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1" r:id="rId4"/>
    <p:sldId id="270" r:id="rId5"/>
    <p:sldId id="259" r:id="rId6"/>
    <p:sldId id="261" r:id="rId7"/>
    <p:sldId id="260" r:id="rId8"/>
    <p:sldId id="263" r:id="rId9"/>
    <p:sldId id="264" r:id="rId10"/>
    <p:sldId id="267" r:id="rId11"/>
    <p:sldId id="265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00642-EAA7-426A-812F-A5CC77BED374}" type="datetimeFigureOut">
              <a:rPr lang="en-AU" smtClean="0"/>
              <a:t>23/09/2023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E1606-B3FA-4DD3-8725-6D86E0717A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06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The bow tie method is a visual way of understanding the impacts of a hazard, the risk it presents, the consequences and the controls that should be put in place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E1606-B3FA-4DD3-8725-6D86E0717A0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901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Team or group of experienced people. </a:t>
            </a:r>
          </a:p>
          <a:p>
            <a:pPr lvl="1"/>
            <a:r>
              <a:rPr lang="en-GB" dirty="0"/>
              <a:t>Experience in the context of; </a:t>
            </a:r>
          </a:p>
          <a:p>
            <a:pPr lvl="2"/>
            <a:r>
              <a:rPr lang="en-GB" dirty="0"/>
              <a:t>Risk</a:t>
            </a:r>
          </a:p>
          <a:p>
            <a:pPr lvl="2"/>
            <a:r>
              <a:rPr lang="en-GB" dirty="0"/>
              <a:t>Hazard </a:t>
            </a:r>
          </a:p>
          <a:p>
            <a:pPr lvl="2"/>
            <a:r>
              <a:rPr lang="en-GB" dirty="0"/>
              <a:t>Control Measures – Bowtie diagram </a:t>
            </a:r>
          </a:p>
          <a:p>
            <a:pPr lvl="2"/>
            <a:r>
              <a:rPr lang="en-GB" dirty="0"/>
              <a:t>NOT BY AN INDIVIDUAL PERSON!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E1606-B3FA-4DD3-8725-6D86E0717A0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380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Team or group of experienced people. </a:t>
            </a:r>
          </a:p>
          <a:p>
            <a:pPr lvl="1"/>
            <a:r>
              <a:rPr lang="en-GB" dirty="0"/>
              <a:t>Experience in the context of; </a:t>
            </a:r>
          </a:p>
          <a:p>
            <a:pPr lvl="2"/>
            <a:r>
              <a:rPr lang="en-GB" dirty="0"/>
              <a:t>Risk</a:t>
            </a:r>
          </a:p>
          <a:p>
            <a:pPr lvl="2"/>
            <a:r>
              <a:rPr lang="en-GB" dirty="0"/>
              <a:t>Hazard </a:t>
            </a:r>
          </a:p>
          <a:p>
            <a:pPr lvl="2"/>
            <a:r>
              <a:rPr lang="en-GB" dirty="0"/>
              <a:t>Control Measures – Bowtie diagram </a:t>
            </a:r>
          </a:p>
          <a:p>
            <a:pPr lvl="2"/>
            <a:r>
              <a:rPr lang="en-GB" dirty="0"/>
              <a:t>NOT BY AN INDIVIDUAL PERSON!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E1606-B3FA-4DD3-8725-6D86E0717A0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389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The bow tie method is a visual way of understanding the impacts of a hazard, the risk it presents, the consequences and the controls that should be put in place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E1606-B3FA-4DD3-8725-6D86E0717A0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109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E1606-B3FA-4DD3-8725-6D86E0717A0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3912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E1606-B3FA-4DD3-8725-6D86E0717A0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8667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E1606-B3FA-4DD3-8725-6D86E0717A0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91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52525"/>
                </a:solidFill>
                <a:effectLst/>
                <a:latin typeface="Helvetica" panose="020B0604020202020204" pitchFamily="34" charset="0"/>
              </a:rPr>
              <a:t>The bow tie method is a visual way of understanding the impacts of a hazard, the risk it presents, the consequences and the controls that should be put in place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E1606-B3FA-4DD3-8725-6D86E0717A0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85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8E738-4B03-C4C1-F929-B5126E71B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8ABFD1-0626-92B7-2DFA-D33F3EBB3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E9048-F3E4-CFE1-6CFE-9A97C1D8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8AD-7D9B-42A7-BB0C-4DE3D6D4C213}" type="datetimeFigureOut">
              <a:rPr lang="en-AU" smtClean="0"/>
              <a:t>23/09/2023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F4587-D9AC-382E-5CFE-D810292E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5ACE6-EECF-49C3-0842-D5C64620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AA3-C4B9-4C7D-ABFC-5EB22241CF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577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212E-CA3C-9E0B-BE4C-2092C2546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39836-2C51-648E-5014-0A67E8B28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6D46C-AEEC-5376-2590-EBE8543B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8AD-7D9B-42A7-BB0C-4DE3D6D4C213}" type="datetimeFigureOut">
              <a:rPr lang="en-AU" smtClean="0"/>
              <a:t>23/09/2023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16E03-DB4C-7B65-5128-3AB9E317E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9DBF6-267C-E917-5D2A-93B29DC4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AA3-C4B9-4C7D-ABFC-5EB22241CF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11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340B3E-EF44-D9ED-945A-FCEC088AE1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0C1C9-0334-2A16-AE6C-741A4B662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E8F4E-240F-ECE9-03EA-4DC2670C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8AD-7D9B-42A7-BB0C-4DE3D6D4C213}" type="datetimeFigureOut">
              <a:rPr lang="en-AU" smtClean="0"/>
              <a:t>23/09/2023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7A0B9-9DE7-715C-4773-5066DBAEB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578C2-955C-A4E6-1F8C-C8D2E3AA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AA3-C4B9-4C7D-ABFC-5EB22241CF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44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A42D-24C2-FF42-6A9A-B59F7811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E2E94-2065-719A-428E-6AD8AD5E9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D7988-9D33-0A8A-63D2-EB48D77F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8AD-7D9B-42A7-BB0C-4DE3D6D4C213}" type="datetimeFigureOut">
              <a:rPr lang="en-AU" smtClean="0"/>
              <a:t>23/09/2023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215FD-64A2-0A3E-D32C-0F3C2A0C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25EFC-8E83-BFB8-0203-FE0AE6F2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AA3-C4B9-4C7D-ABFC-5EB22241CF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72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EA53-6A1C-1083-B476-2742EBC4A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34026-3F34-D618-67A8-3632F5557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F09C-6196-A8B7-A157-6020FD64F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8AD-7D9B-42A7-BB0C-4DE3D6D4C213}" type="datetimeFigureOut">
              <a:rPr lang="en-AU" smtClean="0"/>
              <a:t>23/09/2023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0D4D5-6E64-C1E0-FB2D-7ECAEAE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FCAA1-04A0-1FBF-56B6-D3A1AC29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AA3-C4B9-4C7D-ABFC-5EB22241CF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330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82D6-1D9E-9290-79AE-EDAE39C8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45EE8-0BDE-1315-DFFB-ED83CE3ED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44122-5944-993D-74A0-5E25967D8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B8740-78A9-06C9-CE66-3E07DA9B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8AD-7D9B-42A7-BB0C-4DE3D6D4C213}" type="datetimeFigureOut">
              <a:rPr lang="en-AU" smtClean="0"/>
              <a:t>23/09/2023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AF7AA-4175-84D6-80F2-BB710801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7D256-6CF0-A23C-02AA-B23C279F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AA3-C4B9-4C7D-ABFC-5EB22241CF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70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CD0D-2863-C89F-7953-CCA6CFE1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350D2-D429-5B3B-BCBF-411E77E8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70476-6ED7-BEB8-81AA-529F2DB06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4B90F-D602-4CDF-6995-5DD334090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9A88F-03AB-93A0-7C21-478D119B8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BA6958-7AAE-82EA-29B5-87BAB895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8AD-7D9B-42A7-BB0C-4DE3D6D4C213}" type="datetimeFigureOut">
              <a:rPr lang="en-AU" smtClean="0"/>
              <a:t>23/09/2023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C96E6-5561-C2AA-FC67-961A9DE0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3534A-62FD-4627-89D1-5A543A46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AA3-C4B9-4C7D-ABFC-5EB22241CF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266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A800E-30D7-4D84-62D4-57440B68F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4D273-5D5D-77A3-F004-03F922E8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8AD-7D9B-42A7-BB0C-4DE3D6D4C213}" type="datetimeFigureOut">
              <a:rPr lang="en-AU" smtClean="0"/>
              <a:t>23/09/2023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61515-3F77-8394-DD19-C6E7B332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DD640-6B93-9A8D-9151-4D1D0740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AA3-C4B9-4C7D-ABFC-5EB22241CF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2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49FE15-293F-6458-4AAB-AC27E917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8AD-7D9B-42A7-BB0C-4DE3D6D4C213}" type="datetimeFigureOut">
              <a:rPr lang="en-AU" smtClean="0"/>
              <a:t>23/09/2023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06ADC-9EF6-B070-D371-7C9D74FF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41E95-A794-465F-39CC-74E938A2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AA3-C4B9-4C7D-ABFC-5EB22241CF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5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2E93-A292-B953-8C28-644DC7BB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AFFFB-471F-20D0-83C9-E63358204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B672F-BFF4-461D-1682-DBE268646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5FC77-C9F2-2F3E-BC8A-721F8125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8AD-7D9B-42A7-BB0C-4DE3D6D4C213}" type="datetimeFigureOut">
              <a:rPr lang="en-AU" smtClean="0"/>
              <a:t>23/09/2023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45A87-8A0B-4342-4BFC-499E83EB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AC28B-93FC-2640-CBA9-2FD2C738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AA3-C4B9-4C7D-ABFC-5EB22241CF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36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1109-D0FB-B432-278C-616508951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C2E9-CA8E-2F1F-E615-1EE402E8A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0598C-F9F4-98CD-C826-9F707632D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8" indent="0">
              <a:buNone/>
              <a:defRPr sz="1200"/>
            </a:lvl3pPr>
            <a:lvl4pPr marL="1371627" indent="0">
              <a:buNone/>
              <a:defRPr sz="1000"/>
            </a:lvl4pPr>
            <a:lvl5pPr marL="1828837" indent="0">
              <a:buNone/>
              <a:defRPr sz="1000"/>
            </a:lvl5pPr>
            <a:lvl6pPr marL="2286046" indent="0">
              <a:buNone/>
              <a:defRPr sz="1000"/>
            </a:lvl6pPr>
            <a:lvl7pPr marL="2743255" indent="0">
              <a:buNone/>
              <a:defRPr sz="1000"/>
            </a:lvl7pPr>
            <a:lvl8pPr marL="3200464" indent="0">
              <a:buNone/>
              <a:defRPr sz="1000"/>
            </a:lvl8pPr>
            <a:lvl9pPr marL="365767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27D4E-FD70-ABCE-C400-308E4C40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C88AD-7D9B-42A7-BB0C-4DE3D6D4C213}" type="datetimeFigureOut">
              <a:rPr lang="en-AU" smtClean="0"/>
              <a:t>23/09/2023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73031-C139-E63A-F142-E4B8962A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7C9F-9B5D-2D61-5FDB-B1B4B0DA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3AA3-C4B9-4C7D-ABFC-5EB22241CF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017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C5B8B8-412A-ECBE-B933-129F5FD8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A169D-BBE0-7827-6C1C-E5B9C9A77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F6343-5659-AA49-0740-BD43E7FFE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C88AD-7D9B-42A7-BB0C-4DE3D6D4C213}" type="datetimeFigureOut">
              <a:rPr lang="en-AU" smtClean="0"/>
              <a:t>23/09/2023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A9888-0D84-AC0C-9A1D-F5FFB7981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BB71B-C090-D588-8E89-E0C8E30F8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3AA3-C4B9-4C7D-ABFC-5EB22241CF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26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2117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2117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17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17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8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17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8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17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9" y="819447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9" y="819447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6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62E691-18E3-542A-05FF-8D65C0F8B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chemeClr val="bg1"/>
                </a:solidFill>
              </a:rPr>
              <a:t>PATHFINDER LEADERSHIP AWARD SESSION NO.3</a:t>
            </a:r>
            <a:endParaRPr lang="en-AU" sz="54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52C60-8B09-A1CA-ECDB-55218CBB7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6" y="4414124"/>
            <a:ext cx="6418471" cy="143210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Risk Assessment 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7" y="4786747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17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7" y="4786747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117"/>
          </a:p>
        </p:txBody>
      </p:sp>
    </p:spTree>
    <p:extLst>
      <p:ext uri="{BB962C8B-B14F-4D97-AF65-F5344CB8AC3E}">
        <p14:creationId xmlns:p14="http://schemas.microsoft.com/office/powerpoint/2010/main" val="187226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B061-0425-7670-6796-B5855460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3" y="144445"/>
            <a:ext cx="10515600" cy="788972"/>
          </a:xfrm>
        </p:spPr>
        <p:txBody>
          <a:bodyPr>
            <a:normAutofit/>
          </a:bodyPr>
          <a:lstStyle/>
          <a:p>
            <a:r>
              <a:rPr lang="en-GB" sz="2800" b="1" dirty="0"/>
              <a:t>How to perform risk assessment?</a:t>
            </a:r>
            <a:endParaRPr lang="en-AU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08859B-51D2-E610-6107-6F6BDCC6E3F0}"/>
              </a:ext>
            </a:extLst>
          </p:cNvPr>
          <p:cNvSpPr txBox="1"/>
          <p:nvPr/>
        </p:nvSpPr>
        <p:spPr>
          <a:xfrm>
            <a:off x="1330751" y="1102644"/>
            <a:ext cx="8107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1. Bowtie Diagram </a:t>
            </a:r>
            <a:r>
              <a:rPr lang="en-GB" sz="2000" dirty="0"/>
              <a:t>– visualizing risks, impacts, and control measures. </a:t>
            </a:r>
            <a:endParaRPr lang="en-AU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4747CB6-83E5-2B18-3C2B-C8CB58268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185" y="1941921"/>
            <a:ext cx="11123630" cy="4506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477932-9F29-8716-C0B5-59F945E2C465}"/>
              </a:ext>
            </a:extLst>
          </p:cNvPr>
          <p:cNvSpPr txBox="1"/>
          <p:nvPr/>
        </p:nvSpPr>
        <p:spPr>
          <a:xfrm>
            <a:off x="718009" y="713782"/>
            <a:ext cx="5154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Tools to perform risk assessment:</a:t>
            </a:r>
            <a:endParaRPr lang="en-A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D90966-52A9-A624-FB39-FC389F1D6F3E}"/>
              </a:ext>
            </a:extLst>
          </p:cNvPr>
          <p:cNvSpPr/>
          <p:nvPr/>
        </p:nvSpPr>
        <p:spPr>
          <a:xfrm rot="16200000">
            <a:off x="-790571" y="4184220"/>
            <a:ext cx="36387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PREVENTATIVE MEASURES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064E00-229F-4850-BB74-7EE7CEAF8852}"/>
              </a:ext>
            </a:extLst>
          </p:cNvPr>
          <p:cNvSpPr/>
          <p:nvPr/>
        </p:nvSpPr>
        <p:spPr>
          <a:xfrm rot="16200000">
            <a:off x="9486217" y="3789865"/>
            <a:ext cx="36387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MITIGATIVE</a:t>
            </a:r>
            <a:r>
              <a:rPr lang="en-GB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MEASURES</a:t>
            </a:r>
          </a:p>
        </p:txBody>
      </p:sp>
    </p:spTree>
    <p:extLst>
      <p:ext uri="{BB962C8B-B14F-4D97-AF65-F5344CB8AC3E}">
        <p14:creationId xmlns:p14="http://schemas.microsoft.com/office/powerpoint/2010/main" val="226699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B061-0425-7670-6796-B5855460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3" y="144445"/>
            <a:ext cx="10515600" cy="788972"/>
          </a:xfrm>
        </p:spPr>
        <p:txBody>
          <a:bodyPr>
            <a:normAutofit/>
          </a:bodyPr>
          <a:lstStyle/>
          <a:p>
            <a:r>
              <a:rPr lang="en-GB" sz="2800" b="1" dirty="0"/>
              <a:t>How to perform Risk Assessment?</a:t>
            </a:r>
            <a:endParaRPr lang="en-AU" sz="2800" b="1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C0D92F3-6C30-F6A8-9C1A-4C187256D3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388511"/>
              </p:ext>
            </p:extLst>
          </p:nvPr>
        </p:nvGraphicFramePr>
        <p:xfrm>
          <a:off x="84840" y="1333711"/>
          <a:ext cx="11990894" cy="5144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368">
                  <a:extLst>
                    <a:ext uri="{9D8B030D-6E8A-4147-A177-3AD203B41FA5}">
                      <a16:colId xmlns:a16="http://schemas.microsoft.com/office/drawing/2014/main" val="3365143522"/>
                    </a:ext>
                  </a:extLst>
                </a:gridCol>
                <a:gridCol w="1180368">
                  <a:extLst>
                    <a:ext uri="{9D8B030D-6E8A-4147-A177-3AD203B41FA5}">
                      <a16:colId xmlns:a16="http://schemas.microsoft.com/office/drawing/2014/main" val="2936659157"/>
                    </a:ext>
                  </a:extLst>
                </a:gridCol>
                <a:gridCol w="1180368">
                  <a:extLst>
                    <a:ext uri="{9D8B030D-6E8A-4147-A177-3AD203B41FA5}">
                      <a16:colId xmlns:a16="http://schemas.microsoft.com/office/drawing/2014/main" val="1859109045"/>
                    </a:ext>
                  </a:extLst>
                </a:gridCol>
                <a:gridCol w="1279590">
                  <a:extLst>
                    <a:ext uri="{9D8B030D-6E8A-4147-A177-3AD203B41FA5}">
                      <a16:colId xmlns:a16="http://schemas.microsoft.com/office/drawing/2014/main" val="3532393131"/>
                    </a:ext>
                  </a:extLst>
                </a:gridCol>
                <a:gridCol w="1296302">
                  <a:extLst>
                    <a:ext uri="{9D8B030D-6E8A-4147-A177-3AD203B41FA5}">
                      <a16:colId xmlns:a16="http://schemas.microsoft.com/office/drawing/2014/main" val="143440484"/>
                    </a:ext>
                  </a:extLst>
                </a:gridCol>
                <a:gridCol w="1098444">
                  <a:extLst>
                    <a:ext uri="{9D8B030D-6E8A-4147-A177-3AD203B41FA5}">
                      <a16:colId xmlns:a16="http://schemas.microsoft.com/office/drawing/2014/main" val="591061465"/>
                    </a:ext>
                  </a:extLst>
                </a:gridCol>
                <a:gridCol w="1282398">
                  <a:extLst>
                    <a:ext uri="{9D8B030D-6E8A-4147-A177-3AD203B41FA5}">
                      <a16:colId xmlns:a16="http://schemas.microsoft.com/office/drawing/2014/main" val="1587129560"/>
                    </a:ext>
                  </a:extLst>
                </a:gridCol>
                <a:gridCol w="1067106">
                  <a:extLst>
                    <a:ext uri="{9D8B030D-6E8A-4147-A177-3AD203B41FA5}">
                      <a16:colId xmlns:a16="http://schemas.microsoft.com/office/drawing/2014/main" val="1684942092"/>
                    </a:ext>
                  </a:extLst>
                </a:gridCol>
                <a:gridCol w="1151351">
                  <a:extLst>
                    <a:ext uri="{9D8B030D-6E8A-4147-A177-3AD203B41FA5}">
                      <a16:colId xmlns:a16="http://schemas.microsoft.com/office/drawing/2014/main" val="2864175148"/>
                    </a:ext>
                  </a:extLst>
                </a:gridCol>
                <a:gridCol w="1274599">
                  <a:extLst>
                    <a:ext uri="{9D8B030D-6E8A-4147-A177-3AD203B41FA5}">
                      <a16:colId xmlns:a16="http://schemas.microsoft.com/office/drawing/2014/main" val="2708373004"/>
                    </a:ext>
                  </a:extLst>
                </a:gridCol>
              </a:tblGrid>
              <a:tr h="446237">
                <a:tc rowSpan="2" gridSpan="4">
                  <a:txBody>
                    <a:bodyPr/>
                    <a:lstStyle/>
                    <a:p>
                      <a:pPr algn="ctr"/>
                      <a:endParaRPr lang="en-GB" sz="2000" dirty="0">
                        <a:latin typeface="+mn-lt"/>
                      </a:endParaRPr>
                    </a:p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CONSEQUENCE/IMPACTS </a:t>
                      </a:r>
                      <a:endParaRPr lang="en-AU" sz="2000" dirty="0">
                        <a:latin typeface="+mn-lt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GB" sz="2000" dirty="0">
                        <a:latin typeface="+mn-lt"/>
                      </a:endParaRPr>
                    </a:p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Severity</a:t>
                      </a:r>
                      <a:endParaRPr lang="en-AU" sz="2000" dirty="0">
                        <a:latin typeface="+mn-lt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LIKELIHOOD </a:t>
                      </a:r>
                      <a:endParaRPr lang="en-AU" sz="2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107741"/>
                  </a:ext>
                </a:extLst>
              </a:tr>
              <a:tr h="446237">
                <a:tc gridSpan="4" vMerge="1">
                  <a:txBody>
                    <a:bodyPr/>
                    <a:lstStyle/>
                    <a:p>
                      <a:pPr algn="ctr"/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A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Frequent</a:t>
                      </a:r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Likely</a:t>
                      </a:r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Possible </a:t>
                      </a:r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Rare</a:t>
                      </a:r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072430"/>
                  </a:ext>
                </a:extLst>
              </a:tr>
              <a:tr h="44623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Financial </a:t>
                      </a:r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Safety</a:t>
                      </a:r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Reputation</a:t>
                      </a:r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Environment</a:t>
                      </a:r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A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once per quarter) </a:t>
                      </a:r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Once per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Once every 5 to 10 years</a:t>
                      </a:r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Once every 10 to 50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n-lt"/>
                        </a:rPr>
                        <a:t>Once every 100 years</a:t>
                      </a:r>
                      <a:endParaRPr lang="en-A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402837"/>
                  </a:ext>
                </a:extLst>
              </a:tr>
              <a:tr h="685767">
                <a:tc>
                  <a:txBody>
                    <a:bodyPr/>
                    <a:lstStyle/>
                    <a:p>
                      <a:r>
                        <a:rPr lang="en-GB" sz="1200" dirty="0"/>
                        <a:t>&gt;K100,000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Multiple fatalities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SPD 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Wide spread irreparable damage 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Critical 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</a:t>
                      </a:r>
                      <a:endParaRPr lang="en-AU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</a:t>
                      </a:r>
                      <a:endParaRPr lang="en-AU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AU" sz="1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822719"/>
                  </a:ext>
                </a:extLst>
              </a:tr>
              <a:tr h="685767">
                <a:tc>
                  <a:txBody>
                    <a:bodyPr/>
                    <a:lstStyle/>
                    <a:p>
                      <a:r>
                        <a:rPr lang="en-GB" sz="1200" dirty="0"/>
                        <a:t>K50,000 to K100,000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Single fatalities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PNGUM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Wider spread long to medium term damage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Major 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C</a:t>
                      </a:r>
                      <a:endParaRPr lang="en-AU" sz="1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H</a:t>
                      </a:r>
                      <a:endParaRPr lang="en-AU" sz="1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603487"/>
                  </a:ext>
                </a:extLst>
              </a:tr>
              <a:tr h="685767">
                <a:tc>
                  <a:txBody>
                    <a:bodyPr/>
                    <a:lstStyle/>
                    <a:p>
                      <a:r>
                        <a:rPr lang="en-GB" sz="1200" dirty="0"/>
                        <a:t>K10,000 to K50,000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Hospitalisation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CPC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Localised medium term damage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Serious 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480541"/>
                  </a:ext>
                </a:extLst>
              </a:tr>
              <a:tr h="685767">
                <a:tc>
                  <a:txBody>
                    <a:bodyPr/>
                    <a:lstStyle/>
                    <a:p>
                      <a:r>
                        <a:rPr lang="en-GB" sz="1200" dirty="0"/>
                        <a:t>K5,000 to K10,000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First Aid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District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Localised short term to medium term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Moderate 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80042"/>
                  </a:ext>
                </a:extLst>
              </a:tr>
              <a:tr h="685767">
                <a:tc>
                  <a:txBody>
                    <a:bodyPr/>
                    <a:lstStyle/>
                    <a:p>
                      <a:r>
                        <a:rPr lang="en-GB" sz="1200" dirty="0"/>
                        <a:t>&lt;K5,000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Negligible 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Local Club 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Limited damage to a localised area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Minor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L</a:t>
                      </a:r>
                      <a:endParaRPr kumimoji="0" lang="en-A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330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08859B-51D2-E610-6107-6F6BDCC6E3F0}"/>
              </a:ext>
            </a:extLst>
          </p:cNvPr>
          <p:cNvSpPr txBox="1"/>
          <p:nvPr/>
        </p:nvSpPr>
        <p:spPr>
          <a:xfrm>
            <a:off x="622169" y="752466"/>
            <a:ext cx="8107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2. Risk Matrix</a:t>
            </a:r>
            <a:r>
              <a:rPr lang="en-GB" sz="2000" dirty="0"/>
              <a:t>– determine severity of risk, and associated impacts.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6065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B061-0425-7670-6796-B5855460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3" y="144445"/>
            <a:ext cx="10515600" cy="788972"/>
          </a:xfrm>
        </p:spPr>
        <p:txBody>
          <a:bodyPr>
            <a:normAutofit/>
          </a:bodyPr>
          <a:lstStyle/>
          <a:p>
            <a:r>
              <a:rPr lang="en-GB" sz="2800" b="1" u="sng" dirty="0"/>
              <a:t>Activity #1: Bowtie application </a:t>
            </a:r>
            <a:endParaRPr lang="en-AU" sz="2800" b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A3E79-BE8D-1E6A-C530-DDA784F69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11" y="933417"/>
            <a:ext cx="10515600" cy="4351338"/>
          </a:xfrm>
        </p:spPr>
        <p:txBody>
          <a:bodyPr/>
          <a:lstStyle/>
          <a:p>
            <a:r>
              <a:rPr lang="en-GB" dirty="0"/>
              <a:t>Develop a bowtie for swimming honor activity. List down the hazard, the risk event, preventative controls, and the mitigative measures. Complete the bowtie.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525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B061-0425-7670-6796-B5855460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3" y="144445"/>
            <a:ext cx="10515600" cy="788972"/>
          </a:xfrm>
        </p:spPr>
        <p:txBody>
          <a:bodyPr>
            <a:normAutofit/>
          </a:bodyPr>
          <a:lstStyle/>
          <a:p>
            <a:r>
              <a:rPr lang="en-GB" sz="2800" b="1" u="sng" dirty="0"/>
              <a:t>Activity #2: Risk Matrix</a:t>
            </a:r>
            <a:endParaRPr lang="en-AU" sz="2800" b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A3E79-BE8D-1E6A-C530-DDA784F69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810" y="1052627"/>
            <a:ext cx="10515600" cy="4351338"/>
          </a:xfrm>
        </p:spPr>
        <p:txBody>
          <a:bodyPr/>
          <a:lstStyle/>
          <a:p>
            <a:r>
              <a:rPr lang="en-GB" dirty="0"/>
              <a:t>Perform risk assessment using risk matrix for the above exercise. Determine severity of risk, and associated consequences.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7873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B061-0425-7670-6796-B5855460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2" y="152063"/>
            <a:ext cx="10515600" cy="788972"/>
          </a:xfrm>
        </p:spPr>
        <p:txBody>
          <a:bodyPr/>
          <a:lstStyle/>
          <a:p>
            <a:r>
              <a:rPr lang="en-GB" sz="2800" b="1" u="sng" dirty="0"/>
              <a:t>Homework</a:t>
            </a:r>
            <a:r>
              <a:rPr lang="en-GB" b="1" dirty="0"/>
              <a:t> 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C3FE-3BCF-E7C9-730D-46275DA79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267"/>
            <a:ext cx="10515600" cy="4351338"/>
          </a:xfrm>
        </p:spPr>
        <p:txBody>
          <a:bodyPr/>
          <a:lstStyle/>
          <a:p>
            <a:pPr marL="514361" indent="-514361">
              <a:buFont typeface="+mj-lt"/>
              <a:buAutoNum type="arabicPeriod"/>
            </a:pPr>
            <a:r>
              <a:rPr lang="en-GB" u="sng" dirty="0"/>
              <a:t>Develop Risk Matrix for MNE District</a:t>
            </a:r>
          </a:p>
          <a:p>
            <a:pPr marL="514361" indent="-514361">
              <a:buFont typeface="+mj-lt"/>
              <a:buAutoNum type="arabicPeriod"/>
            </a:pPr>
            <a:r>
              <a:rPr lang="en-GB" u="sng" dirty="0"/>
              <a:t>Develop Bowties for Major Accident Event (M.A.E)</a:t>
            </a:r>
          </a:p>
          <a:p>
            <a:pPr marL="514361" indent="-514361">
              <a:buFont typeface="+mj-lt"/>
              <a:buAutoNum type="arabicPeriod"/>
            </a:pPr>
            <a:r>
              <a:rPr lang="en-GB" u="sng" dirty="0"/>
              <a:t>Develop Risk Assessment Form for MNE District </a:t>
            </a:r>
          </a:p>
          <a:p>
            <a:pPr marL="0" indent="0">
              <a:buNone/>
            </a:pPr>
            <a:r>
              <a:rPr lang="en-GB" u="sng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67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B061-0425-7670-6796-B5855460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6" y="103696"/>
            <a:ext cx="7608216" cy="725864"/>
          </a:xfrm>
        </p:spPr>
        <p:txBody>
          <a:bodyPr>
            <a:normAutofit/>
          </a:bodyPr>
          <a:lstStyle/>
          <a:p>
            <a:r>
              <a:rPr lang="en-GB" b="1" dirty="0"/>
              <a:t>Presentation Structure: 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C3FE-3BCF-E7C9-730D-46275DA79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425" y="96153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What is Risk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Why doing Risk Assessment?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When to do Risk Assessment?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 Who does Risk Assessment?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Where to do Risk Assessment?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to perform Risk Assessment?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Activity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Project/Homework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8842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39B004-643F-973B-3450-DEA3E9261725}"/>
              </a:ext>
            </a:extLst>
          </p:cNvPr>
          <p:cNvSpPr txBox="1"/>
          <p:nvPr/>
        </p:nvSpPr>
        <p:spPr>
          <a:xfrm>
            <a:off x="4147794" y="1772239"/>
            <a:ext cx="41806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ICE BREAKER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1866958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B061-0425-7670-6796-B5855460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52"/>
            <a:ext cx="10515600" cy="1325563"/>
          </a:xfrm>
        </p:spPr>
        <p:txBody>
          <a:bodyPr/>
          <a:lstStyle/>
          <a:p>
            <a:r>
              <a:rPr lang="en-GB" b="1" dirty="0"/>
              <a:t>What is Risk?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C3FE-3BCF-E7C9-730D-46275DA79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2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71511" indent="-571511">
              <a:buFont typeface="+mj-lt"/>
              <a:buAutoNum type="arabicPeriod"/>
            </a:pPr>
            <a:r>
              <a:rPr lang="en-GB" b="1" dirty="0"/>
              <a:t>Hazard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Anything that has the </a:t>
            </a:r>
            <a:r>
              <a:rPr lang="en-GB" u="sng" dirty="0"/>
              <a:t>potential</a:t>
            </a:r>
            <a:r>
              <a:rPr lang="en-GB" dirty="0"/>
              <a:t> to cause harm or danger to someone or something. </a:t>
            </a:r>
          </a:p>
          <a:p>
            <a:pPr marL="0" indent="0">
              <a:buNone/>
            </a:pPr>
            <a:r>
              <a:rPr lang="en-GB" dirty="0"/>
              <a:t>E.g., Knife, Weather, Electricity, Noise, Fire, Heights, Dust, Fast Flowing River, etc…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2.   Risk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</a:t>
            </a:r>
            <a:r>
              <a:rPr lang="en-GB" u="sng" dirty="0"/>
              <a:t>chance</a:t>
            </a:r>
            <a:r>
              <a:rPr lang="en-GB" dirty="0"/>
              <a:t> of the hazard escalating to an injury or accident. </a:t>
            </a:r>
          </a:p>
          <a:p>
            <a:pPr marL="0" indent="0">
              <a:buNone/>
            </a:pPr>
            <a:r>
              <a:rPr lang="en-GB" dirty="0"/>
              <a:t>E.g., Prolong exposure to heat causing sun burn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24F1B7-FBF8-2BB5-2021-563ED8FCDF0C}"/>
              </a:ext>
            </a:extLst>
          </p:cNvPr>
          <p:cNvSpPr/>
          <p:nvPr/>
        </p:nvSpPr>
        <p:spPr>
          <a:xfrm>
            <a:off x="2892658" y="5388621"/>
            <a:ext cx="6015671" cy="5326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17" dirty="0">
                <a:latin typeface="Arial Rounded MT Bold" panose="020F0704030504030204" pitchFamily="34" charset="0"/>
              </a:rPr>
              <a:t>RISK= LIKELIHOOD X CONSEQUENCE</a:t>
            </a:r>
            <a:endParaRPr lang="en-AU" sz="2117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4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B061-0425-7670-6796-B5855460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2" y="152063"/>
            <a:ext cx="10515600" cy="788972"/>
          </a:xfrm>
        </p:spPr>
        <p:txBody>
          <a:bodyPr/>
          <a:lstStyle/>
          <a:p>
            <a:r>
              <a:rPr lang="en-GB" b="1" dirty="0"/>
              <a:t>Why doing Risk Assessment?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C3FE-3BCF-E7C9-730D-46275DA79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267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Know the hazards and associated risks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Quantify risk according to severity and likelihood ( Risk Matrix)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Put </a:t>
            </a:r>
            <a:r>
              <a:rPr lang="en-GB" u="sng" dirty="0"/>
              <a:t>Preventative</a:t>
            </a:r>
            <a:r>
              <a:rPr lang="en-GB" dirty="0"/>
              <a:t> and </a:t>
            </a:r>
            <a:r>
              <a:rPr lang="en-GB" u="sng" dirty="0"/>
              <a:t>Mitigative Control Measures </a:t>
            </a:r>
            <a:r>
              <a:rPr lang="en-GB" dirty="0"/>
              <a:t>to prevent risk or to minimize the impact should incident occur. 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/>
              <a:t>Note: </a:t>
            </a:r>
            <a:r>
              <a:rPr lang="en-GB" dirty="0"/>
              <a:t>Control measures doesn’t STOP the impacts. It reduces the </a:t>
            </a:r>
            <a:r>
              <a:rPr lang="en-GB" u="sng" dirty="0"/>
              <a:t>chances</a:t>
            </a:r>
            <a:r>
              <a:rPr lang="en-GB" dirty="0"/>
              <a:t> of the risk event from occurring.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4E3DA-1CF8-3D71-8278-F4A0FDDF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010" y="4586846"/>
            <a:ext cx="5121084" cy="548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578433-9108-BBBF-AB17-FB5942D15E62}"/>
              </a:ext>
            </a:extLst>
          </p:cNvPr>
          <p:cNvSpPr txBox="1"/>
          <p:nvPr/>
        </p:nvSpPr>
        <p:spPr>
          <a:xfrm>
            <a:off x="5886807" y="5135534"/>
            <a:ext cx="3726362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17" b="1" dirty="0"/>
              <a:t>Consequence/Impact</a:t>
            </a:r>
            <a:r>
              <a:rPr lang="en-GB" sz="2117" dirty="0"/>
              <a:t>= Fixed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FDF69E-6530-912D-5A33-193949F0C657}"/>
              </a:ext>
            </a:extLst>
          </p:cNvPr>
          <p:cNvSpPr txBox="1"/>
          <p:nvPr/>
        </p:nvSpPr>
        <p:spPr>
          <a:xfrm>
            <a:off x="2778437" y="5167180"/>
            <a:ext cx="3063709" cy="4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17" b="1" dirty="0"/>
              <a:t>Likelihood= </a:t>
            </a:r>
            <a:r>
              <a:rPr lang="en-GB" sz="2117" dirty="0"/>
              <a:t>Influenceable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AA5695-FF67-7619-108B-D99B4E6FE886}"/>
              </a:ext>
            </a:extLst>
          </p:cNvPr>
          <p:cNvCxnSpPr/>
          <p:nvPr/>
        </p:nvCxnSpPr>
        <p:spPr>
          <a:xfrm>
            <a:off x="5797485" y="5167180"/>
            <a:ext cx="0" cy="1538757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2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B061-0425-7670-6796-B5855460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2" y="152063"/>
            <a:ext cx="10515600" cy="788972"/>
          </a:xfrm>
        </p:spPr>
        <p:txBody>
          <a:bodyPr/>
          <a:lstStyle/>
          <a:p>
            <a:r>
              <a:rPr lang="en-GB" b="1"/>
              <a:t>Why doing Risk Assessment?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C3FE-3BCF-E7C9-730D-46275DA79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26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Visualize</a:t>
            </a:r>
            <a:r>
              <a:rPr lang="en-GB" dirty="0"/>
              <a:t> the risk through Bowtie diagram:  </a:t>
            </a:r>
          </a:p>
        </p:txBody>
      </p:sp>
      <p:pic>
        <p:nvPicPr>
          <p:cNvPr id="13" name="Picture 12" descr="A diagram of a event&#10;&#10;Description automatically generated">
            <a:extLst>
              <a:ext uri="{FF2B5EF4-FFF2-40B4-BE49-F238E27FC236}">
                <a16:creationId xmlns:a16="http://schemas.microsoft.com/office/drawing/2014/main" id="{E1C5AB94-6AFF-2AF3-BC36-8B91CD696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67" y="1819922"/>
            <a:ext cx="8442664" cy="421689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E0EC52-B846-C52D-60F0-240EAD35BAC4}"/>
              </a:ext>
            </a:extLst>
          </p:cNvPr>
          <p:cNvSpPr/>
          <p:nvPr/>
        </p:nvSpPr>
        <p:spPr>
          <a:xfrm>
            <a:off x="793812" y="2048207"/>
            <a:ext cx="994299" cy="6772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17" dirty="0"/>
              <a:t>L.H.S</a:t>
            </a:r>
            <a:endParaRPr lang="en-AU" sz="2117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C2BE4C2-B405-B86C-0E01-6452CE245AE4}"/>
              </a:ext>
            </a:extLst>
          </p:cNvPr>
          <p:cNvSpPr/>
          <p:nvPr/>
        </p:nvSpPr>
        <p:spPr>
          <a:xfrm>
            <a:off x="10258888" y="1943154"/>
            <a:ext cx="994299" cy="6772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17" dirty="0"/>
              <a:t>R.H.S</a:t>
            </a:r>
            <a:endParaRPr lang="en-AU" sz="2117" dirty="0"/>
          </a:p>
        </p:txBody>
      </p:sp>
      <p:pic>
        <p:nvPicPr>
          <p:cNvPr id="4" name="Picture 3" descr="A diagram of a event&#10;&#10;Description automatically generated">
            <a:extLst>
              <a:ext uri="{FF2B5EF4-FFF2-40B4-BE49-F238E27FC236}">
                <a16:creationId xmlns:a16="http://schemas.microsoft.com/office/drawing/2014/main" id="{65480D80-15CD-DA82-7CC0-B5D3CB3F8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224" y="1819922"/>
            <a:ext cx="8442664" cy="421689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C82EBD-40A8-D540-062C-72996EE7CFFC}"/>
              </a:ext>
            </a:extLst>
          </p:cNvPr>
          <p:cNvSpPr/>
          <p:nvPr/>
        </p:nvSpPr>
        <p:spPr>
          <a:xfrm>
            <a:off x="807869" y="2048207"/>
            <a:ext cx="994299" cy="6772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17" dirty="0"/>
              <a:t>L.H.S</a:t>
            </a:r>
            <a:endParaRPr lang="en-AU" sz="2117" dirty="0"/>
          </a:p>
        </p:txBody>
      </p:sp>
    </p:spTree>
    <p:extLst>
      <p:ext uri="{BB962C8B-B14F-4D97-AF65-F5344CB8AC3E}">
        <p14:creationId xmlns:p14="http://schemas.microsoft.com/office/powerpoint/2010/main" val="152301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B061-0425-7670-6796-B5855460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290"/>
            <a:ext cx="10515600" cy="907494"/>
          </a:xfrm>
        </p:spPr>
        <p:txBody>
          <a:bodyPr/>
          <a:lstStyle/>
          <a:p>
            <a:r>
              <a:rPr lang="en-GB" b="1" dirty="0"/>
              <a:t>When to do Risk Assessment </a:t>
            </a:r>
            <a:endParaRPr lang="en-AU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C3FE-3BCF-E7C9-730D-46275DA79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188" y="1253332"/>
            <a:ext cx="10515600" cy="4351338"/>
          </a:xfrm>
        </p:spPr>
        <p:txBody>
          <a:bodyPr/>
          <a:lstStyle/>
          <a:p>
            <a:r>
              <a:rPr lang="en-GB" dirty="0"/>
              <a:t>Generally, in every situation you could do risk assessment. You could do a simple risk assessment to a full-blown risk assessment. </a:t>
            </a:r>
          </a:p>
          <a:p>
            <a:r>
              <a:rPr lang="en-GB" dirty="0"/>
              <a:t>Putting to the context of AYM ministry, below are some fitting events you would want to carry out risk assessment: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Outdoor Camping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Drill &amp; Marching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Camporee Events ( E.g., 2023 PNGUM Pathfinder Camporee)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/>
              <a:t>District Activities ( E.g., District Camping)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F6F4F-90C1-C8A6-A80F-3A6523640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080" y="5174528"/>
            <a:ext cx="5121084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1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7B061-0425-7670-6796-B5855460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 dirty="0"/>
              <a:t>Who does Risk Assessment? </a:t>
            </a:r>
            <a:endParaRPr lang="en-AU" sz="5400" b="1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C3FE-3BCF-E7C9-730D-46275DA79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97" y="2872899"/>
            <a:ext cx="5128181" cy="3320668"/>
          </a:xfrm>
        </p:spPr>
        <p:txBody>
          <a:bodyPr>
            <a:normAutofit/>
          </a:bodyPr>
          <a:lstStyle/>
          <a:p>
            <a:pPr lvl="1"/>
            <a:r>
              <a:rPr lang="en-GB" sz="2000" dirty="0"/>
              <a:t>Risk Assessment Team should consist of: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GB" sz="2000" dirty="0"/>
              <a:t>Facilitator – chairperson ( both gender)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GB" sz="2000" dirty="0"/>
              <a:t>Senior Staff member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GB" sz="2000" dirty="0"/>
              <a:t>Director/Instructor/Coordinator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GB" sz="2000" dirty="0"/>
              <a:t>Church Rep ( Optional) 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en-GB" sz="2000" dirty="0"/>
              <a:t>Senior Pathfinder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pic>
        <p:nvPicPr>
          <p:cNvPr id="4" name="Picture 3" descr="A person standing in front of a group of people clapping&#10;&#10;Description automatically generated">
            <a:extLst>
              <a:ext uri="{FF2B5EF4-FFF2-40B4-BE49-F238E27FC236}">
                <a16:creationId xmlns:a16="http://schemas.microsoft.com/office/drawing/2014/main" id="{43BFC39A-AC76-45D2-F322-0D44A8616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63" r="15747"/>
          <a:stretch/>
        </p:blipFill>
        <p:spPr>
          <a:xfrm>
            <a:off x="5523749" y="10"/>
            <a:ext cx="666672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891F5A-3E42-8647-8CF7-6D1BAF8BB92A}"/>
              </a:ext>
            </a:extLst>
          </p:cNvPr>
          <p:cNvSpPr txBox="1"/>
          <p:nvPr/>
        </p:nvSpPr>
        <p:spPr>
          <a:xfrm>
            <a:off x="2762685" y="6008901"/>
            <a:ext cx="6094428" cy="418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GB" sz="2117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NOT A ONE-MAN GAME! </a:t>
            </a:r>
          </a:p>
        </p:txBody>
      </p:sp>
    </p:spTree>
    <p:extLst>
      <p:ext uri="{BB962C8B-B14F-4D97-AF65-F5344CB8AC3E}">
        <p14:creationId xmlns:p14="http://schemas.microsoft.com/office/powerpoint/2010/main" val="354617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7B061-0425-7670-6796-B5855460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4" y="1125946"/>
            <a:ext cx="5128180" cy="1164633"/>
          </a:xfrm>
        </p:spPr>
        <p:txBody>
          <a:bodyPr anchor="b">
            <a:normAutofit fontScale="90000"/>
          </a:bodyPr>
          <a:lstStyle/>
          <a:p>
            <a:r>
              <a:rPr lang="en-GB" b="1" dirty="0"/>
              <a:t>Where to do Risk Assessment? </a:t>
            </a:r>
            <a:endParaRPr lang="en-AU" b="1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C3FE-3BCF-E7C9-730D-46275DA79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97" y="2872899"/>
            <a:ext cx="5128181" cy="332066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Workshop-based session for high-risk activity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Flexibly open to suggestion depending on the nature of the risk.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Having the right people in a conducive environment is the key.  </a:t>
            </a:r>
          </a:p>
        </p:txBody>
      </p:sp>
      <p:pic>
        <p:nvPicPr>
          <p:cNvPr id="4" name="Picture 3" descr="A person standing in front of a group of people clapping&#10;&#10;Description automatically generated">
            <a:extLst>
              <a:ext uri="{FF2B5EF4-FFF2-40B4-BE49-F238E27FC236}">
                <a16:creationId xmlns:a16="http://schemas.microsoft.com/office/drawing/2014/main" id="{43BFC39A-AC76-45D2-F322-0D44A86161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63" r="15747"/>
          <a:stretch/>
        </p:blipFill>
        <p:spPr>
          <a:xfrm>
            <a:off x="5523749" y="10"/>
            <a:ext cx="6666728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891F5A-3E42-8647-8CF7-6D1BAF8BB92A}"/>
              </a:ext>
            </a:extLst>
          </p:cNvPr>
          <p:cNvSpPr txBox="1"/>
          <p:nvPr/>
        </p:nvSpPr>
        <p:spPr>
          <a:xfrm>
            <a:off x="3735014" y="5971786"/>
            <a:ext cx="6094428" cy="418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GB" sz="2117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PREVENTION IS BETTER THAN CURE</a:t>
            </a:r>
          </a:p>
        </p:txBody>
      </p:sp>
    </p:spTree>
    <p:extLst>
      <p:ext uri="{BB962C8B-B14F-4D97-AF65-F5344CB8AC3E}">
        <p14:creationId xmlns:p14="http://schemas.microsoft.com/office/powerpoint/2010/main" val="3947912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494</TotalTime>
  <Words>796</Words>
  <Application>Microsoft Office PowerPoint</Application>
  <PresentationFormat>Widescreen</PresentationFormat>
  <Paragraphs>166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Helvetica</vt:lpstr>
      <vt:lpstr>Wingdings</vt:lpstr>
      <vt:lpstr>Office Theme</vt:lpstr>
      <vt:lpstr>PATHFINDER LEADERSHIP AWARD SESSION NO.3</vt:lpstr>
      <vt:lpstr>Presentation Structure: </vt:lpstr>
      <vt:lpstr>PowerPoint Presentation</vt:lpstr>
      <vt:lpstr>What is Risk?</vt:lpstr>
      <vt:lpstr>Why doing Risk Assessment?</vt:lpstr>
      <vt:lpstr>Why doing Risk Assessment?</vt:lpstr>
      <vt:lpstr>When to do Risk Assessment </vt:lpstr>
      <vt:lpstr>Who does Risk Assessment? </vt:lpstr>
      <vt:lpstr>Where to do Risk Assessment? </vt:lpstr>
      <vt:lpstr>How to perform risk assessment?</vt:lpstr>
      <vt:lpstr>How to perform Risk Assessment?</vt:lpstr>
      <vt:lpstr>Activity #1: Bowtie application </vt:lpstr>
      <vt:lpstr>Activity #2: Risk Matrix</vt:lpstr>
      <vt:lpstr>Homework </vt:lpstr>
    </vt:vector>
  </TitlesOfParts>
  <Company>Santos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PATHFINDER LEADERSHIP AWARD SESSION NO.3</dc:title>
  <dc:creator>Kili, Goshen (Goshen)</dc:creator>
  <cp:lastModifiedBy>Kili, Goshen (Goshen)</cp:lastModifiedBy>
  <cp:revision>5</cp:revision>
  <dcterms:created xsi:type="dcterms:W3CDTF">2023-09-21T03:36:07Z</dcterms:created>
  <dcterms:modified xsi:type="dcterms:W3CDTF">2023-09-23T10:10:38Z</dcterms:modified>
</cp:coreProperties>
</file>