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8"/>
  </p:notesMasterIdLst>
  <p:sldIdLst>
    <p:sldId id="314" r:id="rId3"/>
    <p:sldId id="315" r:id="rId4"/>
    <p:sldId id="320" r:id="rId5"/>
    <p:sldId id="277" r:id="rId6"/>
    <p:sldId id="318" r:id="rId7"/>
    <p:sldId id="358" r:id="rId8"/>
    <p:sldId id="329" r:id="rId9"/>
    <p:sldId id="361" r:id="rId10"/>
    <p:sldId id="337" r:id="rId11"/>
    <p:sldId id="386" r:id="rId12"/>
    <p:sldId id="338" r:id="rId13"/>
    <p:sldId id="332" r:id="rId14"/>
    <p:sldId id="342" r:id="rId15"/>
    <p:sldId id="341" r:id="rId16"/>
    <p:sldId id="343" r:id="rId17"/>
    <p:sldId id="385" r:id="rId18"/>
    <p:sldId id="346" r:id="rId19"/>
    <p:sldId id="347" r:id="rId20"/>
    <p:sldId id="348" r:id="rId21"/>
    <p:sldId id="349" r:id="rId22"/>
    <p:sldId id="351" r:id="rId23"/>
    <p:sldId id="352" r:id="rId24"/>
    <p:sldId id="353" r:id="rId25"/>
    <p:sldId id="383" r:id="rId26"/>
    <p:sldId id="367" r:id="rId27"/>
    <p:sldId id="356" r:id="rId28"/>
    <p:sldId id="370" r:id="rId29"/>
    <p:sldId id="373" r:id="rId30"/>
    <p:sldId id="374" r:id="rId31"/>
    <p:sldId id="375" r:id="rId32"/>
    <p:sldId id="368" r:id="rId33"/>
    <p:sldId id="377" r:id="rId34"/>
    <p:sldId id="378" r:id="rId35"/>
    <p:sldId id="381" r:id="rId36"/>
    <p:sldId id="384"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latko Musija" initials="ZM" lastIdx="1" clrIdx="0">
    <p:extLst>
      <p:ext uri="{19B8F6BF-5375-455C-9EA6-DF929625EA0E}">
        <p15:presenceInfo xmlns:p15="http://schemas.microsoft.com/office/powerpoint/2012/main" userId="S::zmusija@ted.adventist.org::b4f03ad8-e6bd-44ac-b13a-3a0a5ac407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9618F-0710-4B66-BC7A-EE82C6FD1528}" v="8" dt="2020-08-25T21:43:31.06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436" autoAdjust="0"/>
    <p:restoredTop sz="96208"/>
  </p:normalViewPr>
  <p:slideViewPr>
    <p:cSldViewPr snapToGrid="0" snapToObjects="1">
      <p:cViewPr varScale="1">
        <p:scale>
          <a:sx n="37" d="100"/>
          <a:sy n="37" d="100"/>
        </p:scale>
        <p:origin x="108" y="1776"/>
      </p:cViewPr>
      <p:guideLst/>
    </p:cSldViewPr>
  </p:slideViewPr>
  <p:notesTextViewPr>
    <p:cViewPr>
      <p:scale>
        <a:sx n="1" d="1"/>
        <a:sy n="1" d="1"/>
      </p:scale>
      <p:origin x="0" y="0"/>
    </p:cViewPr>
  </p:notesTextViewPr>
  <p:sorterViewPr>
    <p:cViewPr>
      <p:scale>
        <a:sx n="60" d="100"/>
        <a:sy n="60" d="100"/>
      </p:scale>
      <p:origin x="0" y="-46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rPr lang="en-US"/>
              <a:t>Click to edit Master title style</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r>
              <a:rPr lang="en-US"/>
              <a:t>Click icon to add picture</a:t>
            </a:r>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rPr lang="en-US"/>
              <a:t>Click to edit Master title style</a:t>
            </a:r>
            <a:endParaRP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r>
              <a:rPr lang="en-US"/>
              <a:t>Click icon to add picture</a:t>
            </a:r>
            <a:endParaRPr/>
          </a:p>
        </p:txBody>
      </p:sp>
      <p:sp>
        <p:nvSpPr>
          <p:cNvPr id="66" name="Title Text"/>
          <p:cNvSpPr txBox="1">
            <a:spLocks noGrp="1"/>
          </p:cNvSpPr>
          <p:nvPr>
            <p:ph type="title"/>
          </p:nvPr>
        </p:nvSpPr>
        <p:spPr>
          <a:prstGeom prst="rect">
            <a:avLst/>
          </a:prstGeom>
        </p:spPr>
        <p:txBody>
          <a:bodyPr/>
          <a:lstStyle/>
          <a:p>
            <a:r>
              <a:rPr lang="en-US"/>
              <a:t>Click to edit Master title style</a:t>
            </a:r>
            <a:endParaRP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r>
              <a:rPr lang="en-US"/>
              <a:t>Click icon to add picture</a:t>
            </a:r>
            <a:endParaRPr/>
          </a:p>
        </p:txBody>
      </p:sp>
      <p:sp>
        <p:nvSpPr>
          <p:cNvPr id="84"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r>
              <a:rPr lang="en-US"/>
              <a:t>Click icon to add picture</a:t>
            </a:r>
            <a:endParaRPr/>
          </a:p>
        </p:txBody>
      </p:sp>
      <p:sp>
        <p:nvSpPr>
          <p:cNvPr id="85"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pPr lvl="0"/>
            <a:r>
              <a:rPr lang="en-US"/>
              <a:t>Click to edit Master text styles</a:t>
            </a:r>
          </a:p>
        </p:txBody>
      </p:sp>
      <p:sp>
        <p:nvSpPr>
          <p:cNvPr id="94"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lvl="0"/>
            <a:r>
              <a:rPr lang="en-US"/>
              <a:t>Click to edit Master text styles</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r>
              <a:rPr lang="en-US"/>
              <a:t>Click icon to add picture</a:t>
            </a: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2" r:id="rId3"/>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rPr dirty="0"/>
              <a:t>Adventist Youth Ministries</a:t>
            </a:r>
          </a:p>
        </p:txBody>
      </p:sp>
    </p:spTree>
    <p:extLst>
      <p:ext uri="{BB962C8B-B14F-4D97-AF65-F5344CB8AC3E}">
        <p14:creationId xmlns:p14="http://schemas.microsoft.com/office/powerpoint/2010/main" val="17133123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230923" y="3214690"/>
            <a:ext cx="19307908" cy="7448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600"/>
              </a:spcBef>
            </a:pPr>
            <a:r>
              <a:rPr lang="hr-HR" sz="5400" dirty="0">
                <a:solidFill>
                  <a:schemeClr val="tx1"/>
                </a:solidFill>
                <a:latin typeface="Miso"/>
              </a:rPr>
              <a:t>SHARE THE STORY</a:t>
            </a:r>
            <a:endParaRPr lang="en-US" sz="5400" dirty="0">
              <a:solidFill>
                <a:schemeClr val="tx1"/>
              </a:solidFill>
              <a:latin typeface="Miso"/>
            </a:endParaRPr>
          </a:p>
          <a:p>
            <a:pPr marL="685800" indent="-685800" algn="l">
              <a:spcBef>
                <a:spcPts val="2400"/>
              </a:spcBef>
              <a:buFont typeface="Arial" panose="020B0604020202020204" pitchFamily="34" charset="0"/>
              <a:buChar char="•"/>
            </a:pPr>
            <a:r>
              <a:rPr lang="en-GB" sz="4800" b="0" i="0" u="none" strike="noStrike" baseline="0" dirty="0">
                <a:solidFill>
                  <a:schemeClr val="tx1"/>
                </a:solidFill>
                <a:latin typeface="Miso"/>
              </a:rPr>
              <a:t>Share that the Christian Community Development movement in America began with a demand for justice by John M. Perkins and his wife, </a:t>
            </a:r>
            <a:r>
              <a:rPr lang="en-US" sz="4800" b="0" i="0" u="none" strike="noStrike" baseline="0" dirty="0">
                <a:solidFill>
                  <a:schemeClr val="tx1"/>
                </a:solidFill>
                <a:latin typeface="Miso"/>
              </a:rPr>
              <a:t>Vera Mae Perkins (also known as "Grandma Perkins").</a:t>
            </a:r>
            <a:r>
              <a:rPr lang="en-GB" sz="4800" b="0" i="0" u="none" strike="noStrike" baseline="0" dirty="0">
                <a:solidFill>
                  <a:schemeClr val="tx1"/>
                </a:solidFill>
                <a:latin typeface="Miso"/>
              </a:rPr>
              <a:t> </a:t>
            </a:r>
            <a:r>
              <a:rPr lang="en-US" sz="4800" b="0" i="0" u="none" strike="noStrike" baseline="0" dirty="0">
                <a:solidFill>
                  <a:schemeClr val="tx1"/>
                </a:solidFill>
                <a:latin typeface="Miso"/>
              </a:rPr>
              <a:t>Despite being a third-grade dropout, Perkins has been recognized for his work with 16 honorary doctorate. He has served on the Boards of Directors of World Vision and Prison Fellowship. Perkins has advised and/or served on the Presidential Task Forces of five U.S. Presidents and is the author of 17 books, including the best-selling One Blood: Parting Words to the Church on Race.</a:t>
            </a:r>
            <a:r>
              <a:rPr lang="en-GB" sz="4800" b="0" i="0" u="none" strike="noStrike" baseline="0" dirty="0">
                <a:solidFill>
                  <a:schemeClr val="tx1"/>
                </a:solidFill>
                <a:latin typeface="Miso"/>
              </a:rPr>
              <a:t> </a:t>
            </a:r>
          </a:p>
          <a:p>
            <a:pPr marL="685800" indent="-685800" algn="l">
              <a:spcBef>
                <a:spcPts val="2400"/>
              </a:spcBef>
              <a:buFont typeface="Arial" panose="020B0604020202020204" pitchFamily="34" charset="0"/>
              <a:buChar char="•"/>
            </a:pPr>
            <a:r>
              <a:rPr lang="hr-HR" sz="4800" b="0" dirty="0">
                <a:solidFill>
                  <a:schemeClr val="tx1"/>
                </a:solidFill>
                <a:latin typeface="Miso"/>
              </a:rPr>
              <a:t>Share some other good stories (e.g. „Mama Maggie” Gobran in Egypt etc</a:t>
            </a:r>
            <a:r>
              <a:rPr lang="en-US" sz="4800" b="0" dirty="0">
                <a:solidFill>
                  <a:schemeClr val="tx1"/>
                </a:solidFill>
                <a:latin typeface="Miso"/>
              </a:rPr>
              <a:t>.</a:t>
            </a:r>
            <a:r>
              <a:rPr lang="hr-HR" sz="4800" b="0" dirty="0">
                <a:solidFill>
                  <a:schemeClr val="tx1"/>
                </a:solidFill>
                <a:latin typeface="Miso"/>
              </a:rPr>
              <a:t>)</a:t>
            </a:r>
            <a:endParaRPr lang="en-GB" sz="4800" i="0" u="none" strike="noStrike" baseline="0" dirty="0">
              <a:solidFill>
                <a:schemeClr val="tx1"/>
              </a:solidFill>
              <a:latin typeface="Miso"/>
            </a:endParaRPr>
          </a:p>
        </p:txBody>
      </p:sp>
      <p:sp>
        <p:nvSpPr>
          <p:cNvPr id="4" name="Four Essential Elements">
            <a:extLst>
              <a:ext uri="{FF2B5EF4-FFF2-40B4-BE49-F238E27FC236}">
                <a16:creationId xmlns:a16="http://schemas.microsoft.com/office/drawing/2014/main" id="{7584C73A-E6BC-4E62-8293-73CB030697BE}"/>
              </a:ext>
            </a:extLst>
          </p:cNvPr>
          <p:cNvSpPr txBox="1"/>
          <p:nvPr/>
        </p:nvSpPr>
        <p:spPr>
          <a:xfrm>
            <a:off x="6976972" y="571995"/>
            <a:ext cx="7236916"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1: </a:t>
            </a:r>
            <a:r>
              <a:rPr lang="en-US" sz="8000" dirty="0"/>
              <a:t>OVERVIEW</a:t>
            </a:r>
            <a:endParaRPr sz="8000" dirty="0"/>
          </a:p>
        </p:txBody>
      </p:sp>
      <p:sp>
        <p:nvSpPr>
          <p:cNvPr id="5" name="Rectangle">
            <a:extLst>
              <a:ext uri="{FF2B5EF4-FFF2-40B4-BE49-F238E27FC236}">
                <a16:creationId xmlns:a16="http://schemas.microsoft.com/office/drawing/2014/main" id="{E2092DE1-21FA-4C76-A6F6-6FB0B801D8F4}"/>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7E4CF10C-D6D9-4F9D-A49F-98CBA1FF66DF}"/>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398939837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itle 4">
            <a:extLst>
              <a:ext uri="{FF2B5EF4-FFF2-40B4-BE49-F238E27FC236}">
                <a16:creationId xmlns:a16="http://schemas.microsoft.com/office/drawing/2014/main" id="{40FE03B7-5C7F-4348-879E-7C1ACB89E754}"/>
              </a:ext>
            </a:extLst>
          </p:cNvPr>
          <p:cNvSpPr txBox="1">
            <a:spLocks/>
          </p:cNvSpPr>
          <p:nvPr/>
        </p:nvSpPr>
        <p:spPr>
          <a:xfrm>
            <a:off x="2263993" y="3178163"/>
            <a:ext cx="18388322" cy="9608023"/>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lnSpc>
                <a:spcPct val="110000"/>
              </a:lnSpc>
              <a:spcBef>
                <a:spcPts val="300"/>
              </a:spcBef>
            </a:pPr>
            <a:r>
              <a:rPr lang="en-GB" sz="5400" b="1" dirty="0">
                <a:latin typeface="Miso"/>
              </a:rPr>
              <a:t>The key components of the ministry philosophy are</a:t>
            </a:r>
            <a:r>
              <a:rPr lang="hr-HR" sz="5400" b="1" dirty="0">
                <a:latin typeface="Miso"/>
              </a:rPr>
              <a:t>:</a:t>
            </a:r>
            <a:r>
              <a:rPr lang="en-GB" sz="5400" b="1" dirty="0">
                <a:latin typeface="Miso"/>
              </a:rPr>
              <a:t> </a:t>
            </a:r>
          </a:p>
          <a:p>
            <a:pPr marL="914400" indent="-457200" algn="l">
              <a:lnSpc>
                <a:spcPct val="110000"/>
              </a:lnSpc>
              <a:spcBef>
                <a:spcPts val="300"/>
              </a:spcBef>
              <a:buFont typeface="Arial" panose="020B0604020202020204" pitchFamily="34" charset="0"/>
              <a:buChar char="•"/>
            </a:pPr>
            <a:r>
              <a:rPr lang="en-GB" sz="4400" b="1" dirty="0">
                <a:latin typeface="Miso"/>
              </a:rPr>
              <a:t>Relocation</a:t>
            </a:r>
            <a:r>
              <a:rPr lang="en-GB" sz="4400" dirty="0">
                <a:latin typeface="Miso"/>
              </a:rPr>
              <a:t>: living in the community in which one is ministering </a:t>
            </a:r>
          </a:p>
          <a:p>
            <a:pPr marL="914400" indent="-457200" algn="l">
              <a:lnSpc>
                <a:spcPct val="110000"/>
              </a:lnSpc>
              <a:spcBef>
                <a:spcPts val="300"/>
              </a:spcBef>
              <a:buFont typeface="Arial" panose="020B0604020202020204" pitchFamily="34" charset="0"/>
              <a:buChar char="•"/>
            </a:pPr>
            <a:r>
              <a:rPr lang="en-GB" sz="4400" b="1" dirty="0">
                <a:latin typeface="Miso"/>
              </a:rPr>
              <a:t>Reconciliation</a:t>
            </a:r>
            <a:r>
              <a:rPr lang="en-GB" sz="4400" dirty="0">
                <a:latin typeface="Miso"/>
              </a:rPr>
              <a:t>: having been reconciled with God, we now work on reconciliation with one another </a:t>
            </a:r>
          </a:p>
          <a:p>
            <a:pPr marL="914400" indent="-457200" algn="l">
              <a:lnSpc>
                <a:spcPct val="110000"/>
              </a:lnSpc>
              <a:spcBef>
                <a:spcPts val="300"/>
              </a:spcBef>
              <a:buFont typeface="Arial" panose="020B0604020202020204" pitchFamily="34" charset="0"/>
              <a:buChar char="•"/>
            </a:pPr>
            <a:r>
              <a:rPr lang="en-GB" sz="4400" b="1" dirty="0">
                <a:latin typeface="Miso"/>
              </a:rPr>
              <a:t>Redistribution</a:t>
            </a:r>
            <a:r>
              <a:rPr lang="en-GB" sz="4400" dirty="0">
                <a:latin typeface="Miso"/>
              </a:rPr>
              <a:t>: </a:t>
            </a:r>
            <a:r>
              <a:rPr lang="hr-HR" sz="4400" dirty="0">
                <a:latin typeface="Miso"/>
              </a:rPr>
              <a:t>creating equal access and opportunity for all humanity to </a:t>
            </a:r>
            <a:r>
              <a:rPr lang="en-GB" sz="4400" dirty="0">
                <a:latin typeface="Miso"/>
              </a:rPr>
              <a:t>the needed resources (economic, social, educational and relational) </a:t>
            </a:r>
          </a:p>
          <a:p>
            <a:pPr marL="914400" indent="-457200" algn="l">
              <a:lnSpc>
                <a:spcPct val="110000"/>
              </a:lnSpc>
              <a:spcBef>
                <a:spcPts val="300"/>
              </a:spcBef>
              <a:buFont typeface="Arial" panose="020B0604020202020204" pitchFamily="34" charset="0"/>
              <a:buChar char="•"/>
            </a:pPr>
            <a:r>
              <a:rPr lang="en-GB" sz="4400" b="1" dirty="0">
                <a:latin typeface="Miso"/>
              </a:rPr>
              <a:t>Church-Based</a:t>
            </a:r>
            <a:r>
              <a:rPr lang="en-GB" sz="4400" dirty="0">
                <a:latin typeface="Miso"/>
              </a:rPr>
              <a:t>: the </a:t>
            </a:r>
            <a:r>
              <a:rPr lang="hr-HR" sz="4400" dirty="0">
                <a:latin typeface="Miso"/>
              </a:rPr>
              <a:t>C</a:t>
            </a:r>
            <a:r>
              <a:rPr lang="en-GB" sz="4400" dirty="0" err="1">
                <a:latin typeface="Miso"/>
              </a:rPr>
              <a:t>hurch</a:t>
            </a:r>
            <a:r>
              <a:rPr lang="en-GB" sz="4400" dirty="0">
                <a:latin typeface="Miso"/>
              </a:rPr>
              <a:t> is the foundation from which other program</a:t>
            </a:r>
            <a:r>
              <a:rPr lang="hr-HR" sz="4400" dirty="0">
                <a:latin typeface="Miso"/>
              </a:rPr>
              <a:t>me</a:t>
            </a:r>
            <a:r>
              <a:rPr lang="en-GB" sz="4400" dirty="0">
                <a:latin typeface="Miso"/>
              </a:rPr>
              <a:t>s emanate </a:t>
            </a:r>
          </a:p>
          <a:p>
            <a:pPr marL="914400" indent="-457200" algn="l">
              <a:lnSpc>
                <a:spcPct val="110000"/>
              </a:lnSpc>
              <a:spcBef>
                <a:spcPts val="300"/>
              </a:spcBef>
              <a:buFont typeface="Arial" panose="020B0604020202020204" pitchFamily="34" charset="0"/>
              <a:buChar char="•"/>
            </a:pPr>
            <a:r>
              <a:rPr lang="en-GB" sz="4400" b="1" dirty="0">
                <a:latin typeface="Miso"/>
              </a:rPr>
              <a:t>Listening to the Community</a:t>
            </a:r>
            <a:r>
              <a:rPr lang="en-GB" sz="4400" dirty="0">
                <a:latin typeface="Miso"/>
              </a:rPr>
              <a:t>: the needs of the community are to be identified and addressed </a:t>
            </a:r>
          </a:p>
          <a:p>
            <a:pPr marL="914400" indent="-457200" algn="l">
              <a:lnSpc>
                <a:spcPct val="110000"/>
              </a:lnSpc>
              <a:spcBef>
                <a:spcPts val="300"/>
              </a:spcBef>
              <a:buFont typeface="Arial" panose="020B0604020202020204" pitchFamily="34" charset="0"/>
              <a:buChar char="•"/>
            </a:pPr>
            <a:r>
              <a:rPr lang="en-GB" sz="4400" b="1" dirty="0">
                <a:latin typeface="Miso"/>
              </a:rPr>
              <a:t>Wholistic</a:t>
            </a:r>
            <a:r>
              <a:rPr lang="en-GB" sz="4400" dirty="0">
                <a:latin typeface="Miso"/>
              </a:rPr>
              <a:t>: community development is to be comprehensive </a:t>
            </a:r>
          </a:p>
          <a:p>
            <a:pPr marL="914400" indent="-457200" algn="l">
              <a:lnSpc>
                <a:spcPct val="110000"/>
              </a:lnSpc>
              <a:spcBef>
                <a:spcPts val="300"/>
              </a:spcBef>
              <a:buFont typeface="Arial" panose="020B0604020202020204" pitchFamily="34" charset="0"/>
              <a:buChar char="•"/>
            </a:pPr>
            <a:r>
              <a:rPr lang="en-GB" sz="4400" b="1" dirty="0">
                <a:latin typeface="Miso"/>
              </a:rPr>
              <a:t>Leadership Development</a:t>
            </a:r>
            <a:r>
              <a:rPr lang="en-GB" sz="4400" dirty="0">
                <a:latin typeface="Miso"/>
              </a:rPr>
              <a:t>: developing the future leadership from among those indigenous to the community </a:t>
            </a:r>
          </a:p>
          <a:p>
            <a:pPr marL="914400" indent="-457200" algn="l">
              <a:lnSpc>
                <a:spcPct val="110000"/>
              </a:lnSpc>
              <a:spcBef>
                <a:spcPts val="300"/>
              </a:spcBef>
              <a:buFont typeface="Arial" panose="020B0604020202020204" pitchFamily="34" charset="0"/>
              <a:buChar char="•"/>
            </a:pPr>
            <a:r>
              <a:rPr lang="en-GB" sz="4400" b="1" dirty="0">
                <a:latin typeface="Miso"/>
              </a:rPr>
              <a:t>Empowerment</a:t>
            </a:r>
            <a:r>
              <a:rPr lang="en-GB" sz="4400" dirty="0">
                <a:latin typeface="Miso"/>
              </a:rPr>
              <a:t>: developing and strengthening capacity enabling others to do for themselves and use their gifts to serve others. </a:t>
            </a:r>
          </a:p>
        </p:txBody>
      </p:sp>
      <p:sp>
        <p:nvSpPr>
          <p:cNvPr id="5" name="Four Essential Elements">
            <a:extLst>
              <a:ext uri="{FF2B5EF4-FFF2-40B4-BE49-F238E27FC236}">
                <a16:creationId xmlns:a16="http://schemas.microsoft.com/office/drawing/2014/main" id="{C1F1AEFB-0DEB-4BCE-9435-E5A4E9EF28D7}"/>
              </a:ext>
            </a:extLst>
          </p:cNvPr>
          <p:cNvSpPr txBox="1"/>
          <p:nvPr/>
        </p:nvSpPr>
        <p:spPr>
          <a:xfrm>
            <a:off x="5770712" y="571995"/>
            <a:ext cx="9649434"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1: OVERVIEW</a:t>
            </a:r>
            <a:endParaRPr sz="8000" dirty="0"/>
          </a:p>
        </p:txBody>
      </p:sp>
      <p:sp>
        <p:nvSpPr>
          <p:cNvPr id="6" name="Rectangle">
            <a:extLst>
              <a:ext uri="{FF2B5EF4-FFF2-40B4-BE49-F238E27FC236}">
                <a16:creationId xmlns:a16="http://schemas.microsoft.com/office/drawing/2014/main" id="{B24B190B-E1C1-4A1A-B608-3CDBFE5C466A}"/>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7" name="Ambassadors Ministry">
            <a:extLst>
              <a:ext uri="{FF2B5EF4-FFF2-40B4-BE49-F238E27FC236}">
                <a16:creationId xmlns:a16="http://schemas.microsoft.com/office/drawing/2014/main" id="{DD48EB7A-1BBC-4D18-A2FA-2359995AF762}"/>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29343078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9" y="4895604"/>
            <a:ext cx="17475200" cy="69198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marR="0" indent="-914400" algn="l">
              <a:spcBef>
                <a:spcPts val="0"/>
              </a:spcBef>
              <a:spcAft>
                <a:spcPts val="440"/>
              </a:spcAft>
              <a:buFont typeface="+mj-lt"/>
              <a:buAutoNum type="arabicPeriod"/>
            </a:pPr>
            <a:r>
              <a:rPr lang="en-GB" sz="4800" b="0" dirty="0">
                <a:solidFill>
                  <a:srgbClr val="000000"/>
                </a:solidFill>
                <a:effectLst/>
                <a:latin typeface="Miso"/>
                <a:ea typeface="Calibri" panose="020F0502020204030204" pitchFamily="34" charset="0"/>
                <a:cs typeface="Miso"/>
              </a:rPr>
              <a:t>This lesson helps the participants understand the central role of the church in any community development outreach effort and to see the value of church in community. </a:t>
            </a:r>
            <a:endParaRPr lang="en-GB" sz="4800" b="0" dirty="0">
              <a:effectLst/>
              <a:latin typeface="Miso"/>
              <a:ea typeface="Calibri" panose="020F0502020204030204" pitchFamily="34" charset="0"/>
              <a:cs typeface="Times New Roman" panose="02020603050405020304" pitchFamily="18" charset="0"/>
            </a:endParaRPr>
          </a:p>
          <a:p>
            <a:pPr marL="914400" marR="0" indent="-914400" algn="l">
              <a:spcBef>
                <a:spcPts val="0"/>
              </a:spcBef>
              <a:spcAft>
                <a:spcPts val="440"/>
              </a:spcAft>
              <a:buFont typeface="+mj-lt"/>
              <a:buAutoNum type="arabicPeriod"/>
            </a:pPr>
            <a:r>
              <a:rPr lang="en-GB" sz="4800" b="0" dirty="0">
                <a:solidFill>
                  <a:srgbClr val="000000"/>
                </a:solidFill>
                <a:effectLst/>
                <a:latin typeface="Miso"/>
                <a:ea typeface="Calibri" panose="020F0502020204030204" pitchFamily="34" charset="0"/>
                <a:cs typeface="Miso"/>
              </a:rPr>
              <a:t>As participants understand the biblical understanding of church, they will also see applications of how the church can help every community to look more like the kingdom of God. </a:t>
            </a:r>
            <a:endParaRPr lang="en-GB" sz="4800" b="0" dirty="0">
              <a:effectLst/>
              <a:latin typeface="Miso"/>
              <a:ea typeface="Calibri" panose="020F0502020204030204" pitchFamily="34" charset="0"/>
              <a:cs typeface="Times New Roman" panose="02020603050405020304" pitchFamily="18" charset="0"/>
            </a:endParaRPr>
          </a:p>
          <a:p>
            <a:pPr marL="914400" marR="0" indent="-914400" algn="l">
              <a:spcBef>
                <a:spcPts val="0"/>
              </a:spcBef>
              <a:spcAft>
                <a:spcPts val="0"/>
              </a:spcAft>
              <a:buFont typeface="+mj-lt"/>
              <a:buAutoNum type="arabicPeriod"/>
            </a:pPr>
            <a:r>
              <a:rPr lang="en-GB" sz="4800" b="0" dirty="0">
                <a:solidFill>
                  <a:srgbClr val="000000"/>
                </a:solidFill>
                <a:effectLst/>
                <a:latin typeface="Miso"/>
                <a:ea typeface="Calibri" panose="020F0502020204030204" pitchFamily="34" charset="0"/>
                <a:cs typeface="Miso"/>
              </a:rPr>
              <a:t>This lesson will pick up where the previous lesson ended in talking about God’s kingdom being on earth as it is in heaven. </a:t>
            </a:r>
            <a:endParaRPr lang="en-GB" sz="4800" b="0" dirty="0">
              <a:effectLst/>
              <a:latin typeface="Miso"/>
              <a:ea typeface="Calibri" panose="020F0502020204030204" pitchFamily="34" charset="0"/>
              <a:cs typeface="Times New Roman" panose="02020603050405020304" pitchFamily="18" charset="0"/>
            </a:endParaRPr>
          </a:p>
          <a:p>
            <a:pPr marL="914400" indent="-914400" algn="l">
              <a:spcBef>
                <a:spcPts val="600"/>
              </a:spcBef>
              <a:buFont typeface="+mj-lt"/>
              <a:buAutoNum type="arabicPeriod"/>
            </a:pPr>
            <a:endParaRPr lang="en-GB" sz="4800" b="0" dirty="0">
              <a:latin typeface="Miso"/>
            </a:endParaRPr>
          </a:p>
        </p:txBody>
      </p:sp>
      <p:sp>
        <p:nvSpPr>
          <p:cNvPr id="4" name="Four Essential Elements">
            <a:extLst>
              <a:ext uri="{FF2B5EF4-FFF2-40B4-BE49-F238E27FC236}">
                <a16:creationId xmlns:a16="http://schemas.microsoft.com/office/drawing/2014/main" id="{17A99BED-34FE-4E86-8A96-96657EA8C76E}"/>
              </a:ext>
            </a:extLst>
          </p:cNvPr>
          <p:cNvSpPr txBox="1"/>
          <p:nvPr/>
        </p:nvSpPr>
        <p:spPr>
          <a:xfrm>
            <a:off x="4616609" y="650061"/>
            <a:ext cx="11734942"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2: CHURCH-BASED</a:t>
            </a:r>
            <a:endParaRPr sz="8000" dirty="0"/>
          </a:p>
        </p:txBody>
      </p:sp>
      <p:sp>
        <p:nvSpPr>
          <p:cNvPr id="5" name="Rectangle">
            <a:extLst>
              <a:ext uri="{FF2B5EF4-FFF2-40B4-BE49-F238E27FC236}">
                <a16:creationId xmlns:a16="http://schemas.microsoft.com/office/drawing/2014/main" id="{03BAC2C5-E7EC-4062-B58F-0A75B882458A}"/>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346D0471-84BD-4151-A9C1-FF7262305BB7}"/>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145292272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2363667" y="3806952"/>
            <a:ext cx="16624724" cy="5093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a:spcBef>
                <a:spcPts val="0"/>
              </a:spcBef>
              <a:spcAft>
                <a:spcPts val="0"/>
              </a:spcAft>
            </a:pPr>
            <a:r>
              <a:rPr lang="hr-HR" sz="5400" spc="40" dirty="0">
                <a:solidFill>
                  <a:schemeClr val="tx1"/>
                </a:solidFill>
                <a:latin typeface="Miso"/>
                <a:ea typeface="Calibri" panose="020F0502020204030204" pitchFamily="34" charset="0"/>
                <a:cs typeface="Times New Roman" panose="02020603050405020304" pitchFamily="18" charset="0"/>
              </a:rPr>
              <a:t>BIBLICAL FOUNDATION</a:t>
            </a:r>
            <a:endParaRPr lang="hr-HR" sz="5400" b="1" spc="40" dirty="0">
              <a:solidFill>
                <a:schemeClr val="tx1"/>
              </a:solidFill>
              <a:latin typeface="Miso"/>
              <a:ea typeface="Calibri" panose="020F0502020204030204" pitchFamily="34" charset="0"/>
              <a:cs typeface="Times New Roman" panose="02020603050405020304" pitchFamily="18" charset="0"/>
            </a:endParaRPr>
          </a:p>
          <a:p>
            <a:pPr marL="914400" marR="0" lvl="0" indent="-457200" algn="l">
              <a:spcBef>
                <a:spcPts val="1800"/>
              </a:spcBef>
              <a:spcAft>
                <a:spcPts val="0"/>
              </a:spcAft>
              <a:buFont typeface="Arial" panose="020B0604020202020204" pitchFamily="34" charset="0"/>
              <a:buChar char="•"/>
            </a:pPr>
            <a:r>
              <a:rPr lang="hr-HR" sz="5400" b="0" spc="40" dirty="0">
                <a:solidFill>
                  <a:schemeClr val="tx1"/>
                </a:solidFill>
                <a:effectLst/>
                <a:latin typeface="Miso"/>
                <a:ea typeface="Calibri" panose="020F0502020204030204" pitchFamily="34" charset="0"/>
                <a:cs typeface="Times New Roman" panose="02020603050405020304" pitchFamily="18" charset="0"/>
              </a:rPr>
              <a:t>Mat 5:13-15 (church as sal</a:t>
            </a:r>
            <a:r>
              <a:rPr lang="hr-HR" sz="5400" b="0" spc="40" dirty="0">
                <a:solidFill>
                  <a:schemeClr val="tx1"/>
                </a:solidFill>
                <a:latin typeface="Miso"/>
                <a:ea typeface="Calibri" panose="020F0502020204030204" pitchFamily="34" charset="0"/>
                <a:cs typeface="Times New Roman" panose="02020603050405020304" pitchFamily="18" charset="0"/>
              </a:rPr>
              <a:t>t and light)</a:t>
            </a:r>
          </a:p>
          <a:p>
            <a:pPr marL="914400" marR="0" lvl="0" indent="-457200" algn="l">
              <a:spcBef>
                <a:spcPts val="2400"/>
              </a:spcBef>
              <a:spcAft>
                <a:spcPts val="0"/>
              </a:spcAft>
              <a:buFont typeface="Arial" panose="020B0604020202020204" pitchFamily="34" charset="0"/>
              <a:buChar char="•"/>
            </a:pPr>
            <a:r>
              <a:rPr lang="hr-HR" sz="5400" b="0" spc="40" dirty="0">
                <a:solidFill>
                  <a:schemeClr val="tx1"/>
                </a:solidFill>
                <a:effectLst/>
                <a:latin typeface="Miso"/>
                <a:ea typeface="Calibri" panose="020F0502020204030204" pitchFamily="34" charset="0"/>
                <a:cs typeface="Times New Roman" panose="02020603050405020304" pitchFamily="18" charset="0"/>
              </a:rPr>
              <a:t>God’s relationships to those in need (Deut 10:17-18; Ps 35:10; Proverbs 29:7; Pro 31:8-9; Jer 22:3; James 1:17 etc.)</a:t>
            </a:r>
          </a:p>
          <a:p>
            <a:pPr marL="914400" marR="0" lvl="0" indent="-457200" algn="l">
              <a:spcBef>
                <a:spcPts val="2400"/>
              </a:spcBef>
              <a:spcAft>
                <a:spcPts val="0"/>
              </a:spcAft>
              <a:buFont typeface="Arial" panose="020B0604020202020204" pitchFamily="34" charset="0"/>
              <a:buChar char="•"/>
            </a:pPr>
            <a:r>
              <a:rPr lang="hr-HR" sz="5400" b="0" spc="40" dirty="0">
                <a:solidFill>
                  <a:schemeClr val="tx1"/>
                </a:solidFill>
                <a:latin typeface="Miso"/>
                <a:ea typeface="Calibri" panose="020F0502020204030204" pitchFamily="34" charset="0"/>
                <a:cs typeface="Times New Roman" panose="02020603050405020304" pitchFamily="18" charset="0"/>
              </a:rPr>
              <a:t>Isaiah 58 – Sabbath and social justice </a:t>
            </a:r>
            <a:endParaRPr lang="hr-HR" sz="5400" b="0" spc="4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72C4E645-CFBD-477D-BF1E-A55324BDA926}"/>
              </a:ext>
            </a:extLst>
          </p:cNvPr>
          <p:cNvSpPr txBox="1"/>
          <p:nvPr/>
        </p:nvSpPr>
        <p:spPr>
          <a:xfrm>
            <a:off x="4616609" y="650061"/>
            <a:ext cx="11734942"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2: CHURCH-BASED</a:t>
            </a:r>
            <a:endParaRPr sz="8000" dirty="0"/>
          </a:p>
        </p:txBody>
      </p:sp>
      <p:sp>
        <p:nvSpPr>
          <p:cNvPr id="5" name="Rectangle">
            <a:extLst>
              <a:ext uri="{FF2B5EF4-FFF2-40B4-BE49-F238E27FC236}">
                <a16:creationId xmlns:a16="http://schemas.microsoft.com/office/drawing/2014/main" id="{A4E76D6B-39F9-4DF1-8B94-BDD94B852CE0}"/>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B382452C-D1FB-4657-9B91-24E81FA48B4F}"/>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63634396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8" y="2979231"/>
            <a:ext cx="18055771" cy="9017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a:spcAft>
                <a:spcPts val="1200"/>
              </a:spcAft>
            </a:pPr>
            <a:r>
              <a:rPr lang="hr-HR" sz="5400" spc="40" dirty="0">
                <a:solidFill>
                  <a:schemeClr val="tx1"/>
                </a:solidFill>
                <a:latin typeface="Miso"/>
                <a:ea typeface="Calibri" panose="020F0502020204030204" pitchFamily="34" charset="0"/>
                <a:cs typeface="Times New Roman" panose="02020603050405020304" pitchFamily="18" charset="0"/>
              </a:rPr>
              <a:t>PROBLEM:</a:t>
            </a:r>
            <a:endParaRPr lang="hr-HR" sz="5400" spc="40" dirty="0">
              <a:solidFill>
                <a:schemeClr val="tx1"/>
              </a:solidFill>
              <a:effectLst/>
              <a:latin typeface="Miso"/>
              <a:ea typeface="Calibri" panose="020F0502020204030204" pitchFamily="34" charset="0"/>
              <a:cs typeface="Times New Roman" panose="02020603050405020304" pitchFamily="18" charset="0"/>
            </a:endParaRPr>
          </a:p>
          <a:p>
            <a:pPr marL="914400" marR="0" lvl="0" indent="-457200" algn="l">
              <a:spcAft>
                <a:spcPts val="0"/>
              </a:spcAft>
              <a:buFont typeface="Arial" panose="020B0604020202020204" pitchFamily="34" charset="0"/>
              <a:buChar char="•"/>
            </a:pPr>
            <a:r>
              <a:rPr lang="hr-HR" sz="5400" b="0" spc="40" dirty="0">
                <a:solidFill>
                  <a:schemeClr val="tx1"/>
                </a:solidFill>
                <a:effectLst/>
                <a:latin typeface="Miso"/>
                <a:ea typeface="Calibri" panose="020F0502020204030204" pitchFamily="34" charset="0"/>
                <a:cs typeface="Times New Roman" panose="02020603050405020304" pitchFamily="18" charset="0"/>
              </a:rPr>
              <a:t>The problem with the Church is that it is often self-focused and self-serving;</a:t>
            </a:r>
            <a:r>
              <a:rPr lang="hr-HR" sz="5400" b="0" spc="40" dirty="0">
                <a:solidFill>
                  <a:schemeClr val="tx1"/>
                </a:solidFill>
                <a:latin typeface="Miso"/>
                <a:ea typeface="Calibri" panose="020F0502020204030204" pitchFamily="34" charset="0"/>
                <a:cs typeface="Times New Roman" panose="02020603050405020304" pitchFamily="18" charset="0"/>
              </a:rPr>
              <a:t> </a:t>
            </a:r>
            <a:r>
              <a:rPr lang="en-US" sz="5400" b="0" spc="40" dirty="0">
                <a:solidFill>
                  <a:schemeClr val="tx1"/>
                </a:solidFill>
                <a:effectLst/>
                <a:latin typeface="Miso"/>
                <a:ea typeface="Calibri" panose="020F0502020204030204" pitchFamily="34" charset="0"/>
                <a:cs typeface="Times New Roman" panose="02020603050405020304" pitchFamily="18" charset="0"/>
              </a:rPr>
              <a:t>not involved in developing its communities. </a:t>
            </a:r>
            <a:endParaRPr lang="hr-HR" sz="5400" b="0" spc="40" dirty="0">
              <a:solidFill>
                <a:schemeClr val="tx1"/>
              </a:solidFill>
              <a:effectLst/>
              <a:latin typeface="Miso"/>
              <a:ea typeface="Calibri" panose="020F0502020204030204" pitchFamily="34" charset="0"/>
              <a:cs typeface="Times New Roman" panose="02020603050405020304" pitchFamily="18" charset="0"/>
            </a:endParaRPr>
          </a:p>
          <a:p>
            <a:pPr marL="914400" marR="0" lvl="0" indent="-457200" algn="l">
              <a:spcBef>
                <a:spcPts val="1200"/>
              </a:spcBef>
              <a:spcAft>
                <a:spcPts val="0"/>
              </a:spcAft>
              <a:buFont typeface="Arial" panose="020B0604020202020204" pitchFamily="34" charset="0"/>
              <a:buChar char="•"/>
            </a:pPr>
            <a:r>
              <a:rPr lang="en-US" sz="5400" b="0" spc="40" dirty="0">
                <a:solidFill>
                  <a:schemeClr val="tx1"/>
                </a:solidFill>
                <a:effectLst/>
                <a:latin typeface="Miso"/>
                <a:ea typeface="Calibri" panose="020F0502020204030204" pitchFamily="34" charset="0"/>
                <a:cs typeface="Times New Roman" panose="02020603050405020304" pitchFamily="18" charset="0"/>
              </a:rPr>
              <a:t>Churches are guilty of being open only </a:t>
            </a:r>
            <a:r>
              <a:rPr lang="hr-HR" sz="5400" b="0" spc="40" dirty="0">
                <a:solidFill>
                  <a:schemeClr val="tx1"/>
                </a:solidFill>
                <a:effectLst/>
                <a:latin typeface="Miso"/>
                <a:ea typeface="Calibri" panose="020F0502020204030204" pitchFamily="34" charset="0"/>
                <a:cs typeface="Times New Roman" panose="02020603050405020304" pitchFamily="18" charset="0"/>
              </a:rPr>
              <a:t>once or twice a week </a:t>
            </a:r>
            <a:r>
              <a:rPr lang="en-US" sz="5400" b="0" spc="40" dirty="0">
                <a:solidFill>
                  <a:schemeClr val="tx1"/>
                </a:solidFill>
                <a:effectLst/>
                <a:latin typeface="Miso"/>
                <a:ea typeface="Calibri" panose="020F0502020204030204" pitchFamily="34" charset="0"/>
                <a:cs typeface="Times New Roman" panose="02020603050405020304" pitchFamily="18" charset="0"/>
              </a:rPr>
              <a:t>and being almost irrelevant to the needs of the people in the communities they serve. </a:t>
            </a:r>
            <a:endParaRPr lang="hr-HR" sz="5400" b="0" spc="40" dirty="0">
              <a:solidFill>
                <a:schemeClr val="tx1"/>
              </a:solidFill>
              <a:effectLst/>
              <a:latin typeface="Miso"/>
              <a:ea typeface="Calibri" panose="020F0502020204030204" pitchFamily="34" charset="0"/>
              <a:cs typeface="Times New Roman" panose="02020603050405020304" pitchFamily="18" charset="0"/>
            </a:endParaRPr>
          </a:p>
          <a:p>
            <a:pPr marL="914400" marR="0" lvl="0" indent="-457200" algn="l">
              <a:spcBef>
                <a:spcPts val="1200"/>
              </a:spcBef>
              <a:spcAft>
                <a:spcPts val="0"/>
              </a:spcAft>
              <a:buFont typeface="Arial" panose="020B0604020202020204" pitchFamily="34" charset="0"/>
              <a:buChar char="•"/>
            </a:pPr>
            <a:r>
              <a:rPr lang="hr-HR" sz="5400" b="0" spc="40" dirty="0">
                <a:solidFill>
                  <a:schemeClr val="tx1"/>
                </a:solidFill>
                <a:effectLst/>
                <a:latin typeface="Miso"/>
                <a:ea typeface="Calibri" panose="020F0502020204030204" pitchFamily="34" charset="0"/>
                <a:cs typeface="Times New Roman" panose="02020603050405020304" pitchFamily="18" charset="0"/>
              </a:rPr>
              <a:t>M</a:t>
            </a:r>
            <a:r>
              <a:rPr lang="en-US" sz="5400" b="0" spc="40" dirty="0">
                <a:solidFill>
                  <a:schemeClr val="tx1"/>
                </a:solidFill>
                <a:effectLst/>
                <a:latin typeface="Miso"/>
                <a:ea typeface="Calibri" panose="020F0502020204030204" pitchFamily="34" charset="0"/>
                <a:cs typeface="Times New Roman" panose="02020603050405020304" pitchFamily="18" charset="0"/>
              </a:rPr>
              <a:t>any para-church </a:t>
            </a:r>
            <a:r>
              <a:rPr lang="hr-HR" sz="5400" b="0" spc="40" dirty="0">
                <a:solidFill>
                  <a:schemeClr val="tx1"/>
                </a:solidFill>
                <a:effectLst/>
                <a:latin typeface="Miso"/>
                <a:ea typeface="Calibri" panose="020F0502020204030204" pitchFamily="34" charset="0"/>
                <a:cs typeface="Times New Roman" panose="02020603050405020304" pitchFamily="18" charset="0"/>
              </a:rPr>
              <a:t>or secular </a:t>
            </a:r>
            <a:r>
              <a:rPr lang="en-US" sz="5400" b="0" spc="40" dirty="0">
                <a:solidFill>
                  <a:schemeClr val="tx1"/>
                </a:solidFill>
                <a:effectLst/>
                <a:latin typeface="Miso"/>
                <a:ea typeface="Calibri" panose="020F0502020204030204" pitchFamily="34" charset="0"/>
                <a:cs typeface="Times New Roman" panose="02020603050405020304" pitchFamily="18" charset="0"/>
              </a:rPr>
              <a:t>organizations have started to do the work of loving their neighbor that the </a:t>
            </a:r>
            <a:r>
              <a:rPr lang="hr-HR" sz="5400" b="0" spc="40" dirty="0">
                <a:solidFill>
                  <a:schemeClr val="tx1"/>
                </a:solidFill>
                <a:effectLst/>
                <a:latin typeface="Miso"/>
                <a:ea typeface="Calibri" panose="020F0502020204030204" pitchFamily="34" charset="0"/>
                <a:cs typeface="Times New Roman" panose="02020603050405020304" pitchFamily="18" charset="0"/>
              </a:rPr>
              <a:t>C</a:t>
            </a:r>
            <a:r>
              <a:rPr lang="en-US" sz="5400" b="0" spc="40" dirty="0" err="1">
                <a:solidFill>
                  <a:schemeClr val="tx1"/>
                </a:solidFill>
                <a:effectLst/>
                <a:latin typeface="Miso"/>
                <a:ea typeface="Calibri" panose="020F0502020204030204" pitchFamily="34" charset="0"/>
                <a:cs typeface="Times New Roman" panose="02020603050405020304" pitchFamily="18" charset="0"/>
              </a:rPr>
              <a:t>hurch</a:t>
            </a:r>
            <a:r>
              <a:rPr lang="en-US" sz="5400" b="0" spc="40" dirty="0">
                <a:solidFill>
                  <a:schemeClr val="tx1"/>
                </a:solidFill>
                <a:effectLst/>
                <a:latin typeface="Miso"/>
                <a:ea typeface="Calibri" panose="020F0502020204030204" pitchFamily="34" charset="0"/>
                <a:cs typeface="Times New Roman" panose="02020603050405020304" pitchFamily="18" charset="0"/>
              </a:rPr>
              <a:t> has neglected.</a:t>
            </a:r>
            <a:endParaRPr lang="hr-HR" sz="5400" b="0" spc="40" dirty="0">
              <a:solidFill>
                <a:schemeClr val="tx1"/>
              </a:solidFill>
              <a:effectLst/>
              <a:latin typeface="Miso"/>
              <a:ea typeface="Calibri" panose="020F0502020204030204" pitchFamily="34" charset="0"/>
              <a:cs typeface="Times New Roman" panose="02020603050405020304" pitchFamily="18" charset="0"/>
            </a:endParaRPr>
          </a:p>
          <a:p>
            <a:pPr marL="914400" marR="0" lvl="0" indent="-457200" algn="l">
              <a:spcBef>
                <a:spcPts val="1200"/>
              </a:spcBef>
              <a:spcAft>
                <a:spcPts val="0"/>
              </a:spcAft>
              <a:buFont typeface="Arial" panose="020B0604020202020204" pitchFamily="34" charset="0"/>
              <a:buChar char="•"/>
            </a:pPr>
            <a:r>
              <a:rPr lang="en-US" sz="5400" b="0" spc="40" dirty="0">
                <a:solidFill>
                  <a:schemeClr val="tx1"/>
                </a:solidFill>
                <a:effectLst/>
                <a:latin typeface="Miso"/>
                <a:ea typeface="Calibri" panose="020F0502020204030204" pitchFamily="34" charset="0"/>
              </a:rPr>
              <a:t>It is practically impossible to do effective wholistic ministry apart from the local church. </a:t>
            </a:r>
            <a:r>
              <a:rPr lang="hr-HR" sz="5400" b="0" spc="40" dirty="0">
                <a:solidFill>
                  <a:schemeClr val="tx1"/>
                </a:solidFill>
                <a:effectLst/>
                <a:latin typeface="Miso"/>
                <a:ea typeface="Calibri" panose="020F0502020204030204" pitchFamily="34" charset="0"/>
              </a:rPr>
              <a:t>The goal of this lesson is to encourage youth to do</a:t>
            </a:r>
            <a:r>
              <a:rPr lang="en-US" sz="5400" b="0" spc="40" dirty="0">
                <a:solidFill>
                  <a:schemeClr val="tx1"/>
                </a:solidFill>
                <a:effectLst/>
                <a:latin typeface="Miso"/>
                <a:ea typeface="Calibri" panose="020F0502020204030204" pitchFamily="34" charset="0"/>
              </a:rPr>
              <a:t> their community involvement through</a:t>
            </a:r>
            <a:r>
              <a:rPr lang="hr-HR" sz="5400" b="0" spc="40" dirty="0">
                <a:solidFill>
                  <a:schemeClr val="tx1"/>
                </a:solidFill>
                <a:effectLst/>
                <a:latin typeface="Miso"/>
                <a:ea typeface="Calibri" panose="020F0502020204030204" pitchFamily="34" charset="0"/>
              </a:rPr>
              <a:t> the</a:t>
            </a:r>
            <a:r>
              <a:rPr lang="en-US" sz="5400" b="0" spc="40" dirty="0">
                <a:solidFill>
                  <a:schemeClr val="tx1"/>
                </a:solidFill>
                <a:effectLst/>
                <a:latin typeface="Miso"/>
                <a:ea typeface="Calibri" panose="020F0502020204030204" pitchFamily="34" charset="0"/>
              </a:rPr>
              <a:t> </a:t>
            </a:r>
            <a:r>
              <a:rPr lang="hr-HR" sz="5400" b="0" spc="40" dirty="0">
                <a:solidFill>
                  <a:schemeClr val="tx1"/>
                </a:solidFill>
                <a:effectLst/>
                <a:latin typeface="Miso"/>
                <a:ea typeface="Calibri" panose="020F0502020204030204" pitchFamily="34" charset="0"/>
              </a:rPr>
              <a:t>C</a:t>
            </a:r>
            <a:r>
              <a:rPr lang="en-US" sz="5400" b="0" spc="40" dirty="0" err="1">
                <a:solidFill>
                  <a:schemeClr val="tx1"/>
                </a:solidFill>
                <a:effectLst/>
                <a:latin typeface="Miso"/>
                <a:ea typeface="Calibri" panose="020F0502020204030204" pitchFamily="34" charset="0"/>
              </a:rPr>
              <a:t>hurch</a:t>
            </a:r>
            <a:r>
              <a:rPr lang="hr-HR" sz="5400" b="0" spc="40" dirty="0">
                <a:solidFill>
                  <a:schemeClr val="tx1"/>
                </a:solidFill>
                <a:effectLst/>
                <a:latin typeface="Miso"/>
                <a:ea typeface="Calibri" panose="020F0502020204030204" pitchFamily="34" charset="0"/>
              </a:rPr>
              <a:t>.</a:t>
            </a:r>
            <a:endParaRPr lang="hr-HR" sz="5400" b="0" spc="4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C3D81F3B-E147-494D-85B1-5DE53CDF93A6}"/>
              </a:ext>
            </a:extLst>
          </p:cNvPr>
          <p:cNvSpPr txBox="1"/>
          <p:nvPr/>
        </p:nvSpPr>
        <p:spPr>
          <a:xfrm>
            <a:off x="4616609" y="650061"/>
            <a:ext cx="11734942"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2: CHURCH-BASED</a:t>
            </a:r>
            <a:endParaRPr sz="8000" dirty="0"/>
          </a:p>
        </p:txBody>
      </p:sp>
      <p:sp>
        <p:nvSpPr>
          <p:cNvPr id="5" name="Rectangle">
            <a:extLst>
              <a:ext uri="{FF2B5EF4-FFF2-40B4-BE49-F238E27FC236}">
                <a16:creationId xmlns:a16="http://schemas.microsoft.com/office/drawing/2014/main" id="{8BECDC8D-D767-4990-A07E-245CBF390CB3}"/>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C4F02BBD-8E7A-4E9B-836B-2F5FEED2BCF7}"/>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497200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2775890" y="4091201"/>
            <a:ext cx="17009062" cy="8386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600"/>
              </a:spcBef>
              <a:spcAft>
                <a:spcPts val="600"/>
              </a:spcAft>
            </a:pPr>
            <a:r>
              <a:rPr lang="en-GB" sz="6000" b="1" i="0" u="none" strike="noStrike" dirty="0">
                <a:solidFill>
                  <a:srgbClr val="000000"/>
                </a:solidFill>
                <a:latin typeface="Miso"/>
              </a:rPr>
              <a:t>The church in relationship with the community: </a:t>
            </a:r>
            <a:endParaRPr lang="hr-HR" sz="6000" b="1" i="0" u="none" strike="noStrike" dirty="0">
              <a:solidFill>
                <a:srgbClr val="000000"/>
              </a:solidFill>
              <a:latin typeface="Miso"/>
            </a:endParaRPr>
          </a:p>
          <a:p>
            <a:pPr marL="1371600" indent="-685800" algn="l">
              <a:spcBef>
                <a:spcPts val="600"/>
              </a:spcBef>
              <a:spcAft>
                <a:spcPts val="600"/>
              </a:spcAft>
              <a:buFont typeface="Wingdings" panose="05000000000000000000" pitchFamily="2" charset="2"/>
              <a:buChar char="ü"/>
            </a:pPr>
            <a:r>
              <a:rPr lang="en-GB" sz="5400" b="0" i="0" u="none" strike="noStrike" dirty="0">
                <a:solidFill>
                  <a:srgbClr val="000000"/>
                </a:solidFill>
                <a:latin typeface="Miso"/>
              </a:rPr>
              <a:t>Doing ministry IN a community, </a:t>
            </a:r>
            <a:endParaRPr lang="hr-HR" sz="5400" b="0" i="0" u="none" strike="noStrike" dirty="0">
              <a:solidFill>
                <a:srgbClr val="000000"/>
              </a:solidFill>
              <a:latin typeface="Miso"/>
            </a:endParaRPr>
          </a:p>
          <a:p>
            <a:pPr marL="1371600" indent="-685800" algn="l">
              <a:spcBef>
                <a:spcPts val="600"/>
              </a:spcBef>
              <a:spcAft>
                <a:spcPts val="600"/>
              </a:spcAft>
              <a:buFont typeface="Wingdings" panose="05000000000000000000" pitchFamily="2" charset="2"/>
              <a:buChar char="ü"/>
            </a:pPr>
            <a:r>
              <a:rPr lang="hr-HR" sz="5400" b="0" i="0" u="none" strike="noStrike" dirty="0">
                <a:solidFill>
                  <a:srgbClr val="000000"/>
                </a:solidFill>
                <a:latin typeface="Miso"/>
              </a:rPr>
              <a:t>Doing ministry </a:t>
            </a:r>
            <a:r>
              <a:rPr lang="en-GB" sz="5400" b="0" i="0" u="none" strike="noStrike" dirty="0">
                <a:solidFill>
                  <a:srgbClr val="000000"/>
                </a:solidFill>
                <a:latin typeface="Miso"/>
              </a:rPr>
              <a:t>TO/FOR a community, </a:t>
            </a:r>
            <a:endParaRPr lang="hr-HR" sz="5400" b="0" i="0" u="none" strike="noStrike" dirty="0">
              <a:solidFill>
                <a:srgbClr val="000000"/>
              </a:solidFill>
              <a:latin typeface="Miso"/>
            </a:endParaRPr>
          </a:p>
          <a:p>
            <a:pPr marL="1371600" indent="-685800" algn="l">
              <a:spcBef>
                <a:spcPts val="600"/>
              </a:spcBef>
              <a:spcAft>
                <a:spcPts val="600"/>
              </a:spcAft>
              <a:buFont typeface="Wingdings" panose="05000000000000000000" pitchFamily="2" charset="2"/>
              <a:buChar char="ü"/>
            </a:pPr>
            <a:r>
              <a:rPr lang="hr-HR" sz="5400" b="0" dirty="0">
                <a:latin typeface="Miso"/>
              </a:rPr>
              <a:t>Doing ministry </a:t>
            </a:r>
            <a:r>
              <a:rPr lang="en-GB" sz="5400" b="0" i="0" u="none" strike="noStrike" dirty="0">
                <a:solidFill>
                  <a:srgbClr val="000000"/>
                </a:solidFill>
                <a:latin typeface="Miso"/>
              </a:rPr>
              <a:t>WITH a community. </a:t>
            </a:r>
          </a:p>
          <a:p>
            <a:pPr marR="0" algn="l" defTabSz="821531" rtl="0" fontAlgn="auto" latinLnBrk="0" hangingPunct="0">
              <a:lnSpc>
                <a:spcPct val="100000"/>
              </a:lnSpc>
              <a:spcBef>
                <a:spcPts val="0"/>
              </a:spcBef>
              <a:spcAft>
                <a:spcPts val="0"/>
              </a:spcAft>
              <a:buClrTx/>
              <a:buSzTx/>
              <a:tabLst/>
            </a:pPr>
            <a:endParaRPr lang="en-GB" sz="3600" b="0" i="0" u="none" strike="noStrike" baseline="0" dirty="0">
              <a:solidFill>
                <a:srgbClr val="0070C0"/>
              </a:solidFill>
              <a:latin typeface="Miso"/>
            </a:endParaRPr>
          </a:p>
          <a:p>
            <a:pPr marR="0" algn="l" defTabSz="821531" rtl="0" fontAlgn="auto" latinLnBrk="0" hangingPunct="0">
              <a:lnSpc>
                <a:spcPct val="100000"/>
              </a:lnSpc>
              <a:spcBef>
                <a:spcPts val="0"/>
              </a:spcBef>
              <a:spcAft>
                <a:spcPts val="0"/>
              </a:spcAft>
              <a:buClrTx/>
              <a:buSzTx/>
              <a:tabLst/>
            </a:pPr>
            <a:r>
              <a:rPr lang="en-GB" sz="5400" b="0" i="0" u="none" strike="noStrike" baseline="0" dirty="0">
                <a:solidFill>
                  <a:srgbClr val="0070C0"/>
                </a:solidFill>
                <a:latin typeface="Miso"/>
              </a:rPr>
              <a:t>Look at your church/organization and relationship to the community. </a:t>
            </a:r>
          </a:p>
          <a:p>
            <a:pPr marR="0" algn="l" defTabSz="821531" rtl="0" fontAlgn="auto" latinLnBrk="0" hangingPunct="0">
              <a:lnSpc>
                <a:spcPct val="100000"/>
              </a:lnSpc>
              <a:spcBef>
                <a:spcPts val="0"/>
              </a:spcBef>
              <a:spcAft>
                <a:spcPts val="0"/>
              </a:spcAft>
              <a:buClrTx/>
              <a:buSzTx/>
              <a:tabLst/>
            </a:pPr>
            <a:r>
              <a:rPr lang="en-GB" sz="5400" b="0" i="0" u="none" strike="noStrike" baseline="0" dirty="0">
                <a:solidFill>
                  <a:srgbClr val="0070C0"/>
                </a:solidFill>
                <a:latin typeface="Miso"/>
              </a:rPr>
              <a:t>Which of these descriptions fits your situation? </a:t>
            </a:r>
          </a:p>
          <a:p>
            <a:pPr marR="0" algn="l" defTabSz="821531" rtl="0" fontAlgn="auto" latinLnBrk="0" hangingPunct="0">
              <a:lnSpc>
                <a:spcPct val="100000"/>
              </a:lnSpc>
              <a:spcBef>
                <a:spcPts val="0"/>
              </a:spcBef>
              <a:spcAft>
                <a:spcPts val="0"/>
              </a:spcAft>
              <a:buClrTx/>
              <a:buSzTx/>
              <a:tabLst/>
            </a:pPr>
            <a:r>
              <a:rPr lang="en-GB" sz="5400" b="0" i="0" u="none" strike="noStrike" baseline="0" dirty="0">
                <a:solidFill>
                  <a:srgbClr val="0070C0"/>
                </a:solidFill>
                <a:latin typeface="Miso"/>
              </a:rPr>
              <a:t>Why?</a:t>
            </a:r>
          </a:p>
          <a:p>
            <a:pPr marR="0" algn="l" defTabSz="821531" rtl="0" fontAlgn="auto" latinLnBrk="0" hangingPunct="0">
              <a:lnSpc>
                <a:spcPct val="100000"/>
              </a:lnSpc>
              <a:spcBef>
                <a:spcPts val="0"/>
              </a:spcBef>
              <a:spcAft>
                <a:spcPts val="0"/>
              </a:spcAft>
              <a:buClrTx/>
              <a:buSzTx/>
              <a:tabLst/>
            </a:pPr>
            <a:endParaRPr kumimoji="0" lang="en-GB" sz="6600" b="0" cap="none" spc="0" normalizeH="0" dirty="0">
              <a:ln>
                <a:noFill/>
              </a:ln>
              <a:solidFill>
                <a:srgbClr val="0070C0"/>
              </a:solidFill>
              <a:effectLst/>
              <a:uFillTx/>
              <a:latin typeface="Miso"/>
              <a:sym typeface="Helvetica Neue"/>
            </a:endParaRPr>
          </a:p>
        </p:txBody>
      </p:sp>
      <p:sp>
        <p:nvSpPr>
          <p:cNvPr id="5" name="Four Essential Elements">
            <a:extLst>
              <a:ext uri="{FF2B5EF4-FFF2-40B4-BE49-F238E27FC236}">
                <a16:creationId xmlns:a16="http://schemas.microsoft.com/office/drawing/2014/main" id="{123582BC-FBD4-470E-BE9D-BFD063A5A943}"/>
              </a:ext>
            </a:extLst>
          </p:cNvPr>
          <p:cNvSpPr txBox="1"/>
          <p:nvPr/>
        </p:nvSpPr>
        <p:spPr>
          <a:xfrm>
            <a:off x="4616609" y="650061"/>
            <a:ext cx="11734942"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2: CHURCH-BASED</a:t>
            </a:r>
            <a:endParaRPr sz="8000" dirty="0"/>
          </a:p>
        </p:txBody>
      </p:sp>
      <p:sp>
        <p:nvSpPr>
          <p:cNvPr id="6" name="Rectangle">
            <a:extLst>
              <a:ext uri="{FF2B5EF4-FFF2-40B4-BE49-F238E27FC236}">
                <a16:creationId xmlns:a16="http://schemas.microsoft.com/office/drawing/2014/main" id="{7C25A2C2-3BEC-46AD-9BBE-3473AB56766C}"/>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7" name="Ambassadors Ministry">
            <a:extLst>
              <a:ext uri="{FF2B5EF4-FFF2-40B4-BE49-F238E27FC236}">
                <a16:creationId xmlns:a16="http://schemas.microsoft.com/office/drawing/2014/main" id="{6D1ADEDE-547D-477E-8A6D-F0539EA909D5}"/>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12173486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2403461" y="4001373"/>
            <a:ext cx="16494370" cy="4201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600"/>
              </a:spcBef>
            </a:pPr>
            <a:r>
              <a:rPr lang="hr-HR" sz="6000" b="1" i="0" u="none" strike="noStrike" baseline="0" dirty="0">
                <a:solidFill>
                  <a:srgbClr val="000000"/>
                </a:solidFill>
                <a:latin typeface="Miso"/>
              </a:rPr>
              <a:t>Examples of church-based ministry to the need</a:t>
            </a:r>
            <a:r>
              <a:rPr lang="en-US" sz="6000" b="1" i="0" u="none" strike="noStrike" baseline="0" dirty="0">
                <a:solidFill>
                  <a:srgbClr val="000000"/>
                </a:solidFill>
                <a:latin typeface="Miso"/>
              </a:rPr>
              <a:t>y</a:t>
            </a:r>
            <a:r>
              <a:rPr lang="hr-HR" sz="6000" b="1" i="0" u="none" strike="noStrike" baseline="0" dirty="0">
                <a:solidFill>
                  <a:srgbClr val="000000"/>
                </a:solidFill>
                <a:latin typeface="Miso"/>
              </a:rPr>
              <a:t>:</a:t>
            </a:r>
          </a:p>
          <a:p>
            <a:pPr marL="914400" indent="-457200" algn="l">
              <a:spcBef>
                <a:spcPts val="1800"/>
              </a:spcBef>
              <a:buFont typeface="Arial" panose="020B0604020202020204" pitchFamily="34" charset="0"/>
              <a:buChar char="•"/>
            </a:pPr>
            <a:r>
              <a:rPr lang="hr-HR" sz="5400" b="0" dirty="0">
                <a:latin typeface="Miso"/>
              </a:rPr>
              <a:t>PRIA ministries (India)</a:t>
            </a:r>
          </a:p>
          <a:p>
            <a:pPr marL="914400" indent="-457200" algn="l">
              <a:spcBef>
                <a:spcPts val="1800"/>
              </a:spcBef>
              <a:buFont typeface="Arial" panose="020B0604020202020204" pitchFamily="34" charset="0"/>
              <a:buChar char="•"/>
            </a:pPr>
            <a:r>
              <a:rPr lang="hr-HR" sz="5400" b="0" i="0" u="none" strike="noStrike" baseline="0" dirty="0">
                <a:solidFill>
                  <a:srgbClr val="000000"/>
                </a:solidFill>
                <a:latin typeface="Miso"/>
              </a:rPr>
              <a:t>Example from history </a:t>
            </a:r>
            <a:r>
              <a:rPr lang="hr-HR" sz="5400" b="0" dirty="0">
                <a:latin typeface="Miso"/>
              </a:rPr>
              <a:t>(Fernando Stahl in Peru)</a:t>
            </a:r>
          </a:p>
          <a:p>
            <a:pPr marL="914400" indent="-457200" algn="l">
              <a:spcBef>
                <a:spcPts val="1800"/>
              </a:spcBef>
              <a:buFont typeface="Arial" panose="020B0604020202020204" pitchFamily="34" charset="0"/>
              <a:buChar char="•"/>
            </a:pPr>
            <a:r>
              <a:rPr lang="hr-HR" sz="5400" b="0" i="0" u="none" strike="noStrike" baseline="0" dirty="0">
                <a:solidFill>
                  <a:srgbClr val="000000"/>
                </a:solidFill>
                <a:latin typeface="Miso"/>
              </a:rPr>
              <a:t>Find some local examples</a:t>
            </a:r>
            <a:endParaRPr lang="hr-HR" sz="5400" b="0" i="0" u="none" strike="noStrike" dirty="0">
              <a:solidFill>
                <a:srgbClr val="000000"/>
              </a:solidFill>
              <a:latin typeface="Miso"/>
            </a:endParaRPr>
          </a:p>
        </p:txBody>
      </p:sp>
      <p:sp>
        <p:nvSpPr>
          <p:cNvPr id="5" name="Four Essential Elements">
            <a:extLst>
              <a:ext uri="{FF2B5EF4-FFF2-40B4-BE49-F238E27FC236}">
                <a16:creationId xmlns:a16="http://schemas.microsoft.com/office/drawing/2014/main" id="{123582BC-FBD4-470E-BE9D-BFD063A5A943}"/>
              </a:ext>
            </a:extLst>
          </p:cNvPr>
          <p:cNvSpPr txBox="1"/>
          <p:nvPr/>
        </p:nvSpPr>
        <p:spPr>
          <a:xfrm>
            <a:off x="4616609" y="650061"/>
            <a:ext cx="11734942"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2: CHURCH-BASED</a:t>
            </a:r>
            <a:endParaRPr sz="8000" dirty="0"/>
          </a:p>
        </p:txBody>
      </p:sp>
      <p:sp>
        <p:nvSpPr>
          <p:cNvPr id="6" name="Rectangle">
            <a:extLst>
              <a:ext uri="{FF2B5EF4-FFF2-40B4-BE49-F238E27FC236}">
                <a16:creationId xmlns:a16="http://schemas.microsoft.com/office/drawing/2014/main" id="{7C25A2C2-3BEC-46AD-9BBE-3473AB56766C}"/>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7" name="Ambassadors Ministry">
            <a:extLst>
              <a:ext uri="{FF2B5EF4-FFF2-40B4-BE49-F238E27FC236}">
                <a16:creationId xmlns:a16="http://schemas.microsoft.com/office/drawing/2014/main" id="{6D1ADEDE-547D-477E-8A6D-F0539EA909D5}"/>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150054000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2775890" y="4091201"/>
            <a:ext cx="16669910" cy="58477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marR="0" indent="-914400" algn="l">
              <a:spcBef>
                <a:spcPts val="0"/>
              </a:spcBef>
              <a:spcAft>
                <a:spcPts val="1800"/>
              </a:spcAft>
              <a:buFont typeface="+mj-lt"/>
              <a:buAutoNum type="arabicPeriod"/>
            </a:pPr>
            <a:r>
              <a:rPr lang="en-GB" sz="5400" b="0" dirty="0">
                <a:solidFill>
                  <a:srgbClr val="000000"/>
                </a:solidFill>
                <a:effectLst/>
                <a:latin typeface="Miso"/>
                <a:ea typeface="Calibri" panose="020F0502020204030204" pitchFamily="34" charset="0"/>
                <a:cs typeface="Miso"/>
              </a:rPr>
              <a:t>This lesson will explain the principle of Relocation, first looking at the example of Jesus and other examples (like Moses). </a:t>
            </a:r>
            <a:endParaRPr lang="hr-HR" sz="5400" b="0" dirty="0">
              <a:solidFill>
                <a:srgbClr val="000000"/>
              </a:solidFill>
              <a:effectLst/>
              <a:latin typeface="Miso"/>
              <a:ea typeface="Calibri" panose="020F0502020204030204" pitchFamily="34" charset="0"/>
              <a:cs typeface="Miso"/>
            </a:endParaRPr>
          </a:p>
          <a:p>
            <a:pPr marL="914400" marR="0" indent="-914400" algn="l">
              <a:spcBef>
                <a:spcPts val="1800"/>
              </a:spcBef>
              <a:buFont typeface="+mj-lt"/>
              <a:buAutoNum type="arabicPeriod"/>
            </a:pPr>
            <a:r>
              <a:rPr lang="hr-HR" sz="5400" b="0" dirty="0">
                <a:solidFill>
                  <a:srgbClr val="000000"/>
                </a:solidFill>
                <a:effectLst/>
                <a:latin typeface="Miso"/>
                <a:ea typeface="Calibri" panose="020F0502020204030204" pitchFamily="34" charset="0"/>
                <a:cs typeface="Miso"/>
              </a:rPr>
              <a:t>To understand that </a:t>
            </a:r>
            <a:r>
              <a:rPr lang="en-GB" sz="5400" b="0" dirty="0">
                <a:solidFill>
                  <a:srgbClr val="000000"/>
                </a:solidFill>
                <a:effectLst/>
                <a:latin typeface="Miso"/>
                <a:ea typeface="Calibri" panose="020F0502020204030204" pitchFamily="34" charset="0"/>
                <a:cs typeface="Miso"/>
              </a:rPr>
              <a:t>there are different types of “relocators”. </a:t>
            </a:r>
            <a:endParaRPr lang="hr-HR" sz="5400" b="0" dirty="0">
              <a:solidFill>
                <a:srgbClr val="000000"/>
              </a:solidFill>
              <a:effectLst/>
              <a:latin typeface="Miso"/>
              <a:ea typeface="Calibri" panose="020F0502020204030204" pitchFamily="34" charset="0"/>
              <a:cs typeface="Miso"/>
            </a:endParaRPr>
          </a:p>
          <a:p>
            <a:pPr marL="914400" marR="0" indent="-914400" algn="l">
              <a:spcBef>
                <a:spcPts val="1800"/>
              </a:spcBef>
              <a:buFont typeface="+mj-lt"/>
              <a:buAutoNum type="arabicPeriod"/>
            </a:pPr>
            <a:r>
              <a:rPr lang="en-GB" sz="5400" b="0" dirty="0">
                <a:solidFill>
                  <a:srgbClr val="000000"/>
                </a:solidFill>
                <a:effectLst/>
                <a:latin typeface="Miso"/>
                <a:ea typeface="Calibri" panose="020F0502020204030204" pitchFamily="34" charset="0"/>
                <a:cs typeface="Miso"/>
              </a:rPr>
              <a:t>It is also important to note that relocators do not “bring God” to the community. God is already there! They come to participate in God’s work. </a:t>
            </a:r>
            <a:endParaRPr lang="en-GB" sz="5400" b="0" dirty="0">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281623D9-0342-4946-8F8B-CED9DE7CE9DF}"/>
              </a:ext>
            </a:extLst>
          </p:cNvPr>
          <p:cNvSpPr txBox="1"/>
          <p:nvPr/>
        </p:nvSpPr>
        <p:spPr>
          <a:xfrm>
            <a:off x="5240981" y="650061"/>
            <a:ext cx="10486203"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3: RELOCATION</a:t>
            </a:r>
            <a:endParaRPr sz="8000" dirty="0"/>
          </a:p>
        </p:txBody>
      </p:sp>
      <p:sp>
        <p:nvSpPr>
          <p:cNvPr id="5" name="Rectangle">
            <a:extLst>
              <a:ext uri="{FF2B5EF4-FFF2-40B4-BE49-F238E27FC236}">
                <a16:creationId xmlns:a16="http://schemas.microsoft.com/office/drawing/2014/main" id="{211AE6DD-8393-4E53-A6CA-4B81E4147341}"/>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4ABA9F48-1220-44D6-9413-53196AB7F439}"/>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399824418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970600" y="3642450"/>
            <a:ext cx="17475200" cy="79560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600"/>
              </a:spcBef>
            </a:pPr>
            <a:r>
              <a:rPr lang="hr-HR" sz="5400" b="1" dirty="0">
                <a:solidFill>
                  <a:schemeClr val="tx1"/>
                </a:solidFill>
                <a:latin typeface="Miso"/>
              </a:rPr>
              <a:t>BIBLICAL FOUNDATION</a:t>
            </a:r>
          </a:p>
          <a:p>
            <a:pPr marL="914400" indent="-457200" algn="l">
              <a:spcBef>
                <a:spcPts val="600"/>
              </a:spcBef>
              <a:buFont typeface="Arial" panose="020B0604020202020204" pitchFamily="34" charset="0"/>
              <a:buChar char="•"/>
            </a:pPr>
            <a:r>
              <a:rPr lang="hr-HR" sz="5400" dirty="0">
                <a:solidFill>
                  <a:schemeClr val="tx1"/>
                </a:solidFill>
                <a:effectLst/>
                <a:latin typeface="Miso"/>
                <a:ea typeface="Calibri" panose="020F0502020204030204" pitchFamily="34" charset="0"/>
                <a:cs typeface="Miso"/>
              </a:rPr>
              <a:t>Jesus incarnation - </a:t>
            </a:r>
            <a:r>
              <a:rPr lang="en-GB" sz="5400" b="0" i="0" dirty="0">
                <a:solidFill>
                  <a:schemeClr val="tx1"/>
                </a:solidFill>
                <a:effectLst/>
                <a:latin typeface="Miso"/>
              </a:rPr>
              <a:t>He became one of us. He didn’t commute back and forth to heaven. </a:t>
            </a:r>
            <a:endParaRPr lang="hr-HR" sz="5400" dirty="0">
              <a:solidFill>
                <a:schemeClr val="tx1"/>
              </a:solidFill>
              <a:effectLst/>
              <a:latin typeface="Miso"/>
              <a:ea typeface="Calibri" panose="020F0502020204030204" pitchFamily="34" charset="0"/>
              <a:cs typeface="Miso"/>
            </a:endParaRPr>
          </a:p>
          <a:p>
            <a:pPr marL="914400" indent="-457200" algn="l">
              <a:spcBef>
                <a:spcPts val="600"/>
              </a:spcBef>
              <a:buFont typeface="Arial" panose="020B0604020202020204" pitchFamily="34" charset="0"/>
              <a:buChar char="•"/>
            </a:pPr>
            <a:r>
              <a:rPr lang="hr-HR" sz="5400" dirty="0">
                <a:solidFill>
                  <a:schemeClr val="tx1"/>
                </a:solidFill>
                <a:effectLst/>
                <a:latin typeface="Miso"/>
                <a:ea typeface="Calibri" panose="020F0502020204030204" pitchFamily="34" charset="0"/>
                <a:cs typeface="Miso"/>
              </a:rPr>
              <a:t>Moses</a:t>
            </a:r>
            <a:r>
              <a:rPr lang="en-US" sz="5400" dirty="0">
                <a:solidFill>
                  <a:schemeClr val="tx1"/>
                </a:solidFill>
                <a:effectLst/>
                <a:latin typeface="Miso"/>
                <a:ea typeface="Calibri" panose="020F0502020204030204" pitchFamily="34" charset="0"/>
                <a:cs typeface="Miso"/>
              </a:rPr>
              <a:t> “</a:t>
            </a:r>
            <a:r>
              <a:rPr lang="hr-HR" sz="5400" dirty="0">
                <a:solidFill>
                  <a:schemeClr val="tx1"/>
                </a:solidFill>
                <a:effectLst/>
                <a:latin typeface="Miso"/>
                <a:ea typeface="Calibri" panose="020F0502020204030204" pitchFamily="34" charset="0"/>
                <a:cs typeface="Miso"/>
              </a:rPr>
              <a:t>relocation”</a:t>
            </a:r>
            <a:r>
              <a:rPr lang="hr-HR" sz="5400" b="0" dirty="0">
                <a:solidFill>
                  <a:schemeClr val="tx1"/>
                </a:solidFill>
                <a:effectLst/>
                <a:latin typeface="Miso"/>
                <a:ea typeface="Calibri" panose="020F0502020204030204" pitchFamily="34" charset="0"/>
                <a:cs typeface="Miso"/>
              </a:rPr>
              <a:t>– what did he learn by leaving the Pharaoh’s house?</a:t>
            </a:r>
            <a:endParaRPr lang="hr-HR" sz="5400" b="0" dirty="0">
              <a:solidFill>
                <a:schemeClr val="tx1"/>
              </a:solidFill>
              <a:latin typeface="Miso"/>
              <a:ea typeface="Calibri" panose="020F0502020204030204" pitchFamily="34" charset="0"/>
              <a:cs typeface="Miso"/>
            </a:endParaRPr>
          </a:p>
          <a:p>
            <a:pPr marL="914400" indent="-457200" algn="l">
              <a:spcBef>
                <a:spcPts val="600"/>
              </a:spcBef>
              <a:buFont typeface="Arial" panose="020B0604020202020204" pitchFamily="34" charset="0"/>
              <a:buChar char="•"/>
            </a:pPr>
            <a:r>
              <a:rPr lang="en-GB" sz="5400" b="0" i="0" u="none" strike="noStrike" baseline="0" dirty="0">
                <a:solidFill>
                  <a:schemeClr val="tx1"/>
                </a:solidFill>
                <a:latin typeface="Miso"/>
              </a:rPr>
              <a:t>Relocation is physically living amongst those in need in under-resourced communities. </a:t>
            </a:r>
            <a:endParaRPr lang="hr-HR" sz="5400" b="0" i="0" u="none" strike="noStrike" baseline="0" dirty="0">
              <a:solidFill>
                <a:schemeClr val="tx1"/>
              </a:solidFill>
              <a:latin typeface="Miso"/>
            </a:endParaRPr>
          </a:p>
          <a:p>
            <a:pPr marL="914400" indent="-457200" algn="l">
              <a:spcBef>
                <a:spcPts val="600"/>
              </a:spcBef>
              <a:buFont typeface="Arial" panose="020B0604020202020204" pitchFamily="34" charset="0"/>
              <a:buChar char="•"/>
            </a:pPr>
            <a:r>
              <a:rPr lang="en-GB" sz="5400" i="0" u="none" strike="noStrike" baseline="0" dirty="0">
                <a:solidFill>
                  <a:schemeClr val="tx1"/>
                </a:solidFill>
                <a:latin typeface="Miso"/>
              </a:rPr>
              <a:t>“</a:t>
            </a:r>
            <a:r>
              <a:rPr lang="hr-HR" sz="5400" i="0" u="none" strike="noStrike" baseline="0" dirty="0">
                <a:solidFill>
                  <a:schemeClr val="tx1"/>
                </a:solidFill>
                <a:latin typeface="Miso"/>
              </a:rPr>
              <a:t>W</a:t>
            </a:r>
            <a:r>
              <a:rPr lang="en-GB" sz="5400" i="0" u="none" strike="noStrike" baseline="0" dirty="0" err="1">
                <a:solidFill>
                  <a:schemeClr val="tx1"/>
                </a:solidFill>
                <a:latin typeface="Miso"/>
              </a:rPr>
              <a:t>ith</a:t>
            </a:r>
            <a:r>
              <a:rPr lang="en-GB" sz="5400" i="0" u="none" strike="noStrike" baseline="0" dirty="0">
                <a:solidFill>
                  <a:schemeClr val="tx1"/>
                </a:solidFill>
                <a:latin typeface="Miso"/>
              </a:rPr>
              <a:t>-ness” </a:t>
            </a:r>
            <a:r>
              <a:rPr lang="en-GB" sz="5400" b="0" i="0" u="none" strike="noStrike" baseline="0" dirty="0">
                <a:solidFill>
                  <a:schemeClr val="tx1"/>
                </a:solidFill>
                <a:latin typeface="Miso"/>
              </a:rPr>
              <a:t>– the gift of presence, being there to walk through life together</a:t>
            </a:r>
            <a:r>
              <a:rPr lang="hr-HR" sz="5400" b="0" i="0" u="none" strike="noStrike" baseline="0" dirty="0">
                <a:solidFill>
                  <a:schemeClr val="tx1"/>
                </a:solidFill>
                <a:latin typeface="Miso"/>
              </a:rPr>
              <a:t>, sharing the suffering and pain of others.</a:t>
            </a:r>
            <a:endParaRPr lang="en-GB" sz="5400" b="0" i="0" u="none" strike="noStrike" baseline="0" dirty="0">
              <a:solidFill>
                <a:schemeClr val="tx1"/>
              </a:solidFill>
              <a:latin typeface="Miso"/>
            </a:endParaRPr>
          </a:p>
          <a:p>
            <a:pPr algn="l">
              <a:spcBef>
                <a:spcPts val="600"/>
              </a:spcBef>
            </a:pPr>
            <a:endParaRPr lang="en-GB" sz="540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807300F2-3146-4722-BD9B-F6008901229B}"/>
              </a:ext>
            </a:extLst>
          </p:cNvPr>
          <p:cNvSpPr txBox="1"/>
          <p:nvPr/>
        </p:nvSpPr>
        <p:spPr>
          <a:xfrm>
            <a:off x="5240981" y="650061"/>
            <a:ext cx="10486203"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3: RELOCATION</a:t>
            </a:r>
            <a:endParaRPr sz="8000" dirty="0"/>
          </a:p>
        </p:txBody>
      </p:sp>
      <p:sp>
        <p:nvSpPr>
          <p:cNvPr id="5" name="Rectangle">
            <a:extLst>
              <a:ext uri="{FF2B5EF4-FFF2-40B4-BE49-F238E27FC236}">
                <a16:creationId xmlns:a16="http://schemas.microsoft.com/office/drawing/2014/main" id="{5ECE7194-B709-4718-9C6F-294E18033606}"/>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C112F7E0-291F-4740-91F1-09CFFF1DE7ED}"/>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168239542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9" y="4203283"/>
            <a:ext cx="17475200" cy="7525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6000" b="0" i="0" u="none" strike="noStrike" baseline="0" dirty="0">
                <a:solidFill>
                  <a:srgbClr val="000000"/>
                </a:solidFill>
                <a:latin typeface="Miso" pitchFamily="50" charset="0"/>
              </a:rPr>
              <a:t>Relocation can happen in any of three ways. </a:t>
            </a:r>
          </a:p>
          <a:p>
            <a:pPr marL="685800" indent="-685800" algn="l">
              <a:spcBef>
                <a:spcPts val="1800"/>
              </a:spcBef>
              <a:buFont typeface="Wingdings" panose="05000000000000000000" pitchFamily="2" charset="2"/>
              <a:buChar char="ü"/>
            </a:pPr>
            <a:r>
              <a:rPr lang="en-GB" sz="5400" b="0" i="0" u="none" strike="noStrike" baseline="0" dirty="0">
                <a:solidFill>
                  <a:srgbClr val="000000"/>
                </a:solidFill>
                <a:latin typeface="Miso" pitchFamily="50" charset="0"/>
              </a:rPr>
              <a:t>As a </a:t>
            </a:r>
            <a:r>
              <a:rPr lang="en-GB" sz="5400" b="1" i="0" u="none" strike="noStrike" baseline="0" dirty="0">
                <a:solidFill>
                  <a:srgbClr val="000000"/>
                </a:solidFill>
                <a:latin typeface="Miso" pitchFamily="50" charset="0"/>
              </a:rPr>
              <a:t>relocator</a:t>
            </a:r>
            <a:r>
              <a:rPr lang="en-GB" sz="5400" b="0" i="0" u="none" strike="noStrike" baseline="0" dirty="0">
                <a:solidFill>
                  <a:srgbClr val="000000"/>
                </a:solidFill>
                <a:latin typeface="Miso" pitchFamily="50" charset="0"/>
              </a:rPr>
              <a:t>, a person who moves into a community from the outside who has never lived in the community before. </a:t>
            </a:r>
          </a:p>
          <a:p>
            <a:pPr marL="685800" indent="-685800" algn="l">
              <a:spcBef>
                <a:spcPts val="1800"/>
              </a:spcBef>
              <a:buFont typeface="Wingdings" panose="05000000000000000000" pitchFamily="2" charset="2"/>
              <a:buChar char="ü"/>
            </a:pPr>
            <a:r>
              <a:rPr lang="en-GB" sz="5400" b="0" i="0" u="none" strike="noStrike" baseline="0" dirty="0">
                <a:solidFill>
                  <a:srgbClr val="000000"/>
                </a:solidFill>
                <a:latin typeface="Miso" pitchFamily="50" charset="0"/>
              </a:rPr>
              <a:t>As a “</a:t>
            </a:r>
            <a:r>
              <a:rPr lang="en-GB" sz="5400" b="1" i="0" u="none" strike="noStrike" baseline="0" dirty="0">
                <a:solidFill>
                  <a:srgbClr val="000000"/>
                </a:solidFill>
                <a:latin typeface="Miso" pitchFamily="50" charset="0"/>
              </a:rPr>
              <a:t>returner</a:t>
            </a:r>
            <a:r>
              <a:rPr lang="en-GB" sz="5400" b="0" i="0" u="none" strike="noStrike" baseline="0" dirty="0">
                <a:solidFill>
                  <a:srgbClr val="000000"/>
                </a:solidFill>
                <a:latin typeface="Miso" pitchFamily="50" charset="0"/>
              </a:rPr>
              <a:t>,” someone born and raised in the community but left for a time, and chose to return. </a:t>
            </a:r>
          </a:p>
          <a:p>
            <a:pPr marL="685800" indent="-685800" algn="l">
              <a:spcBef>
                <a:spcPts val="1800"/>
              </a:spcBef>
              <a:buFont typeface="Wingdings" panose="05000000000000000000" pitchFamily="2" charset="2"/>
              <a:buChar char="ü"/>
            </a:pPr>
            <a:r>
              <a:rPr lang="en-GB" sz="5400" b="0" i="0" u="none" strike="noStrike" baseline="0" dirty="0">
                <a:solidFill>
                  <a:srgbClr val="000000"/>
                </a:solidFill>
                <a:latin typeface="Miso" pitchFamily="50" charset="0"/>
              </a:rPr>
              <a:t>As a “</a:t>
            </a:r>
            <a:r>
              <a:rPr lang="en-GB" sz="5400" b="1" i="0" u="none" strike="noStrike" baseline="0" dirty="0" err="1">
                <a:solidFill>
                  <a:srgbClr val="000000"/>
                </a:solidFill>
                <a:latin typeface="Miso" pitchFamily="50" charset="0"/>
              </a:rPr>
              <a:t>remainer</a:t>
            </a:r>
            <a:r>
              <a:rPr lang="en-GB" sz="5400" b="0" i="0" u="none" strike="noStrike" baseline="0" dirty="0">
                <a:solidFill>
                  <a:srgbClr val="000000"/>
                </a:solidFill>
                <a:latin typeface="Miso" pitchFamily="50" charset="0"/>
              </a:rPr>
              <a:t>,” someone born and raised in the community and intentionally stayed to be a part of the solution to the problems surrounding them.</a:t>
            </a:r>
          </a:p>
        </p:txBody>
      </p:sp>
      <p:sp>
        <p:nvSpPr>
          <p:cNvPr id="4" name="Four Essential Elements">
            <a:extLst>
              <a:ext uri="{FF2B5EF4-FFF2-40B4-BE49-F238E27FC236}">
                <a16:creationId xmlns:a16="http://schemas.microsoft.com/office/drawing/2014/main" id="{94A24E46-A60D-44C3-9EB0-9295D1FC99ED}"/>
              </a:ext>
            </a:extLst>
          </p:cNvPr>
          <p:cNvSpPr txBox="1"/>
          <p:nvPr/>
        </p:nvSpPr>
        <p:spPr>
          <a:xfrm>
            <a:off x="5240981" y="650061"/>
            <a:ext cx="10486203"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3: RELOCATION</a:t>
            </a:r>
            <a:endParaRPr sz="8000" dirty="0"/>
          </a:p>
        </p:txBody>
      </p:sp>
      <p:sp>
        <p:nvSpPr>
          <p:cNvPr id="5" name="Rectangle">
            <a:extLst>
              <a:ext uri="{FF2B5EF4-FFF2-40B4-BE49-F238E27FC236}">
                <a16:creationId xmlns:a16="http://schemas.microsoft.com/office/drawing/2014/main" id="{0ED09408-8485-4A0B-BFBF-18413E19A32F}"/>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72926D81-2698-4D27-AD02-DD876C7FD76C}"/>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308986908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normAutofit fontScale="90000"/>
          </a:bodyPr>
          <a:lstStyle>
            <a:lvl1pPr defTabSz="616148">
              <a:defRPr sz="5250" b="1">
                <a:latin typeface="Miso"/>
                <a:ea typeface="Miso"/>
                <a:cs typeface="Miso"/>
                <a:sym typeface="Miso"/>
              </a:defRPr>
            </a:lvl1pPr>
          </a:lstStyle>
          <a:p>
            <a:r>
              <a:rPr lang="en-US" dirty="0"/>
              <a:t>Module </a:t>
            </a:r>
            <a:r>
              <a:rPr lang="hr-HR" dirty="0"/>
              <a:t>7</a:t>
            </a:r>
            <a:r>
              <a:rPr lang="en-US" dirty="0"/>
              <a:t> – </a:t>
            </a:r>
            <a:br>
              <a:rPr lang="hr-HR" dirty="0"/>
            </a:br>
            <a:r>
              <a:rPr lang="hr-HR" dirty="0"/>
              <a:t>Community Outreach Development</a:t>
            </a:r>
            <a:endParaRPr dirty="0"/>
          </a:p>
        </p:txBody>
      </p:sp>
      <p:sp>
        <p:nvSpPr>
          <p:cNvPr id="161" name="Title 4"/>
          <p:cNvSpPr txBox="1"/>
          <p:nvPr/>
        </p:nvSpPr>
        <p:spPr>
          <a:xfrm>
            <a:off x="9501699" y="6886563"/>
            <a:ext cx="10759890" cy="2627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hr-HR" dirty="0"/>
              <a:t>Zlatko Musija</a:t>
            </a:r>
            <a:endParaRPr lang="en-US" dirty="0"/>
          </a:p>
          <a:p>
            <a:r>
              <a:rPr lang="en-US" b="1" dirty="0"/>
              <a:t>Youth Director</a:t>
            </a:r>
          </a:p>
          <a:p>
            <a:r>
              <a:rPr lang="hr-HR" dirty="0"/>
              <a:t>TRANS-EUROPEAN DIVISION</a:t>
            </a:r>
            <a:endParaRPr dirty="0"/>
          </a:p>
        </p:txBody>
      </p:sp>
    </p:spTree>
    <p:extLst>
      <p:ext uri="{BB962C8B-B14F-4D97-AF65-F5344CB8AC3E}">
        <p14:creationId xmlns:p14="http://schemas.microsoft.com/office/powerpoint/2010/main" val="169723568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9" y="3575486"/>
            <a:ext cx="17475200" cy="76328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a:spcAft>
                <a:spcPts val="0"/>
              </a:spcAft>
            </a:pPr>
            <a:r>
              <a:rPr lang="hr-HR" sz="5000" b="0" dirty="0">
                <a:solidFill>
                  <a:schemeClr val="tx1"/>
                </a:solidFill>
                <a:effectLst/>
                <a:latin typeface="Miso"/>
                <a:ea typeface="Calibri" panose="020F0502020204030204" pitchFamily="34" charset="0"/>
                <a:cs typeface="Arial" panose="020B0604020202020204" pitchFamily="34" charset="0"/>
              </a:rPr>
              <a:t>Relocation is hard – whatever is your type of relocation, the essence is to sacrifice your commodity in order to be close to the people.</a:t>
            </a:r>
          </a:p>
          <a:p>
            <a:pPr marR="0" lvl="0" algn="l">
              <a:spcAft>
                <a:spcPts val="0"/>
              </a:spcAft>
            </a:pPr>
            <a:endParaRPr lang="en-GB" sz="5000" b="0" dirty="0">
              <a:solidFill>
                <a:schemeClr val="tx1"/>
              </a:solidFill>
              <a:effectLst/>
              <a:latin typeface="Miso"/>
              <a:ea typeface="Calibri" panose="020F0502020204030204" pitchFamily="34" charset="0"/>
              <a:cs typeface="Times New Roman" panose="02020603050405020304" pitchFamily="18" charset="0"/>
            </a:endParaRPr>
          </a:p>
          <a:p>
            <a:pPr algn="l"/>
            <a:r>
              <a:rPr lang="hr-HR" sz="5000" b="0" dirty="0">
                <a:solidFill>
                  <a:schemeClr val="tx1"/>
                </a:solidFill>
                <a:effectLst/>
                <a:latin typeface="Miso"/>
                <a:ea typeface="Calibri" panose="020F0502020204030204" pitchFamily="34" charset="0"/>
                <a:cs typeface="Arial" panose="020B0604020202020204" pitchFamily="34" charset="0"/>
              </a:rPr>
              <a:t>Relocation is the best way to serve: </a:t>
            </a:r>
          </a:p>
          <a:p>
            <a:pPr marL="914400" indent="-457200" algn="l">
              <a:spcBef>
                <a:spcPts val="1200"/>
              </a:spcBef>
              <a:buFont typeface="Arial" panose="020B0604020202020204" pitchFamily="34" charset="0"/>
              <a:buChar char="•"/>
            </a:pPr>
            <a:r>
              <a:rPr lang="hr-HR" sz="5000" b="0" i="0" dirty="0">
                <a:solidFill>
                  <a:schemeClr val="tx1"/>
                </a:solidFill>
                <a:effectLst/>
                <a:latin typeface="Miso"/>
              </a:rPr>
              <a:t>You </a:t>
            </a:r>
            <a:r>
              <a:rPr lang="en-GB" sz="5000" b="0" i="0" dirty="0">
                <a:solidFill>
                  <a:schemeClr val="tx1"/>
                </a:solidFill>
                <a:effectLst/>
                <a:latin typeface="Miso"/>
              </a:rPr>
              <a:t>will understand most clearly the real problems facing the poor</a:t>
            </a:r>
            <a:endParaRPr lang="hr-HR" sz="5000" b="0" i="0" dirty="0">
              <a:solidFill>
                <a:schemeClr val="tx1"/>
              </a:solidFill>
              <a:effectLst/>
              <a:latin typeface="Miso"/>
            </a:endParaRPr>
          </a:p>
          <a:p>
            <a:pPr marL="914400" indent="-457200" algn="l">
              <a:spcBef>
                <a:spcPts val="1200"/>
              </a:spcBef>
              <a:buFont typeface="Arial" panose="020B0604020202020204" pitchFamily="34" charset="0"/>
              <a:buChar char="•"/>
            </a:pPr>
            <a:r>
              <a:rPr lang="hr-HR" sz="5000" b="0" dirty="0">
                <a:solidFill>
                  <a:schemeClr val="tx1"/>
                </a:solidFill>
                <a:latin typeface="Miso"/>
                <a:ea typeface="Calibri" panose="020F0502020204030204" pitchFamily="34" charset="0"/>
                <a:cs typeface="Arial" panose="020B0604020202020204" pitchFamily="34" charset="0"/>
              </a:rPr>
              <a:t>Y</a:t>
            </a:r>
            <a:r>
              <a:rPr lang="hr-HR" sz="5000" b="0" dirty="0">
                <a:solidFill>
                  <a:schemeClr val="tx1"/>
                </a:solidFill>
                <a:effectLst/>
                <a:latin typeface="Miso"/>
                <a:ea typeface="Calibri" panose="020F0502020204030204" pitchFamily="34" charset="0"/>
                <a:cs typeface="Arial" panose="020B0604020202020204" pitchFamily="34" charset="0"/>
              </a:rPr>
              <a:t>ou will develop relationships with people you are serving </a:t>
            </a:r>
          </a:p>
          <a:p>
            <a:pPr marL="914400" indent="-457200" algn="l">
              <a:spcBef>
                <a:spcPts val="1200"/>
              </a:spcBef>
              <a:buFont typeface="Arial" panose="020B0604020202020204" pitchFamily="34" charset="0"/>
              <a:buChar char="•"/>
            </a:pPr>
            <a:r>
              <a:rPr lang="hr-HR" sz="5000" b="0" dirty="0">
                <a:solidFill>
                  <a:schemeClr val="tx1"/>
                </a:solidFill>
                <a:effectLst/>
                <a:latin typeface="Miso"/>
                <a:ea typeface="Calibri" panose="020F0502020204030204" pitchFamily="34" charset="0"/>
                <a:cs typeface="Arial" panose="020B0604020202020204" pitchFamily="34" charset="0"/>
              </a:rPr>
              <a:t>They will perceive you as „one of them”, not somebody „above them”</a:t>
            </a:r>
          </a:p>
          <a:p>
            <a:pPr marL="914400" indent="-457200" algn="l">
              <a:spcBef>
                <a:spcPts val="1200"/>
              </a:spcBef>
              <a:buFont typeface="Arial" panose="020B0604020202020204" pitchFamily="34" charset="0"/>
              <a:buChar char="•"/>
            </a:pPr>
            <a:r>
              <a:rPr lang="hr-HR" sz="5000" b="0" dirty="0">
                <a:solidFill>
                  <a:schemeClr val="tx1"/>
                </a:solidFill>
                <a:latin typeface="Miso"/>
                <a:ea typeface="Calibri" panose="020F0502020204030204" pitchFamily="34" charset="0"/>
                <a:cs typeface="Arial" panose="020B0604020202020204" pitchFamily="34" charset="0"/>
              </a:rPr>
              <a:t>By getting to know them, </a:t>
            </a:r>
            <a:r>
              <a:rPr lang="hr-HR" sz="5000" b="0" dirty="0">
                <a:solidFill>
                  <a:schemeClr val="tx1"/>
                </a:solidFill>
                <a:effectLst/>
                <a:latin typeface="Miso"/>
                <a:ea typeface="Calibri" panose="020F0502020204030204" pitchFamily="34" charset="0"/>
                <a:cs typeface="Arial" panose="020B0604020202020204" pitchFamily="34" charset="0"/>
              </a:rPr>
              <a:t>you will respect and involve the people from community</a:t>
            </a:r>
            <a:endParaRPr lang="en-GB" sz="5000" b="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D8CC1428-0D7E-4394-8DD3-75327E9DED30}"/>
              </a:ext>
            </a:extLst>
          </p:cNvPr>
          <p:cNvSpPr txBox="1"/>
          <p:nvPr/>
        </p:nvSpPr>
        <p:spPr>
          <a:xfrm>
            <a:off x="5240981" y="650061"/>
            <a:ext cx="10486203"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3: RELOCATION</a:t>
            </a:r>
            <a:endParaRPr sz="8000" dirty="0"/>
          </a:p>
        </p:txBody>
      </p:sp>
      <p:sp>
        <p:nvSpPr>
          <p:cNvPr id="5" name="Rectangle">
            <a:extLst>
              <a:ext uri="{FF2B5EF4-FFF2-40B4-BE49-F238E27FC236}">
                <a16:creationId xmlns:a16="http://schemas.microsoft.com/office/drawing/2014/main" id="{119CC178-E6C3-44D0-BE99-8D9BE3C651BC}"/>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7EC3A66E-AA0B-4C72-A884-4B17718FEB1D}"/>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404396734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9" y="4273812"/>
            <a:ext cx="17475200" cy="84023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indent="-914400" algn="l">
              <a:buFont typeface="+mj-lt"/>
              <a:buAutoNum type="arabicPeriod"/>
            </a:pPr>
            <a:r>
              <a:rPr lang="en-GB" sz="5400" b="0" i="0" u="none" strike="noStrike" baseline="0" dirty="0">
                <a:solidFill>
                  <a:srgbClr val="000000"/>
                </a:solidFill>
                <a:latin typeface="Miso"/>
              </a:rPr>
              <a:t>This lesson will explain the principle of </a:t>
            </a:r>
            <a:r>
              <a:rPr lang="en-GB" sz="5400" b="0" i="1" u="none" strike="noStrike" baseline="0" dirty="0">
                <a:solidFill>
                  <a:srgbClr val="000000"/>
                </a:solidFill>
                <a:latin typeface="Miso"/>
              </a:rPr>
              <a:t>Listening to the Community </a:t>
            </a:r>
            <a:r>
              <a:rPr lang="en-GB" sz="5400" b="0" i="0" u="none" strike="noStrike" baseline="0" dirty="0">
                <a:solidFill>
                  <a:srgbClr val="000000"/>
                </a:solidFill>
                <a:latin typeface="Miso"/>
              </a:rPr>
              <a:t>which is key to the ministry philosophy. </a:t>
            </a:r>
          </a:p>
          <a:p>
            <a:pPr marL="914400" indent="-914400" algn="l">
              <a:buFont typeface="+mj-lt"/>
              <a:buAutoNum type="arabicPeriod"/>
            </a:pPr>
            <a:r>
              <a:rPr lang="en-GB" sz="5400" b="0" i="0" u="none" strike="noStrike" baseline="0" dirty="0">
                <a:solidFill>
                  <a:srgbClr val="000000"/>
                </a:solidFill>
                <a:latin typeface="Miso"/>
              </a:rPr>
              <a:t>In this lesson the participants will have a chance to participate in a number of </a:t>
            </a:r>
            <a:r>
              <a:rPr lang="en-GB" sz="5400" b="0" i="1" u="none" strike="noStrike" baseline="0" dirty="0">
                <a:solidFill>
                  <a:srgbClr val="000000"/>
                </a:solidFill>
                <a:latin typeface="Miso"/>
              </a:rPr>
              <a:t>exercises</a:t>
            </a:r>
            <a:r>
              <a:rPr lang="en-GB" sz="5400" b="0" i="0" u="none" strike="noStrike" baseline="0" dirty="0">
                <a:solidFill>
                  <a:srgbClr val="000000"/>
                </a:solidFill>
                <a:latin typeface="Miso"/>
              </a:rPr>
              <a:t> to help them understand the value of taking the time to listen to the community as well as practice some of the skills/ techniques that help one listen well. </a:t>
            </a:r>
          </a:p>
          <a:p>
            <a:pPr marL="914400" indent="-914400" algn="l">
              <a:buFont typeface="+mj-lt"/>
              <a:buAutoNum type="arabicPeriod"/>
            </a:pPr>
            <a:r>
              <a:rPr lang="en-GB" sz="5400" b="0" i="0" u="none" strike="noStrike" baseline="0" dirty="0">
                <a:solidFill>
                  <a:srgbClr val="000000"/>
                </a:solidFill>
                <a:latin typeface="Miso"/>
              </a:rPr>
              <a:t>This lesson includes a “homework” assignment that will provide practice in discovering the assets within their own community </a:t>
            </a:r>
          </a:p>
        </p:txBody>
      </p:sp>
      <p:sp>
        <p:nvSpPr>
          <p:cNvPr id="4" name="Four Essential Elements">
            <a:extLst>
              <a:ext uri="{FF2B5EF4-FFF2-40B4-BE49-F238E27FC236}">
                <a16:creationId xmlns:a16="http://schemas.microsoft.com/office/drawing/2014/main" id="{FAFBB8E3-5124-4AC2-A844-38D5B86C8420}"/>
              </a:ext>
            </a:extLst>
          </p:cNvPr>
          <p:cNvSpPr txBox="1"/>
          <p:nvPr/>
        </p:nvSpPr>
        <p:spPr>
          <a:xfrm>
            <a:off x="2717861" y="711616"/>
            <a:ext cx="16818065"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7200" dirty="0"/>
              <a:t>SESSION 4: LISTENING TO THE COMMUNITY</a:t>
            </a:r>
            <a:endParaRPr sz="7200" dirty="0"/>
          </a:p>
        </p:txBody>
      </p:sp>
      <p:sp>
        <p:nvSpPr>
          <p:cNvPr id="5" name="Rectangle">
            <a:extLst>
              <a:ext uri="{FF2B5EF4-FFF2-40B4-BE49-F238E27FC236}">
                <a16:creationId xmlns:a16="http://schemas.microsoft.com/office/drawing/2014/main" id="{21184F52-0A04-4643-9AB0-2137485364F4}"/>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C5BF5AB6-80F8-4C76-8436-20A7A8CFFFC1}"/>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43164048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9" y="3999492"/>
            <a:ext cx="17475200" cy="5386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l">
              <a:spcBef>
                <a:spcPts val="0"/>
              </a:spcBef>
              <a:spcAft>
                <a:spcPts val="600"/>
              </a:spcAft>
            </a:pPr>
            <a:r>
              <a:rPr lang="hr-HR" sz="5400" dirty="0">
                <a:solidFill>
                  <a:schemeClr val="tx1"/>
                </a:solidFill>
                <a:effectLst/>
                <a:latin typeface="Miso"/>
                <a:ea typeface="Calibri" panose="020F0502020204030204" pitchFamily="34" charset="0"/>
                <a:cs typeface="Times New Roman" panose="02020603050405020304" pitchFamily="18" charset="0"/>
              </a:rPr>
              <a:t>PROBLEM</a:t>
            </a:r>
            <a:r>
              <a:rPr lang="hr-HR" sz="5400" b="0" dirty="0">
                <a:solidFill>
                  <a:schemeClr val="tx1"/>
                </a:solidFill>
                <a:effectLst/>
                <a:latin typeface="Miso"/>
                <a:ea typeface="Calibri" panose="020F0502020204030204" pitchFamily="34" charset="0"/>
                <a:cs typeface="Times New Roman" panose="02020603050405020304" pitchFamily="18" charset="0"/>
              </a:rPr>
              <a:t>:</a:t>
            </a:r>
          </a:p>
          <a:p>
            <a:pPr marL="914400" marR="0" indent="-457200" algn="l">
              <a:spcBef>
                <a:spcPts val="0"/>
              </a:spcBef>
              <a:spcAft>
                <a:spcPts val="600"/>
              </a:spcAft>
              <a:buFont typeface="Arial" panose="020B0604020202020204" pitchFamily="34" charset="0"/>
              <a:buChar char="•"/>
            </a:pPr>
            <a:r>
              <a:rPr lang="en-GB" sz="5400" b="0" i="0" dirty="0">
                <a:solidFill>
                  <a:schemeClr val="tx1"/>
                </a:solidFill>
                <a:effectLst/>
                <a:latin typeface="Miso" pitchFamily="50" charset="0"/>
              </a:rPr>
              <a:t>Too often communities are developed by outsiders that bring in resources without taking into account the community itself. </a:t>
            </a:r>
            <a:endParaRPr lang="hr-HR" sz="5400" b="0" i="0" dirty="0">
              <a:solidFill>
                <a:schemeClr val="tx1"/>
              </a:solidFill>
              <a:latin typeface="Miso" pitchFamily="50" charset="0"/>
              <a:cs typeface="Times New Roman" panose="02020603050405020304" pitchFamily="18" charset="0"/>
            </a:endParaRPr>
          </a:p>
          <a:p>
            <a:pPr marL="914400" marR="0" indent="-457200" algn="l">
              <a:spcBef>
                <a:spcPts val="0"/>
              </a:spcBef>
              <a:spcAft>
                <a:spcPts val="600"/>
              </a:spcAft>
              <a:buFont typeface="Arial" panose="020B0604020202020204" pitchFamily="34" charset="0"/>
              <a:buChar char="•"/>
            </a:pPr>
            <a:r>
              <a:rPr lang="hr-HR" sz="5400" b="0" dirty="0">
                <a:solidFill>
                  <a:schemeClr val="tx1"/>
                </a:solidFill>
                <a:effectLst/>
                <a:latin typeface="Miso" pitchFamily="50" charset="0"/>
                <a:ea typeface="Calibri" panose="020F0502020204030204" pitchFamily="34" charset="0"/>
                <a:cs typeface="Times New Roman" panose="02020603050405020304" pitchFamily="18" charset="0"/>
              </a:rPr>
              <a:t>Often we work on what we think the</a:t>
            </a:r>
            <a:r>
              <a:rPr lang="hr-HR" sz="5400" b="0" dirty="0">
                <a:solidFill>
                  <a:schemeClr val="tx1"/>
                </a:solidFill>
                <a:latin typeface="Miso" pitchFamily="50" charset="0"/>
                <a:ea typeface="Calibri" panose="020F0502020204030204" pitchFamily="34" charset="0"/>
                <a:cs typeface="Times New Roman" panose="02020603050405020304" pitchFamily="18" charset="0"/>
              </a:rPr>
              <a:t>y need.</a:t>
            </a:r>
          </a:p>
          <a:p>
            <a:pPr marL="914400" marR="0" indent="-457200" algn="l">
              <a:spcBef>
                <a:spcPts val="0"/>
              </a:spcBef>
              <a:spcAft>
                <a:spcPts val="600"/>
              </a:spcAft>
              <a:buFont typeface="Arial" panose="020B0604020202020204" pitchFamily="34" charset="0"/>
              <a:buChar char="•"/>
            </a:pPr>
            <a:r>
              <a:rPr lang="hr-HR" sz="5400" b="0" dirty="0">
                <a:solidFill>
                  <a:schemeClr val="tx1"/>
                </a:solidFill>
                <a:latin typeface="Miso" pitchFamily="50" charset="0"/>
                <a:ea typeface="Calibri" panose="020F0502020204030204" pitchFamily="34" charset="0"/>
                <a:cs typeface="Times New Roman" panose="02020603050405020304" pitchFamily="18" charset="0"/>
              </a:rPr>
              <a:t>Also, we </a:t>
            </a:r>
            <a:r>
              <a:rPr lang="en-GB" sz="5400" b="0" i="0" dirty="0">
                <a:solidFill>
                  <a:schemeClr val="tx1"/>
                </a:solidFill>
                <a:effectLst/>
                <a:latin typeface="Miso" pitchFamily="50" charset="0"/>
              </a:rPr>
              <a:t>focus on the weaknesses </a:t>
            </a:r>
            <a:r>
              <a:rPr lang="hr-HR" sz="5400" b="0" i="0" dirty="0">
                <a:solidFill>
                  <a:schemeClr val="tx1"/>
                </a:solidFill>
                <a:effectLst/>
                <a:latin typeface="Miso" pitchFamily="50" charset="0"/>
              </a:rPr>
              <a:t>and</a:t>
            </a:r>
            <a:r>
              <a:rPr lang="en-GB" sz="5400" b="0" i="0" dirty="0">
                <a:solidFill>
                  <a:schemeClr val="tx1"/>
                </a:solidFill>
                <a:effectLst/>
                <a:latin typeface="Miso" pitchFamily="50" charset="0"/>
              </a:rPr>
              <a:t> needs of a community. </a:t>
            </a:r>
            <a:endParaRPr lang="hr-HR" sz="5400" b="0" dirty="0">
              <a:solidFill>
                <a:schemeClr val="tx1"/>
              </a:solidFill>
              <a:latin typeface="Miso" pitchFamily="50" charset="0"/>
              <a:ea typeface="Calibri" panose="020F0502020204030204" pitchFamily="34" charset="0"/>
              <a:cs typeface="Times New Roman" panose="02020603050405020304" pitchFamily="18" charset="0"/>
            </a:endParaRPr>
          </a:p>
          <a:p>
            <a:pPr marR="0" algn="l">
              <a:spcBef>
                <a:spcPts val="0"/>
              </a:spcBef>
              <a:spcAft>
                <a:spcPts val="600"/>
              </a:spcAft>
            </a:pPr>
            <a:endParaRPr lang="en-GB" sz="5400" b="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74D5CB6B-1109-42A0-88E5-960A6016152F}"/>
              </a:ext>
            </a:extLst>
          </p:cNvPr>
          <p:cNvSpPr txBox="1"/>
          <p:nvPr/>
        </p:nvSpPr>
        <p:spPr>
          <a:xfrm>
            <a:off x="2717861" y="711616"/>
            <a:ext cx="16818065"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7200" dirty="0"/>
              <a:t>SESSION 4: LISTENING TO THE COMMUNITY</a:t>
            </a:r>
            <a:endParaRPr sz="7200" dirty="0"/>
          </a:p>
        </p:txBody>
      </p:sp>
      <p:sp>
        <p:nvSpPr>
          <p:cNvPr id="5" name="Rectangle">
            <a:extLst>
              <a:ext uri="{FF2B5EF4-FFF2-40B4-BE49-F238E27FC236}">
                <a16:creationId xmlns:a16="http://schemas.microsoft.com/office/drawing/2014/main" id="{E361B2BB-37CA-44AF-94CA-7CE136820872}"/>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617F49BD-30FB-4211-BC64-97B5E55B9396}"/>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3518943547"/>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970600" y="3337613"/>
            <a:ext cx="18347368" cy="85177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marR="0" lvl="0" indent="-457200" algn="l">
              <a:spcBef>
                <a:spcPts val="300"/>
              </a:spcBef>
              <a:spcAft>
                <a:spcPts val="0"/>
              </a:spcAft>
              <a:buFont typeface="Arial" panose="020B0604020202020204" pitchFamily="34" charset="0"/>
              <a:buChar char="•"/>
            </a:pPr>
            <a:r>
              <a:rPr lang="hr-HR" sz="5400" i="1" dirty="0">
                <a:solidFill>
                  <a:schemeClr val="tx1"/>
                </a:solidFill>
                <a:effectLst/>
                <a:latin typeface="Miso"/>
                <a:ea typeface="Calibri" panose="020F0502020204030204" pitchFamily="34" charset="0"/>
                <a:cs typeface="Arial" panose="020B0604020202020204" pitchFamily="34" charset="0"/>
              </a:rPr>
              <a:t>Felt needs</a:t>
            </a:r>
            <a:r>
              <a:rPr lang="hr-HR" sz="5400" b="0" dirty="0">
                <a:solidFill>
                  <a:schemeClr val="tx1"/>
                </a:solidFill>
                <a:effectLst/>
                <a:latin typeface="Miso"/>
                <a:ea typeface="Calibri" panose="020F0502020204030204" pitchFamily="34" charset="0"/>
                <a:cs typeface="Arial" panose="020B0604020202020204" pitchFamily="34" charset="0"/>
              </a:rPr>
              <a:t> (you listen in order to find out what they really need). The community „decides” what needs to be changed.</a:t>
            </a:r>
            <a:endParaRPr lang="en-GB" sz="5400" b="0" dirty="0">
              <a:solidFill>
                <a:schemeClr val="tx1"/>
              </a:solidFill>
              <a:effectLst/>
              <a:latin typeface="Miso"/>
              <a:ea typeface="Calibri" panose="020F0502020204030204" pitchFamily="34" charset="0"/>
              <a:cs typeface="Times New Roman" panose="02020603050405020304" pitchFamily="18" charset="0"/>
            </a:endParaRPr>
          </a:p>
          <a:p>
            <a:pPr marL="685800" marR="0" lvl="0" indent="-457200" algn="l">
              <a:spcBef>
                <a:spcPts val="300"/>
              </a:spcBef>
              <a:spcAft>
                <a:spcPts val="0"/>
              </a:spcAft>
              <a:buFont typeface="Arial" panose="020B0604020202020204" pitchFamily="34" charset="0"/>
              <a:buChar char="•"/>
            </a:pPr>
            <a:r>
              <a:rPr lang="hr-HR" sz="5400" b="0" dirty="0">
                <a:solidFill>
                  <a:schemeClr val="tx1"/>
                </a:solidFill>
                <a:effectLst/>
                <a:latin typeface="Miso"/>
                <a:ea typeface="Calibri" panose="020F0502020204030204" pitchFamily="34" charset="0"/>
                <a:cs typeface="Arial" panose="020B0604020202020204" pitchFamily="34" charset="0"/>
              </a:rPr>
              <a:t>Focus on </a:t>
            </a:r>
            <a:r>
              <a:rPr lang="hr-HR" sz="5400" i="1" dirty="0">
                <a:solidFill>
                  <a:schemeClr val="tx1"/>
                </a:solidFill>
                <a:effectLst/>
                <a:latin typeface="Miso"/>
                <a:ea typeface="Calibri" panose="020F0502020204030204" pitchFamily="34" charset="0"/>
                <a:cs typeface="Arial" panose="020B0604020202020204" pitchFamily="34" charset="0"/>
              </a:rPr>
              <a:t>their assets</a:t>
            </a:r>
            <a:r>
              <a:rPr lang="hr-HR" sz="5400" b="0" dirty="0">
                <a:solidFill>
                  <a:schemeClr val="tx1"/>
                </a:solidFill>
                <a:effectLst/>
                <a:latin typeface="Miso"/>
                <a:ea typeface="Calibri" panose="020F0502020204030204" pitchFamily="34" charset="0"/>
                <a:cs typeface="Arial" panose="020B0604020202020204" pitchFamily="34" charset="0"/>
              </a:rPr>
              <a:t> not on their weakenesses. Their strengths are used to bring change.</a:t>
            </a:r>
            <a:endParaRPr lang="en-GB" sz="5400" b="0" dirty="0">
              <a:solidFill>
                <a:schemeClr val="tx1"/>
              </a:solidFill>
              <a:effectLst/>
              <a:latin typeface="Miso"/>
              <a:ea typeface="Calibri" panose="020F0502020204030204" pitchFamily="34" charset="0"/>
              <a:cs typeface="Times New Roman" panose="02020603050405020304" pitchFamily="18" charset="0"/>
            </a:endParaRPr>
          </a:p>
          <a:p>
            <a:pPr marL="685800" marR="0" lvl="0" indent="-457200" algn="l">
              <a:spcBef>
                <a:spcPts val="300"/>
              </a:spcBef>
              <a:spcAft>
                <a:spcPts val="0"/>
              </a:spcAft>
              <a:buFont typeface="Arial" panose="020B0604020202020204" pitchFamily="34" charset="0"/>
              <a:buChar char="•"/>
            </a:pPr>
            <a:r>
              <a:rPr lang="en-US" sz="5400" b="0" spc="40" dirty="0">
                <a:solidFill>
                  <a:schemeClr val="tx1"/>
                </a:solidFill>
                <a:effectLst/>
                <a:latin typeface="Miso"/>
                <a:ea typeface="Calibri" panose="020F0502020204030204" pitchFamily="34" charset="0"/>
                <a:cs typeface="Arial" panose="020B0604020202020204" pitchFamily="34" charset="0"/>
              </a:rPr>
              <a:t>This approach affirms the </a:t>
            </a:r>
            <a:r>
              <a:rPr lang="en-US" sz="5400" i="1" spc="40" dirty="0">
                <a:solidFill>
                  <a:schemeClr val="tx1"/>
                </a:solidFill>
                <a:effectLst/>
                <a:latin typeface="Miso"/>
                <a:ea typeface="Calibri" panose="020F0502020204030204" pitchFamily="34" charset="0"/>
                <a:cs typeface="Arial" panose="020B0604020202020204" pitchFamily="34" charset="0"/>
              </a:rPr>
              <a:t>dignity</a:t>
            </a:r>
            <a:r>
              <a:rPr lang="en-US" sz="5400" b="0" spc="40" dirty="0">
                <a:solidFill>
                  <a:schemeClr val="tx1"/>
                </a:solidFill>
                <a:effectLst/>
                <a:latin typeface="Miso"/>
                <a:ea typeface="Calibri" panose="020F0502020204030204" pitchFamily="34" charset="0"/>
                <a:cs typeface="Arial" panose="020B0604020202020204" pitchFamily="34" charset="0"/>
              </a:rPr>
              <a:t> of individuals and encourages the engagement of the community to use their own resources and assets to bring about sustainable change.</a:t>
            </a:r>
            <a:endParaRPr lang="en-GB" sz="5400" b="0" dirty="0">
              <a:solidFill>
                <a:schemeClr val="tx1"/>
              </a:solidFill>
              <a:effectLst/>
              <a:latin typeface="Miso"/>
              <a:ea typeface="Calibri" panose="020F0502020204030204" pitchFamily="34" charset="0"/>
              <a:cs typeface="Times New Roman" panose="02020603050405020304" pitchFamily="18" charset="0"/>
            </a:endParaRPr>
          </a:p>
          <a:p>
            <a:pPr marL="685800" indent="-457200" algn="l">
              <a:spcBef>
                <a:spcPts val="300"/>
              </a:spcBef>
              <a:buFont typeface="Arial" panose="020B0604020202020204" pitchFamily="34" charset="0"/>
              <a:buChar char="•"/>
            </a:pPr>
            <a:r>
              <a:rPr lang="en-US" sz="5400" b="0" spc="40" dirty="0">
                <a:solidFill>
                  <a:schemeClr val="tx1"/>
                </a:solidFill>
                <a:effectLst/>
                <a:latin typeface="Miso"/>
                <a:ea typeface="Calibri" panose="020F0502020204030204" pitchFamily="34" charset="0"/>
                <a:cs typeface="Arial" panose="020B0604020202020204" pitchFamily="34" charset="0"/>
              </a:rPr>
              <a:t>If we listen and </a:t>
            </a:r>
            <a:r>
              <a:rPr lang="hr-HR" sz="5400" b="0" spc="40" dirty="0">
                <a:solidFill>
                  <a:schemeClr val="tx1"/>
                </a:solidFill>
                <a:effectLst/>
                <a:latin typeface="Miso"/>
                <a:ea typeface="Calibri" panose="020F0502020204030204" pitchFamily="34" charset="0"/>
                <a:cs typeface="Arial" panose="020B0604020202020204" pitchFamily="34" charset="0"/>
              </a:rPr>
              <a:t>focus</a:t>
            </a:r>
            <a:r>
              <a:rPr lang="en-US" sz="5400" b="0" spc="40" dirty="0">
                <a:solidFill>
                  <a:schemeClr val="tx1"/>
                </a:solidFill>
                <a:effectLst/>
                <a:latin typeface="Miso"/>
                <a:ea typeface="Calibri" panose="020F0502020204030204" pitchFamily="34" charset="0"/>
                <a:cs typeface="Arial" panose="020B0604020202020204" pitchFamily="34" charset="0"/>
              </a:rPr>
              <a:t> on their assets, that will give </a:t>
            </a:r>
            <a:r>
              <a:rPr lang="hr-HR" sz="5400" b="0" spc="40" dirty="0">
                <a:solidFill>
                  <a:schemeClr val="tx1"/>
                </a:solidFill>
                <a:effectLst/>
                <a:latin typeface="Miso"/>
                <a:ea typeface="Calibri" panose="020F0502020204030204" pitchFamily="34" charset="0"/>
                <a:cs typeface="Arial" panose="020B0604020202020204" pitchFamily="34" charset="0"/>
              </a:rPr>
              <a:t>them </a:t>
            </a:r>
            <a:r>
              <a:rPr lang="en-US" sz="5400" b="0" spc="40" dirty="0">
                <a:solidFill>
                  <a:schemeClr val="tx1"/>
                </a:solidFill>
                <a:effectLst/>
                <a:latin typeface="Miso"/>
                <a:ea typeface="Calibri" panose="020F0502020204030204" pitchFamily="34" charset="0"/>
                <a:cs typeface="Arial" panose="020B0604020202020204" pitchFamily="34" charset="0"/>
              </a:rPr>
              <a:t>a sense of </a:t>
            </a:r>
            <a:r>
              <a:rPr lang="en-US" sz="5400" i="1" spc="40" dirty="0">
                <a:solidFill>
                  <a:schemeClr val="tx1"/>
                </a:solidFill>
                <a:effectLst/>
                <a:latin typeface="Miso"/>
                <a:ea typeface="Calibri" panose="020F0502020204030204" pitchFamily="34" charset="0"/>
                <a:cs typeface="Arial" panose="020B0604020202020204" pitchFamily="34" charset="0"/>
              </a:rPr>
              <a:t>ownership</a:t>
            </a:r>
            <a:r>
              <a:rPr lang="en-US" sz="5400" b="0" spc="40" dirty="0">
                <a:solidFill>
                  <a:schemeClr val="tx1"/>
                </a:solidFill>
                <a:effectLst/>
                <a:latin typeface="Miso"/>
                <a:ea typeface="Calibri" panose="020F0502020204030204" pitchFamily="34" charset="0"/>
                <a:cs typeface="Arial" panose="020B0604020202020204" pitchFamily="34" charset="0"/>
              </a:rPr>
              <a:t>. </a:t>
            </a:r>
            <a:r>
              <a:rPr lang="en-US" sz="5400" b="0" dirty="0">
                <a:solidFill>
                  <a:schemeClr val="tx1"/>
                </a:solidFill>
                <a:effectLst/>
                <a:latin typeface="Miso"/>
                <a:ea typeface="Calibri" panose="020F0502020204030204" pitchFamily="34" charset="0"/>
                <a:cs typeface="Arial" panose="020B0604020202020204" pitchFamily="34" charset="0"/>
              </a:rPr>
              <a:t>It is important to recognize everyone has something to say</a:t>
            </a:r>
            <a:r>
              <a:rPr lang="hr-HR" sz="5400" b="0" dirty="0">
                <a:solidFill>
                  <a:schemeClr val="tx1"/>
                </a:solidFill>
                <a:effectLst/>
                <a:latin typeface="Miso"/>
                <a:ea typeface="Calibri" panose="020F0502020204030204" pitchFamily="34" charset="0"/>
                <a:cs typeface="Arial" panose="020B0604020202020204" pitchFamily="34" charset="0"/>
              </a:rPr>
              <a:t> </a:t>
            </a:r>
            <a:r>
              <a:rPr lang="en-US" sz="5400" b="0" dirty="0">
                <a:solidFill>
                  <a:schemeClr val="tx1"/>
                </a:solidFill>
                <a:effectLst/>
                <a:latin typeface="Miso"/>
                <a:ea typeface="Calibri" panose="020F0502020204030204" pitchFamily="34" charset="0"/>
                <a:cs typeface="Arial" panose="020B0604020202020204" pitchFamily="34" charset="0"/>
              </a:rPr>
              <a:t>and everyone has something to contribute</a:t>
            </a:r>
            <a:endParaRPr lang="en-GB" sz="16600" b="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F898C2DD-8C2C-4B71-9FCF-EE6E3EF647AD}"/>
              </a:ext>
            </a:extLst>
          </p:cNvPr>
          <p:cNvSpPr txBox="1"/>
          <p:nvPr/>
        </p:nvSpPr>
        <p:spPr>
          <a:xfrm>
            <a:off x="2717861" y="711616"/>
            <a:ext cx="16818065"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7200" dirty="0"/>
              <a:t>SESSION 4: LISTENING TO THE COMMUNITY</a:t>
            </a:r>
            <a:endParaRPr sz="7200" dirty="0"/>
          </a:p>
        </p:txBody>
      </p:sp>
      <p:sp>
        <p:nvSpPr>
          <p:cNvPr id="5" name="Rectangle">
            <a:extLst>
              <a:ext uri="{FF2B5EF4-FFF2-40B4-BE49-F238E27FC236}">
                <a16:creationId xmlns:a16="http://schemas.microsoft.com/office/drawing/2014/main" id="{FE6189A6-7CB2-4010-9FDD-00ED8CFB8A2E}"/>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A82EECD0-2A85-4C84-9B7E-C3B61E66A65A}"/>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16199538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970600" y="3921263"/>
            <a:ext cx="18347368" cy="9294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a:spcBef>
                <a:spcPts val="600"/>
              </a:spcBef>
              <a:spcAft>
                <a:spcPts val="0"/>
              </a:spcAft>
            </a:pPr>
            <a:r>
              <a:rPr lang="hr-HR" sz="5400" dirty="0">
                <a:solidFill>
                  <a:schemeClr val="tx1"/>
                </a:solidFill>
                <a:latin typeface="Miso"/>
                <a:ea typeface="Calibri" panose="020F0502020204030204" pitchFamily="34" charset="0"/>
                <a:cs typeface="Arial" panose="020B0604020202020204" pitchFamily="34" charset="0"/>
              </a:rPr>
              <a:t>EXCERCISES/ ACTIVITIES:</a:t>
            </a:r>
            <a:endParaRPr lang="hr-HR" sz="5400" dirty="0">
              <a:solidFill>
                <a:schemeClr val="tx1"/>
              </a:solidFill>
              <a:effectLst/>
              <a:latin typeface="Miso"/>
              <a:ea typeface="Calibri" panose="020F0502020204030204" pitchFamily="34" charset="0"/>
              <a:cs typeface="Arial" panose="020B0604020202020204" pitchFamily="34" charset="0"/>
            </a:endParaRPr>
          </a:p>
          <a:p>
            <a:pPr marL="685800" marR="0" lvl="0" indent="-685800" algn="l">
              <a:spcBef>
                <a:spcPts val="600"/>
              </a:spcBef>
              <a:spcAft>
                <a:spcPts val="0"/>
              </a:spcAft>
              <a:buFont typeface="Arial" panose="020B0604020202020204" pitchFamily="34" charset="0"/>
              <a:buChar char="•"/>
            </a:pPr>
            <a:r>
              <a:rPr lang="en-GB" sz="5400" dirty="0">
                <a:solidFill>
                  <a:srgbClr val="000000"/>
                </a:solidFill>
                <a:effectLst/>
                <a:latin typeface="Miso"/>
                <a:ea typeface="Calibri" panose="020F0502020204030204" pitchFamily="34" charset="0"/>
                <a:cs typeface="Arial" panose="020B0604020202020204" pitchFamily="34" charset="0"/>
              </a:rPr>
              <a:t>Head, Hands, Heart Treasure Hunt</a:t>
            </a:r>
            <a:r>
              <a:rPr lang="en-GB" sz="5400" b="0" dirty="0">
                <a:solidFill>
                  <a:srgbClr val="000000"/>
                </a:solidFill>
                <a:effectLst/>
                <a:latin typeface="Miso"/>
                <a:ea typeface="Calibri" panose="020F0502020204030204" pitchFamily="34" charset="0"/>
                <a:cs typeface="Arial" panose="020B0604020202020204" pitchFamily="34" charset="0"/>
              </a:rPr>
              <a:t> (bring your gifts, not your weaknesses)</a:t>
            </a:r>
            <a:endParaRPr lang="en-GB" sz="5400" b="0" dirty="0">
              <a:solidFill>
                <a:srgbClr val="000000"/>
              </a:solidFill>
              <a:effectLst/>
              <a:latin typeface="Miso"/>
              <a:ea typeface="Calibri" panose="020F0502020204030204" pitchFamily="34" charset="0"/>
              <a:cs typeface="Times New Roman" panose="02020603050405020304" pitchFamily="18" charset="0"/>
            </a:endParaRPr>
          </a:p>
          <a:p>
            <a:pPr marL="685800" marR="0" lvl="0" indent="-685800" algn="l">
              <a:spcBef>
                <a:spcPts val="600"/>
              </a:spcBef>
              <a:spcAft>
                <a:spcPts val="0"/>
              </a:spcAft>
              <a:buFont typeface="Arial" panose="020B0604020202020204" pitchFamily="34" charset="0"/>
              <a:buChar char="•"/>
            </a:pPr>
            <a:r>
              <a:rPr lang="en-GB" sz="5400" dirty="0">
                <a:solidFill>
                  <a:srgbClr val="000000"/>
                </a:solidFill>
                <a:effectLst/>
                <a:latin typeface="Miso"/>
                <a:ea typeface="Calibri" panose="020F0502020204030204" pitchFamily="34" charset="0"/>
                <a:cs typeface="Arial" panose="020B0604020202020204" pitchFamily="34" charset="0"/>
              </a:rPr>
              <a:t>Label exercise</a:t>
            </a:r>
            <a:r>
              <a:rPr lang="en-GB" sz="5400" b="0" dirty="0">
                <a:solidFill>
                  <a:srgbClr val="000000"/>
                </a:solidFill>
                <a:effectLst/>
                <a:latin typeface="Miso"/>
                <a:ea typeface="Calibri" panose="020F0502020204030204" pitchFamily="34" charset="0"/>
                <a:cs typeface="Arial" panose="020B0604020202020204" pitchFamily="34" charset="0"/>
              </a:rPr>
              <a:t> </a:t>
            </a:r>
            <a:r>
              <a:rPr lang="hr-HR" sz="5400" b="0" dirty="0">
                <a:solidFill>
                  <a:srgbClr val="000000"/>
                </a:solidFill>
                <a:effectLst/>
                <a:latin typeface="Miso"/>
                <a:ea typeface="Calibri" panose="020F0502020204030204" pitchFamily="34" charset="0"/>
                <a:cs typeface="Arial" panose="020B0604020202020204" pitchFamily="34" charset="0"/>
              </a:rPr>
              <a:t>(everyone has been labeled at some point)</a:t>
            </a:r>
            <a:endParaRPr lang="en-GB" sz="5400" b="0" dirty="0">
              <a:solidFill>
                <a:srgbClr val="000000"/>
              </a:solidFill>
              <a:effectLst/>
              <a:latin typeface="Miso"/>
              <a:ea typeface="Calibri" panose="020F0502020204030204" pitchFamily="34" charset="0"/>
              <a:cs typeface="Times New Roman" panose="02020603050405020304" pitchFamily="18" charset="0"/>
            </a:endParaRPr>
          </a:p>
          <a:p>
            <a:pPr marL="685800" marR="0" lvl="0" indent="-685800" algn="l">
              <a:spcBef>
                <a:spcPts val="600"/>
              </a:spcBef>
              <a:spcAft>
                <a:spcPts val="0"/>
              </a:spcAft>
              <a:buFont typeface="Arial" panose="020B0604020202020204" pitchFamily="34" charset="0"/>
              <a:buChar char="•"/>
            </a:pPr>
            <a:r>
              <a:rPr lang="en-GB" sz="5400" dirty="0">
                <a:solidFill>
                  <a:srgbClr val="000000"/>
                </a:solidFill>
                <a:effectLst/>
                <a:latin typeface="Miso"/>
                <a:ea typeface="Calibri" panose="020F0502020204030204" pitchFamily="34" charset="0"/>
                <a:cs typeface="Arial" panose="020B0604020202020204" pitchFamily="34" charset="0"/>
              </a:rPr>
              <a:t>Listening/ Learning conversation </a:t>
            </a:r>
            <a:r>
              <a:rPr lang="en-GB" sz="5400" b="0" dirty="0">
                <a:solidFill>
                  <a:srgbClr val="000000"/>
                </a:solidFill>
                <a:effectLst/>
                <a:latin typeface="Miso"/>
                <a:ea typeface="Calibri" panose="020F0502020204030204" pitchFamily="34" charset="0"/>
                <a:cs typeface="Arial" panose="020B0604020202020204" pitchFamily="34" charset="0"/>
              </a:rPr>
              <a:t>exercise</a:t>
            </a:r>
            <a:r>
              <a:rPr lang="hr-HR" sz="5400" b="0" dirty="0">
                <a:solidFill>
                  <a:srgbClr val="000000"/>
                </a:solidFill>
                <a:effectLst/>
                <a:latin typeface="Miso"/>
                <a:ea typeface="Calibri" panose="020F0502020204030204" pitchFamily="34" charset="0"/>
                <a:cs typeface="Arial" panose="020B0604020202020204" pitchFamily="34" charset="0"/>
              </a:rPr>
              <a:t> (questions, in groups...)</a:t>
            </a:r>
          </a:p>
          <a:p>
            <a:pPr marL="685800" marR="0" lvl="0" indent="-685800" algn="l">
              <a:spcBef>
                <a:spcPts val="600"/>
              </a:spcBef>
              <a:spcAft>
                <a:spcPts val="0"/>
              </a:spcAft>
              <a:buFont typeface="Arial" panose="020B0604020202020204" pitchFamily="34" charset="0"/>
              <a:buChar char="•"/>
            </a:pPr>
            <a:r>
              <a:rPr lang="hr-HR" sz="5400" dirty="0">
                <a:latin typeface="Miso"/>
                <a:ea typeface="Calibri" panose="020F0502020204030204" pitchFamily="34" charset="0"/>
                <a:cs typeface="Arial" panose="020B0604020202020204" pitchFamily="34" charset="0"/>
              </a:rPr>
              <a:t>Homework – prayer walk</a:t>
            </a:r>
            <a:r>
              <a:rPr lang="hr-HR" sz="5400" b="0" dirty="0">
                <a:latin typeface="Miso"/>
                <a:ea typeface="Calibri" panose="020F0502020204030204" pitchFamily="34" charset="0"/>
                <a:cs typeface="Arial" panose="020B0604020202020204" pitchFamily="34" charset="0"/>
              </a:rPr>
              <a:t> </a:t>
            </a:r>
            <a:r>
              <a:rPr lang="hr-HR" sz="5000" b="0" dirty="0">
                <a:latin typeface="Miso"/>
                <a:ea typeface="Calibri" panose="020F0502020204030204" pitchFamily="34" charset="0"/>
                <a:cs typeface="Arial" panose="020B0604020202020204" pitchFamily="34" charset="0"/>
              </a:rPr>
              <a:t>(</a:t>
            </a:r>
            <a:r>
              <a:rPr lang="en-GB" sz="5000" b="0" i="0" u="none" strike="noStrike" baseline="0" dirty="0">
                <a:solidFill>
                  <a:srgbClr val="000000"/>
                </a:solidFill>
                <a:latin typeface="Miso"/>
              </a:rPr>
              <a:t>walk around your community in places you usually go during a typical week and pray while you are walking. Pray with your eyes and heart open. As you walk and pray, pay attention to what you are seeing. See your community through God’s eyes</a:t>
            </a:r>
            <a:r>
              <a:rPr lang="hr-HR" sz="5000" b="0" dirty="0">
                <a:latin typeface="Miso"/>
                <a:ea typeface="Calibri" panose="020F0502020204030204" pitchFamily="34" charset="0"/>
                <a:cs typeface="Arial" panose="020B0604020202020204" pitchFamily="34" charset="0"/>
              </a:rPr>
              <a:t>)</a:t>
            </a:r>
            <a:endParaRPr lang="en-GB" sz="5000" b="0" dirty="0">
              <a:solidFill>
                <a:srgbClr val="000000"/>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878E70F3-983C-45D5-A1A4-C852767482AC}"/>
              </a:ext>
            </a:extLst>
          </p:cNvPr>
          <p:cNvSpPr txBox="1"/>
          <p:nvPr/>
        </p:nvSpPr>
        <p:spPr>
          <a:xfrm>
            <a:off x="2717861" y="711616"/>
            <a:ext cx="16818065"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7200" dirty="0"/>
              <a:t>SESSION 4: LISTENING TO THE COMMUNITY</a:t>
            </a:r>
            <a:endParaRPr sz="7200" dirty="0"/>
          </a:p>
        </p:txBody>
      </p:sp>
      <p:sp>
        <p:nvSpPr>
          <p:cNvPr id="5" name="Rectangle">
            <a:extLst>
              <a:ext uri="{FF2B5EF4-FFF2-40B4-BE49-F238E27FC236}">
                <a16:creationId xmlns:a16="http://schemas.microsoft.com/office/drawing/2014/main" id="{48FCDD11-2D64-4C54-9E55-2FE92EB3AA8D}"/>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985DB752-6436-4A0B-BE5F-0C8B415EE52E}"/>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69169782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970600" y="3780202"/>
            <a:ext cx="17475200" cy="8787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600"/>
              </a:spcBef>
            </a:pPr>
            <a:r>
              <a:rPr lang="hr-HR" sz="5400" b="1" dirty="0">
                <a:solidFill>
                  <a:schemeClr val="tx1"/>
                </a:solidFill>
                <a:latin typeface="Miso"/>
              </a:rPr>
              <a:t>BIBLICAL FOUNDATION</a:t>
            </a:r>
          </a:p>
          <a:p>
            <a:pPr marL="685800" marR="0" lvl="0" indent="-685800" algn="l">
              <a:spcBef>
                <a:spcPts val="600"/>
              </a:spcBef>
              <a:spcAft>
                <a:spcPts val="0"/>
              </a:spcAft>
              <a:buFont typeface="Arial" panose="020B0604020202020204" pitchFamily="34" charset="0"/>
              <a:buChar char="•"/>
            </a:pPr>
            <a:r>
              <a:rPr lang="en-GB" sz="4800" b="0" i="1" dirty="0">
                <a:solidFill>
                  <a:srgbClr val="000000"/>
                </a:solidFill>
                <a:effectLst/>
                <a:latin typeface="Miso"/>
                <a:ea typeface="Calibri" panose="020F0502020204030204" pitchFamily="34" charset="0"/>
                <a:cs typeface="Arial" panose="020B0604020202020204" pitchFamily="34" charset="0"/>
              </a:rPr>
              <a:t>Redistribution</a:t>
            </a:r>
            <a:r>
              <a:rPr lang="en-GB" sz="4800" b="0" dirty="0">
                <a:solidFill>
                  <a:srgbClr val="000000"/>
                </a:solidFill>
                <a:effectLst/>
                <a:latin typeface="Miso"/>
                <a:ea typeface="Calibri" panose="020F0502020204030204" pitchFamily="34" charset="0"/>
                <a:cs typeface="Arial" panose="020B0604020202020204" pitchFamily="34" charset="0"/>
              </a:rPr>
              <a:t> is the redistributing of economic, social, educational, and relational resources in order to create equal access and opportunity for all humanity </a:t>
            </a:r>
            <a:endParaRPr lang="en-GB" sz="4800" b="0" dirty="0">
              <a:solidFill>
                <a:srgbClr val="000000"/>
              </a:solidFill>
              <a:effectLst/>
              <a:latin typeface="Miso"/>
              <a:ea typeface="Calibri" panose="020F0502020204030204" pitchFamily="34" charset="0"/>
              <a:cs typeface="Times New Roman" panose="02020603050405020304" pitchFamily="18" charset="0"/>
            </a:endParaRPr>
          </a:p>
          <a:p>
            <a:pPr marL="685800" marR="0" lvl="0" indent="-685800" algn="l">
              <a:spcBef>
                <a:spcPts val="600"/>
              </a:spcBef>
              <a:spcAft>
                <a:spcPts val="0"/>
              </a:spcAft>
              <a:buFont typeface="Arial" panose="020B0604020202020204" pitchFamily="34" charset="0"/>
              <a:buChar char="•"/>
            </a:pPr>
            <a:r>
              <a:rPr lang="en-GB" sz="4800" b="0" i="1" dirty="0">
                <a:solidFill>
                  <a:srgbClr val="000000"/>
                </a:solidFill>
                <a:effectLst/>
                <a:latin typeface="Miso"/>
                <a:ea typeface="Calibri" panose="020F0502020204030204" pitchFamily="34" charset="0"/>
                <a:cs typeface="Arial" panose="020B0604020202020204" pitchFamily="34" charset="0"/>
              </a:rPr>
              <a:t>OT </a:t>
            </a:r>
            <a:r>
              <a:rPr lang="hr-HR" sz="4800" b="0" i="1" dirty="0">
                <a:latin typeface="Miso"/>
                <a:ea typeface="Calibri" panose="020F0502020204030204" pitchFamily="34" charset="0"/>
                <a:cs typeface="Arial" panose="020B0604020202020204" pitchFamily="34" charset="0"/>
              </a:rPr>
              <a:t>economic </a:t>
            </a:r>
            <a:r>
              <a:rPr lang="en-GB" sz="4800" b="0" i="1" dirty="0">
                <a:solidFill>
                  <a:srgbClr val="000000"/>
                </a:solidFill>
                <a:effectLst/>
                <a:latin typeface="Miso"/>
                <a:ea typeface="Calibri" panose="020F0502020204030204" pitchFamily="34" charset="0"/>
                <a:cs typeface="Arial" panose="020B0604020202020204" pitchFamily="34" charset="0"/>
              </a:rPr>
              <a:t>system </a:t>
            </a:r>
            <a:r>
              <a:rPr lang="en-GB" sz="4800" b="0" dirty="0">
                <a:solidFill>
                  <a:srgbClr val="000000"/>
                </a:solidFill>
                <a:effectLst/>
                <a:latin typeface="Miso"/>
                <a:ea typeface="Calibri" panose="020F0502020204030204" pitchFamily="34" charset="0"/>
                <a:cs typeface="Arial" panose="020B0604020202020204" pitchFamily="34" charset="0"/>
              </a:rPr>
              <a:t>was created to keep gap between rich and poor as small as possible</a:t>
            </a:r>
            <a:r>
              <a:rPr lang="hr-HR" sz="4800" b="0" dirty="0">
                <a:solidFill>
                  <a:srgbClr val="000000"/>
                </a:solidFill>
                <a:effectLst/>
                <a:latin typeface="Miso"/>
                <a:ea typeface="Calibri" panose="020F0502020204030204" pitchFamily="34" charset="0"/>
                <a:cs typeface="Arial" panose="020B0604020202020204" pitchFamily="34" charset="0"/>
              </a:rPr>
              <a:t> (e.g. Lev 19:5-15)</a:t>
            </a:r>
          </a:p>
          <a:p>
            <a:pPr marL="685800" marR="0" lvl="0" indent="-685800" algn="l">
              <a:spcBef>
                <a:spcPts val="600"/>
              </a:spcBef>
              <a:spcAft>
                <a:spcPts val="0"/>
              </a:spcAft>
              <a:buFont typeface="Arial" panose="020B0604020202020204" pitchFamily="34" charset="0"/>
              <a:buChar char="•"/>
            </a:pPr>
            <a:r>
              <a:rPr lang="hr-HR" sz="4800" b="0" i="1" dirty="0">
                <a:latin typeface="Miso"/>
                <a:ea typeface="Calibri" panose="020F0502020204030204" pitchFamily="34" charset="0"/>
                <a:cs typeface="Arial" panose="020B0604020202020204" pitchFamily="34" charset="0"/>
              </a:rPr>
              <a:t>Caring</a:t>
            </a:r>
            <a:r>
              <a:rPr lang="hr-HR" sz="4800" b="0" dirty="0">
                <a:latin typeface="Miso"/>
                <a:ea typeface="Calibri" panose="020F0502020204030204" pitchFamily="34" charset="0"/>
                <a:cs typeface="Arial" panose="020B0604020202020204" pitchFamily="34" charset="0"/>
              </a:rPr>
              <a:t> for people in need (Deut 15; Deut 22; Prov 14:31; 2 Cor 8:13-15; Luke 3:10-11; Acts 2:42-47; 1 Tim 6:17-19; James 5:1-6)</a:t>
            </a:r>
          </a:p>
          <a:p>
            <a:pPr marL="685800" marR="0" lvl="0" indent="-685800" algn="l">
              <a:spcBef>
                <a:spcPts val="600"/>
              </a:spcBef>
              <a:spcAft>
                <a:spcPts val="0"/>
              </a:spcAft>
              <a:buFont typeface="Arial" panose="020B0604020202020204" pitchFamily="34" charset="0"/>
              <a:buChar char="•"/>
            </a:pPr>
            <a:r>
              <a:rPr lang="hr-HR" sz="4800" b="0" i="1" dirty="0">
                <a:solidFill>
                  <a:srgbClr val="000000"/>
                </a:solidFill>
                <a:effectLst/>
                <a:latin typeface="Miso"/>
                <a:ea typeface="Calibri" panose="020F0502020204030204" pitchFamily="34" charset="0"/>
                <a:cs typeface="Arial" panose="020B0604020202020204" pitchFamily="34" charset="0"/>
              </a:rPr>
              <a:t>Two different worldviews</a:t>
            </a:r>
            <a:r>
              <a:rPr lang="hr-HR" sz="4800" b="0" dirty="0">
                <a:solidFill>
                  <a:srgbClr val="000000"/>
                </a:solidFill>
                <a:effectLst/>
                <a:latin typeface="Miso"/>
                <a:ea typeface="Calibri" panose="020F0502020204030204" pitchFamily="34" charset="0"/>
                <a:cs typeface="Arial" panose="020B0604020202020204" pitchFamily="34" charset="0"/>
              </a:rPr>
              <a:t>: </a:t>
            </a:r>
            <a:r>
              <a:rPr lang="en-GB" sz="4800" b="0" i="0" u="none" strike="noStrike" baseline="0" dirty="0">
                <a:solidFill>
                  <a:srgbClr val="000000"/>
                </a:solidFill>
                <a:latin typeface="Miso"/>
              </a:rPr>
              <a:t>Viewing yourself as an owner with rights vs. Viewing yourself as a steward with responsibility </a:t>
            </a:r>
            <a:endParaRPr lang="en-GB" sz="4800" b="0" dirty="0">
              <a:solidFill>
                <a:srgbClr val="000000"/>
              </a:solidFill>
              <a:effectLst/>
              <a:latin typeface="Miso"/>
              <a:ea typeface="Calibri" panose="020F0502020204030204" pitchFamily="34" charset="0"/>
              <a:cs typeface="Times New Roman" panose="02020603050405020304" pitchFamily="18" charset="0"/>
            </a:endParaRPr>
          </a:p>
          <a:p>
            <a:pPr algn="l">
              <a:spcBef>
                <a:spcPts val="600"/>
              </a:spcBef>
            </a:pPr>
            <a:endParaRPr lang="en-GB" sz="540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E616F635-2409-4898-90E4-6E96F2AEC1EC}"/>
              </a:ext>
            </a:extLst>
          </p:cNvPr>
          <p:cNvSpPr txBox="1"/>
          <p:nvPr/>
        </p:nvSpPr>
        <p:spPr>
          <a:xfrm>
            <a:off x="4382576" y="650061"/>
            <a:ext cx="12203019"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5: REDISTRIBUTION</a:t>
            </a:r>
            <a:endParaRPr sz="8000" dirty="0"/>
          </a:p>
        </p:txBody>
      </p:sp>
      <p:sp>
        <p:nvSpPr>
          <p:cNvPr id="5" name="Rectangle">
            <a:extLst>
              <a:ext uri="{FF2B5EF4-FFF2-40B4-BE49-F238E27FC236}">
                <a16:creationId xmlns:a16="http://schemas.microsoft.com/office/drawing/2014/main" id="{38560805-C1C4-4509-BC2E-9CF0B96AD8C5}"/>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7504D53C-B14E-4F93-96F9-18363B62DB33}"/>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34441688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descr="A picture containing screenshot&#10;&#10;Description automatically generated">
            <a:extLst>
              <a:ext uri="{FF2B5EF4-FFF2-40B4-BE49-F238E27FC236}">
                <a16:creationId xmlns:a16="http://schemas.microsoft.com/office/drawing/2014/main" id="{9212F1BF-4810-4A98-8003-E745CCF80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39" y="3492821"/>
            <a:ext cx="19521576" cy="9484775"/>
          </a:xfrm>
          <a:prstGeom prst="rect">
            <a:avLst/>
          </a:prstGeom>
        </p:spPr>
      </p:pic>
      <p:sp>
        <p:nvSpPr>
          <p:cNvPr id="4" name="Four Essential Elements">
            <a:extLst>
              <a:ext uri="{FF2B5EF4-FFF2-40B4-BE49-F238E27FC236}">
                <a16:creationId xmlns:a16="http://schemas.microsoft.com/office/drawing/2014/main" id="{865A4330-ED01-4590-A6CC-1EAE679A3722}"/>
              </a:ext>
            </a:extLst>
          </p:cNvPr>
          <p:cNvSpPr txBox="1"/>
          <p:nvPr/>
        </p:nvSpPr>
        <p:spPr>
          <a:xfrm>
            <a:off x="4382576" y="650061"/>
            <a:ext cx="12203019"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5: REDISTRIBUTION</a:t>
            </a:r>
            <a:endParaRPr sz="8000" dirty="0"/>
          </a:p>
        </p:txBody>
      </p:sp>
      <p:sp>
        <p:nvSpPr>
          <p:cNvPr id="6" name="Rectangle">
            <a:extLst>
              <a:ext uri="{FF2B5EF4-FFF2-40B4-BE49-F238E27FC236}">
                <a16:creationId xmlns:a16="http://schemas.microsoft.com/office/drawing/2014/main" id="{FBE7D5A3-1EDC-4C7C-B874-7D5AD328F1A8}"/>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7" name="Ambassadors Ministry">
            <a:extLst>
              <a:ext uri="{FF2B5EF4-FFF2-40B4-BE49-F238E27FC236}">
                <a16:creationId xmlns:a16="http://schemas.microsoft.com/office/drawing/2014/main" id="{9FD63978-AACC-47B4-9877-632D6BE74205}"/>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113832663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screenshot of a social media post&#10;&#10;Description automatically generated">
            <a:extLst>
              <a:ext uri="{FF2B5EF4-FFF2-40B4-BE49-F238E27FC236}">
                <a16:creationId xmlns:a16="http://schemas.microsoft.com/office/drawing/2014/main" id="{DCA508B2-54A1-4D86-B3B0-051D076CD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377" y="2812870"/>
            <a:ext cx="20468317" cy="10164726"/>
          </a:xfrm>
          <a:prstGeom prst="rect">
            <a:avLst/>
          </a:prstGeom>
        </p:spPr>
      </p:pic>
      <p:sp>
        <p:nvSpPr>
          <p:cNvPr id="4" name="Four Essential Elements">
            <a:extLst>
              <a:ext uri="{FF2B5EF4-FFF2-40B4-BE49-F238E27FC236}">
                <a16:creationId xmlns:a16="http://schemas.microsoft.com/office/drawing/2014/main" id="{8D342F8B-1145-43E4-A1E0-34DBCAC10EC5}"/>
              </a:ext>
            </a:extLst>
          </p:cNvPr>
          <p:cNvSpPr txBox="1"/>
          <p:nvPr/>
        </p:nvSpPr>
        <p:spPr>
          <a:xfrm>
            <a:off x="4382576" y="650061"/>
            <a:ext cx="12203019"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5: REDISTRIBUTION</a:t>
            </a:r>
            <a:endParaRPr sz="8000" dirty="0"/>
          </a:p>
        </p:txBody>
      </p:sp>
      <p:sp>
        <p:nvSpPr>
          <p:cNvPr id="5" name="Rectangle">
            <a:extLst>
              <a:ext uri="{FF2B5EF4-FFF2-40B4-BE49-F238E27FC236}">
                <a16:creationId xmlns:a16="http://schemas.microsoft.com/office/drawing/2014/main" id="{A9B370D1-AA0E-4A7B-9A35-543A678BE0E7}"/>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7" name="Ambassadors Ministry">
            <a:extLst>
              <a:ext uri="{FF2B5EF4-FFF2-40B4-BE49-F238E27FC236}">
                <a16:creationId xmlns:a16="http://schemas.microsoft.com/office/drawing/2014/main" id="{930F9121-D4E3-4679-9996-D223AB077925}"/>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357665517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9" y="3671020"/>
            <a:ext cx="17475200" cy="781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600"/>
              </a:spcBef>
            </a:pPr>
            <a:r>
              <a:rPr lang="hr-HR" sz="5400" b="1" dirty="0">
                <a:solidFill>
                  <a:schemeClr val="tx1"/>
                </a:solidFill>
                <a:latin typeface="Miso"/>
              </a:rPr>
              <a:t>BIBLICAL FOUNDATION</a:t>
            </a:r>
          </a:p>
          <a:p>
            <a:pPr marL="914400" marR="0" lvl="0" indent="-457200" algn="l">
              <a:spcBef>
                <a:spcPts val="1800"/>
              </a:spcBef>
              <a:spcAft>
                <a:spcPts val="0"/>
              </a:spcAft>
              <a:buFont typeface="Arial" panose="020B0604020202020204" pitchFamily="34" charset="0"/>
              <a:buChar char="•"/>
            </a:pPr>
            <a:r>
              <a:rPr lang="en-GB" sz="5400" b="0" i="0" dirty="0">
                <a:solidFill>
                  <a:srgbClr val="03342D"/>
                </a:solidFill>
                <a:effectLst/>
                <a:latin typeface="+mn-lt"/>
              </a:rPr>
              <a:t>The Bible teaches </a:t>
            </a:r>
            <a:r>
              <a:rPr lang="en-GB" sz="5400" b="0" i="1" dirty="0">
                <a:solidFill>
                  <a:srgbClr val="03342D"/>
                </a:solidFill>
                <a:effectLst/>
                <a:latin typeface="+mn-lt"/>
              </a:rPr>
              <a:t>empowerment</a:t>
            </a:r>
            <a:r>
              <a:rPr lang="en-GB" sz="5400" b="0" i="0" dirty="0">
                <a:solidFill>
                  <a:srgbClr val="03342D"/>
                </a:solidFill>
                <a:effectLst/>
                <a:latin typeface="+mn-lt"/>
              </a:rPr>
              <a:t>, not </a:t>
            </a:r>
            <a:r>
              <a:rPr lang="en-GB" sz="5400" b="0" i="1" dirty="0">
                <a:solidFill>
                  <a:srgbClr val="03342D"/>
                </a:solidFill>
                <a:effectLst/>
                <a:latin typeface="+mn-lt"/>
              </a:rPr>
              <a:t>dependency</a:t>
            </a:r>
            <a:r>
              <a:rPr lang="en-GB" sz="5400" b="0" i="0" dirty="0">
                <a:solidFill>
                  <a:srgbClr val="03342D"/>
                </a:solidFill>
                <a:effectLst/>
                <a:latin typeface="+mn-lt"/>
              </a:rPr>
              <a:t>.</a:t>
            </a:r>
            <a:endParaRPr lang="hr-HR" sz="5400" b="0" i="0" dirty="0">
              <a:solidFill>
                <a:srgbClr val="03342D"/>
              </a:solidFill>
              <a:effectLst/>
              <a:latin typeface="+mn-lt"/>
            </a:endParaRPr>
          </a:p>
          <a:p>
            <a:pPr marL="914400" marR="0" lvl="0" indent="-457200" algn="l">
              <a:spcBef>
                <a:spcPts val="1800"/>
              </a:spcBef>
              <a:spcAft>
                <a:spcPts val="0"/>
              </a:spcAft>
              <a:buFont typeface="Arial" panose="020B0604020202020204" pitchFamily="34" charset="0"/>
              <a:buChar char="•"/>
            </a:pPr>
            <a:r>
              <a:rPr lang="en-GB" sz="5400" b="0" i="0" dirty="0">
                <a:solidFill>
                  <a:srgbClr val="03342D"/>
                </a:solidFill>
                <a:effectLst/>
                <a:latin typeface="+mn-lt"/>
              </a:rPr>
              <a:t>In Deuteronomy 24 and Leviticus 19, God instituted the gleaning system:</a:t>
            </a:r>
            <a:endParaRPr lang="en-US" sz="5400" b="0" i="0" dirty="0">
              <a:solidFill>
                <a:srgbClr val="03342D"/>
              </a:solidFill>
              <a:effectLst/>
              <a:latin typeface="+mn-lt"/>
            </a:endParaRPr>
          </a:p>
          <a:p>
            <a:pPr marL="3200400" indent="-685800" algn="l">
              <a:spcBef>
                <a:spcPts val="1800"/>
              </a:spcBef>
              <a:buFont typeface="+mj-lt"/>
              <a:buAutoNum type="arabicPeriod"/>
            </a:pPr>
            <a:r>
              <a:rPr lang="en-US" sz="5400" b="0" dirty="0">
                <a:solidFill>
                  <a:schemeClr val="tx1"/>
                </a:solidFill>
                <a:latin typeface="+mn-lt"/>
              </a:rPr>
              <a:t>As an o</a:t>
            </a:r>
            <a:r>
              <a:rPr lang="hr-HR" sz="5400" b="0" dirty="0">
                <a:solidFill>
                  <a:schemeClr val="tx1"/>
                </a:solidFill>
                <a:latin typeface="+mn-lt"/>
              </a:rPr>
              <a:t>pportunitiy for </a:t>
            </a:r>
            <a:r>
              <a:rPr lang="en-GB" sz="5400" b="0" i="0" dirty="0">
                <a:solidFill>
                  <a:schemeClr val="tx1"/>
                </a:solidFill>
                <a:effectLst/>
                <a:latin typeface="+mn-lt"/>
              </a:rPr>
              <a:t>people to get their needs met</a:t>
            </a:r>
            <a:r>
              <a:rPr lang="en-US" sz="5400" b="0" i="0" dirty="0">
                <a:solidFill>
                  <a:schemeClr val="tx1"/>
                </a:solidFill>
                <a:effectLst/>
                <a:latin typeface="+mn-lt"/>
              </a:rPr>
              <a:t>.</a:t>
            </a:r>
          </a:p>
          <a:p>
            <a:pPr marL="3200400" marR="0" lvl="0" indent="-685800" algn="l">
              <a:spcBef>
                <a:spcPts val="1800"/>
              </a:spcBef>
              <a:spcAft>
                <a:spcPts val="0"/>
              </a:spcAft>
              <a:buFont typeface="+mj-lt"/>
              <a:buAutoNum type="arabicPeriod"/>
            </a:pPr>
            <a:r>
              <a:rPr lang="hr-HR" sz="5400" b="0" dirty="0">
                <a:solidFill>
                  <a:schemeClr val="tx1"/>
                </a:solidFill>
                <a:latin typeface="+mn-lt"/>
              </a:rPr>
              <a:t>T</a:t>
            </a:r>
            <a:r>
              <a:rPr lang="en-GB" sz="5400" b="0" i="0" dirty="0">
                <a:solidFill>
                  <a:schemeClr val="tx1"/>
                </a:solidFill>
                <a:effectLst/>
                <a:latin typeface="+mn-lt"/>
              </a:rPr>
              <a:t>he person who had a need must be willing to work for it. </a:t>
            </a:r>
            <a:r>
              <a:rPr lang="hr-HR" sz="5400" b="0" dirty="0">
                <a:solidFill>
                  <a:schemeClr val="tx1"/>
                </a:solidFill>
                <a:latin typeface="+mn-lt"/>
              </a:rPr>
              <a:t>W</a:t>
            </a:r>
            <a:r>
              <a:rPr lang="en-GB" sz="5400" b="0" i="0" dirty="0">
                <a:solidFill>
                  <a:schemeClr val="tx1"/>
                </a:solidFill>
                <a:effectLst/>
                <a:latin typeface="+mn-lt"/>
              </a:rPr>
              <a:t>hen these principles are working, a person’s dignity is affirmed. </a:t>
            </a:r>
            <a:endParaRPr lang="en-GB" sz="5400" b="0" dirty="0">
              <a:solidFill>
                <a:schemeClr val="tx1"/>
              </a:solidFill>
              <a:effectLst/>
              <a:latin typeface="+mn-lt"/>
              <a:ea typeface="Calibri" panose="020F0502020204030204" pitchFamily="34" charset="0"/>
              <a:cs typeface="Times New Roman" panose="02020603050405020304" pitchFamily="18" charset="0"/>
            </a:endParaRPr>
          </a:p>
          <a:p>
            <a:pPr algn="l">
              <a:spcBef>
                <a:spcPts val="600"/>
              </a:spcBef>
            </a:pPr>
            <a:endParaRPr lang="en-GB" sz="5400" b="0" i="0" u="none" strike="noStrike" baseline="0" dirty="0">
              <a:solidFill>
                <a:schemeClr val="tx1"/>
              </a:solidFill>
              <a:latin typeface="Miso"/>
            </a:endParaRPr>
          </a:p>
          <a:p>
            <a:pPr algn="l">
              <a:spcBef>
                <a:spcPts val="600"/>
              </a:spcBef>
            </a:pPr>
            <a:endParaRPr lang="en-GB" sz="5400" dirty="0">
              <a:solidFill>
                <a:schemeClr val="tx1"/>
              </a:solidFill>
              <a:effectLst/>
              <a:latin typeface="Miso"/>
              <a:ea typeface="Calibri" panose="020F0502020204030204" pitchFamily="34" charset="0"/>
              <a:cs typeface="Times New Roman" panose="02020603050405020304" pitchFamily="18" charset="0"/>
            </a:endParaRPr>
          </a:p>
        </p:txBody>
      </p:sp>
      <p:sp>
        <p:nvSpPr>
          <p:cNvPr id="4" name="Four Essential Elements">
            <a:extLst>
              <a:ext uri="{FF2B5EF4-FFF2-40B4-BE49-F238E27FC236}">
                <a16:creationId xmlns:a16="http://schemas.microsoft.com/office/drawing/2014/main" id="{172207C7-9C14-4A34-AD0D-DAAB93D50E74}"/>
              </a:ext>
            </a:extLst>
          </p:cNvPr>
          <p:cNvSpPr txBox="1"/>
          <p:nvPr/>
        </p:nvSpPr>
        <p:spPr>
          <a:xfrm>
            <a:off x="4390592" y="650061"/>
            <a:ext cx="12186989"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6: EMPOWERMENT</a:t>
            </a:r>
            <a:endParaRPr sz="8000" dirty="0"/>
          </a:p>
        </p:txBody>
      </p:sp>
      <p:sp>
        <p:nvSpPr>
          <p:cNvPr id="5" name="Rectangle">
            <a:extLst>
              <a:ext uri="{FF2B5EF4-FFF2-40B4-BE49-F238E27FC236}">
                <a16:creationId xmlns:a16="http://schemas.microsoft.com/office/drawing/2014/main" id="{8F6E867C-11B3-409B-A6CE-A2736BDAAF48}"/>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3D170D26-BCB5-444B-BE43-0F38E842B2FA}"/>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66772723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46AB5691-F224-49ED-9D4D-FAF7FBAF6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17" y="3271940"/>
            <a:ext cx="19295976" cy="9961460"/>
          </a:xfrm>
          <a:prstGeom prst="rect">
            <a:avLst/>
          </a:prstGeom>
        </p:spPr>
      </p:pic>
      <p:sp>
        <p:nvSpPr>
          <p:cNvPr id="4" name="Four Essential Elements">
            <a:extLst>
              <a:ext uri="{FF2B5EF4-FFF2-40B4-BE49-F238E27FC236}">
                <a16:creationId xmlns:a16="http://schemas.microsoft.com/office/drawing/2014/main" id="{BA13107A-182B-4DF8-B1C4-4780545E0689}"/>
              </a:ext>
            </a:extLst>
          </p:cNvPr>
          <p:cNvSpPr txBox="1"/>
          <p:nvPr/>
        </p:nvSpPr>
        <p:spPr>
          <a:xfrm>
            <a:off x="4390592" y="650061"/>
            <a:ext cx="12186989"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6: EMPOWERMENT</a:t>
            </a:r>
            <a:endParaRPr sz="8000" dirty="0"/>
          </a:p>
        </p:txBody>
      </p:sp>
      <p:sp>
        <p:nvSpPr>
          <p:cNvPr id="6" name="Rectangle">
            <a:extLst>
              <a:ext uri="{FF2B5EF4-FFF2-40B4-BE49-F238E27FC236}">
                <a16:creationId xmlns:a16="http://schemas.microsoft.com/office/drawing/2014/main" id="{4B611D4C-2E08-4995-A4BD-C60057EC94FE}"/>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7" name="Ambassadors Ministry">
            <a:extLst>
              <a:ext uri="{FF2B5EF4-FFF2-40B4-BE49-F238E27FC236}">
                <a16:creationId xmlns:a16="http://schemas.microsoft.com/office/drawing/2014/main" id="{3816C867-48B0-48FF-95ED-E6C1D425A613}"/>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625432127"/>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n Objectives"/>
          <p:cNvSpPr txBox="1"/>
          <p:nvPr/>
        </p:nvSpPr>
        <p:spPr>
          <a:xfrm>
            <a:off x="7256086" y="483016"/>
            <a:ext cx="6368088"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b="1">
                <a:solidFill>
                  <a:srgbClr val="445469"/>
                </a:solidFill>
                <a:latin typeface="+mn-lt"/>
                <a:ea typeface="+mn-ea"/>
                <a:cs typeface="+mn-cs"/>
                <a:sym typeface="Helvetica"/>
              </a:defRPr>
            </a:lvl1pPr>
          </a:lstStyle>
          <a:p>
            <a:r>
              <a:rPr sz="8000" dirty="0"/>
              <a:t>Ten Objectives</a:t>
            </a:r>
          </a:p>
        </p:txBody>
      </p:sp>
      <p:sp>
        <p:nvSpPr>
          <p:cNvPr id="369" name="Rectangle"/>
          <p:cNvSpPr/>
          <p:nvPr/>
        </p:nvSpPr>
        <p:spPr>
          <a:xfrm>
            <a:off x="9684161" y="23055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b="0"/>
          </a:p>
        </p:txBody>
      </p:sp>
      <p:sp>
        <p:nvSpPr>
          <p:cNvPr id="370" name="Ambassadors Ministry"/>
          <p:cNvSpPr txBox="1"/>
          <p:nvPr/>
        </p:nvSpPr>
        <p:spPr>
          <a:xfrm>
            <a:off x="8567530" y="1649883"/>
            <a:ext cx="3786294" cy="681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n-lt"/>
                <a:ea typeface="+mn-ea"/>
                <a:cs typeface="+mn-cs"/>
                <a:sym typeface="Helvetica"/>
              </a:defRPr>
            </a:lvl1pPr>
          </a:lstStyle>
          <a:p>
            <a:pPr>
              <a:lnSpc>
                <a:spcPct val="100000"/>
              </a:lnSpc>
              <a:spcBef>
                <a:spcPts val="0"/>
              </a:spcBef>
            </a:pPr>
            <a:r>
              <a:rPr dirty="0"/>
              <a:t>Ambassadors Ministry</a:t>
            </a:r>
          </a:p>
        </p:txBody>
      </p:sp>
      <p:grpSp>
        <p:nvGrpSpPr>
          <p:cNvPr id="377" name="Group"/>
          <p:cNvGrpSpPr/>
          <p:nvPr/>
        </p:nvGrpSpPr>
        <p:grpSpPr>
          <a:xfrm>
            <a:off x="869241" y="3356222"/>
            <a:ext cx="10020441" cy="1083335"/>
            <a:chOff x="0" y="302104"/>
            <a:chExt cx="10020440" cy="1083333"/>
          </a:xfrm>
        </p:grpSpPr>
        <p:sp>
          <p:nvSpPr>
            <p:cNvPr id="371" name="Make the number-one priority of your Ambassador programming to be the personal salvation of each and every teen who is a member."/>
            <p:cNvSpPr/>
            <p:nvPr/>
          </p:nvSpPr>
          <p:spPr>
            <a:xfrm>
              <a:off x="894180" y="302104"/>
              <a:ext cx="9126260"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Make the </a:t>
              </a:r>
              <a:r>
                <a:rPr dirty="0"/>
                <a:t>number-one</a:t>
              </a:r>
              <a:r>
                <a:rPr b="0" dirty="0"/>
                <a:t> priority of your Ambassador programming to be the personal salvation of each and every teen who is a member. </a:t>
              </a:r>
            </a:p>
          </p:txBody>
        </p:sp>
        <p:grpSp>
          <p:nvGrpSpPr>
            <p:cNvPr id="376" name="Group"/>
            <p:cNvGrpSpPr/>
            <p:nvPr/>
          </p:nvGrpSpPr>
          <p:grpSpPr>
            <a:xfrm>
              <a:off x="0" y="303973"/>
              <a:ext cx="880244" cy="1079596"/>
              <a:chOff x="0" y="0"/>
              <a:chExt cx="880243" cy="1079594"/>
            </a:xfrm>
          </p:grpSpPr>
          <p:grpSp>
            <p:nvGrpSpPr>
              <p:cNvPr id="374" name="Group"/>
              <p:cNvGrpSpPr/>
              <p:nvPr/>
            </p:nvGrpSpPr>
            <p:grpSpPr>
              <a:xfrm>
                <a:off x="0" y="0"/>
                <a:ext cx="880243" cy="1079594"/>
                <a:chOff x="0" y="0"/>
                <a:chExt cx="880243" cy="1079593"/>
              </a:xfrm>
            </p:grpSpPr>
            <p:sp>
              <p:nvSpPr>
                <p:cNvPr id="372"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73"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grpSp>
          <p:sp>
            <p:nvSpPr>
              <p:cNvPr id="375" name="1"/>
              <p:cNvSpPr/>
              <p:nvPr/>
            </p:nvSpPr>
            <p:spPr>
              <a:xfrm>
                <a:off x="208718" y="121611"/>
                <a:ext cx="437407"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1</a:t>
                </a:r>
              </a:p>
            </p:txBody>
          </p:sp>
        </p:grpSp>
      </p:grpSp>
      <p:grpSp>
        <p:nvGrpSpPr>
          <p:cNvPr id="383" name="Group"/>
          <p:cNvGrpSpPr/>
          <p:nvPr/>
        </p:nvGrpSpPr>
        <p:grpSpPr>
          <a:xfrm>
            <a:off x="882112" y="4940760"/>
            <a:ext cx="10007570" cy="1083335"/>
            <a:chOff x="0" y="302104"/>
            <a:chExt cx="10007568" cy="1083333"/>
          </a:xfrm>
        </p:grpSpPr>
        <p:sp>
          <p:nvSpPr>
            <p:cNvPr id="378" name="Encourage teens to discover their God-given talents and to use their gifts and abilities to fulfil God’s expectations for them."/>
            <p:cNvSpPr/>
            <p:nvPr/>
          </p:nvSpPr>
          <p:spPr>
            <a:xfrm>
              <a:off x="881309" y="302104"/>
              <a:ext cx="9126259"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solidFill>
                    <a:schemeClr val="tx1"/>
                  </a:solidFill>
                </a:rPr>
                <a:t>Encourage teens to discover their God-given talents and to </a:t>
              </a:r>
              <a:endParaRPr lang="en-US" b="0" dirty="0">
                <a:solidFill>
                  <a:schemeClr val="tx1"/>
                </a:solidFill>
              </a:endParaRPr>
            </a:p>
            <a:p>
              <a:pPr>
                <a:lnSpc>
                  <a:spcPct val="100000"/>
                </a:lnSpc>
              </a:pPr>
              <a:r>
                <a:rPr dirty="0">
                  <a:solidFill>
                    <a:schemeClr val="tx1"/>
                  </a:solidFill>
                </a:rPr>
                <a:t>use their gifts and abilities </a:t>
              </a:r>
              <a:r>
                <a:rPr b="0" dirty="0">
                  <a:solidFill>
                    <a:schemeClr val="tx1"/>
                  </a:solidFill>
                </a:rPr>
                <a:t>to fulfil God’s expectations </a:t>
              </a:r>
              <a:r>
                <a:rPr lang="en-US" b="0" dirty="0">
                  <a:solidFill>
                    <a:schemeClr val="tx1"/>
                  </a:solidFill>
                </a:rPr>
                <a:t>of</a:t>
              </a:r>
              <a:r>
                <a:rPr b="0" dirty="0">
                  <a:solidFill>
                    <a:schemeClr val="tx1"/>
                  </a:solidFill>
                </a:rPr>
                <a:t> them. </a:t>
              </a:r>
            </a:p>
          </p:txBody>
        </p:sp>
        <p:grpSp>
          <p:nvGrpSpPr>
            <p:cNvPr id="382" name="Group"/>
            <p:cNvGrpSpPr/>
            <p:nvPr/>
          </p:nvGrpSpPr>
          <p:grpSpPr>
            <a:xfrm>
              <a:off x="0" y="303973"/>
              <a:ext cx="880244" cy="1079596"/>
              <a:chOff x="0" y="0"/>
              <a:chExt cx="880243" cy="1079594"/>
            </a:xfrm>
          </p:grpSpPr>
          <p:sp>
            <p:nvSpPr>
              <p:cNvPr id="379" name="Shape"/>
              <p:cNvSpPr/>
              <p:nvPr/>
            </p:nvSpPr>
            <p:spPr>
              <a:xfrm>
                <a:off x="0" y="0"/>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80"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81" name="2"/>
              <p:cNvSpPr/>
              <p:nvPr/>
            </p:nvSpPr>
            <p:spPr>
              <a:xfrm>
                <a:off x="221418" y="137513"/>
                <a:ext cx="437407"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2</a:t>
                </a:r>
              </a:p>
            </p:txBody>
          </p:sp>
        </p:grpSp>
      </p:grpSp>
      <p:grpSp>
        <p:nvGrpSpPr>
          <p:cNvPr id="389" name="Group"/>
          <p:cNvGrpSpPr/>
          <p:nvPr/>
        </p:nvGrpSpPr>
        <p:grpSpPr>
          <a:xfrm>
            <a:off x="869241" y="6454983"/>
            <a:ext cx="9798852" cy="1514222"/>
            <a:chOff x="0" y="604820"/>
            <a:chExt cx="9798850" cy="1514220"/>
          </a:xfrm>
        </p:grpSpPr>
        <p:sp>
          <p:nvSpPr>
            <p:cNvPr id="384" name="Teach the teens to internalize God’s love and His principles so that they will take responsibility for their walk with God and use His principles and the guidance of the Holy Spirit to make wise decisions in their lives."/>
            <p:cNvSpPr/>
            <p:nvPr/>
          </p:nvSpPr>
          <p:spPr>
            <a:xfrm>
              <a:off x="881310" y="604820"/>
              <a:ext cx="8917540" cy="151422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Teach the teens to internalize God’s love and His principles so that they </a:t>
              </a:r>
              <a:endParaRPr lang="en-US" b="0" dirty="0"/>
            </a:p>
            <a:p>
              <a:pPr>
                <a:lnSpc>
                  <a:spcPct val="100000"/>
                </a:lnSpc>
              </a:pPr>
              <a:r>
                <a:rPr b="0" dirty="0"/>
                <a:t>will take responsibility for their walk with God and use His principles and </a:t>
              </a:r>
              <a:endParaRPr lang="en-US" b="0" dirty="0"/>
            </a:p>
            <a:p>
              <a:pPr>
                <a:lnSpc>
                  <a:spcPct val="100000"/>
                </a:lnSpc>
              </a:pPr>
              <a:r>
                <a:rPr b="0" dirty="0"/>
                <a:t>the guidance of the Holy Spirit to make wise decisions in their lives. </a:t>
              </a:r>
            </a:p>
          </p:txBody>
        </p:sp>
        <p:grpSp>
          <p:nvGrpSpPr>
            <p:cNvPr id="388" name="Group"/>
            <p:cNvGrpSpPr/>
            <p:nvPr/>
          </p:nvGrpSpPr>
          <p:grpSpPr>
            <a:xfrm>
              <a:off x="0" y="822133"/>
              <a:ext cx="880244" cy="1079596"/>
              <a:chOff x="0" y="0"/>
              <a:chExt cx="880243" cy="1079594"/>
            </a:xfrm>
          </p:grpSpPr>
          <p:sp>
            <p:nvSpPr>
              <p:cNvPr id="385" name="Shape"/>
              <p:cNvSpPr/>
              <p:nvPr/>
            </p:nvSpPr>
            <p:spPr>
              <a:xfrm>
                <a:off x="0" y="0"/>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86"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87" name="3"/>
              <p:cNvSpPr/>
              <p:nvPr/>
            </p:nvSpPr>
            <p:spPr>
              <a:xfrm>
                <a:off x="221418" y="116864"/>
                <a:ext cx="437407"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3</a:t>
                </a:r>
              </a:p>
            </p:txBody>
          </p:sp>
        </p:grpSp>
      </p:grpSp>
      <p:grpSp>
        <p:nvGrpSpPr>
          <p:cNvPr id="395" name="Group"/>
          <p:cNvGrpSpPr/>
          <p:nvPr/>
        </p:nvGrpSpPr>
        <p:grpSpPr>
          <a:xfrm>
            <a:off x="869241" y="8452180"/>
            <a:ext cx="10145913" cy="1945110"/>
            <a:chOff x="0" y="907538"/>
            <a:chExt cx="10145911" cy="1945107"/>
          </a:xfrm>
        </p:grpSpPr>
        <p:sp>
          <p:nvSpPr>
            <p:cNvPr id="390"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907538"/>
              <a:ext cx="9264601" cy="19451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Help teens to realize that God and His church love them and appreciate the implementation of their talents for the fulfilling of the gospel commission as established in Matt. 28:18–20 and Acts 1:8. Help them find fulfillment in their life with God as they share their beliefs with those who God brings to them. </a:t>
              </a:r>
            </a:p>
          </p:txBody>
        </p:sp>
        <p:grpSp>
          <p:nvGrpSpPr>
            <p:cNvPr id="394" name="Group"/>
            <p:cNvGrpSpPr/>
            <p:nvPr/>
          </p:nvGrpSpPr>
          <p:grpSpPr>
            <a:xfrm>
              <a:off x="0" y="1340292"/>
              <a:ext cx="880244" cy="1079596"/>
              <a:chOff x="0" y="0"/>
              <a:chExt cx="880243" cy="1079594"/>
            </a:xfrm>
          </p:grpSpPr>
          <p:sp>
            <p:nvSpPr>
              <p:cNvPr id="391" name="Shape"/>
              <p:cNvSpPr/>
              <p:nvPr/>
            </p:nvSpPr>
            <p:spPr>
              <a:xfrm>
                <a:off x="0" y="0"/>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92"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93" name="4"/>
              <p:cNvSpPr/>
              <p:nvPr/>
            </p:nvSpPr>
            <p:spPr>
              <a:xfrm>
                <a:off x="221418" y="111975"/>
                <a:ext cx="437407"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4</a:t>
                </a:r>
              </a:p>
            </p:txBody>
          </p:sp>
        </p:grpSp>
      </p:grpSp>
      <p:grpSp>
        <p:nvGrpSpPr>
          <p:cNvPr id="401" name="Group"/>
          <p:cNvGrpSpPr/>
          <p:nvPr/>
        </p:nvGrpSpPr>
        <p:grpSpPr>
          <a:xfrm>
            <a:off x="900366" y="10942319"/>
            <a:ext cx="9836778" cy="2375997"/>
            <a:chOff x="0" y="965193"/>
            <a:chExt cx="9362910" cy="2375992"/>
          </a:xfrm>
        </p:grpSpPr>
        <p:sp>
          <p:nvSpPr>
            <p:cNvPr id="396"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917409" y="965193"/>
              <a:ext cx="8445501" cy="237599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Teach an understanding and love for God’s creation through programs of adventure and discovery. The young people will find their fellowship with God to be more meaningful as they </a:t>
              </a:r>
              <a:r>
                <a:rPr lang="en-US" b="0" dirty="0"/>
                <a:t>are given</a:t>
              </a:r>
              <a:r>
                <a:rPr b="0" dirty="0"/>
                <a:t> the opportunity to experience </a:t>
              </a:r>
              <a:endParaRPr lang="en-US" b="0" dirty="0"/>
            </a:p>
            <a:p>
              <a:pPr>
                <a:lnSpc>
                  <a:spcPct val="100000"/>
                </a:lnSpc>
              </a:pPr>
              <a:r>
                <a:rPr b="0" dirty="0"/>
                <a:t>that sense of wonder and worship as nature unfolds its deepest spiritual secrets</a:t>
              </a:r>
              <a:r>
                <a:rPr lang="en-US" b="0" dirty="0"/>
                <a:t>,</a:t>
              </a:r>
              <a:r>
                <a:rPr b="0" dirty="0"/>
                <a:t> as described in Romans 1:19, 20. </a:t>
              </a:r>
            </a:p>
          </p:txBody>
        </p:sp>
        <p:grpSp>
          <p:nvGrpSpPr>
            <p:cNvPr id="400" name="Group"/>
            <p:cNvGrpSpPr/>
            <p:nvPr/>
          </p:nvGrpSpPr>
          <p:grpSpPr>
            <a:xfrm>
              <a:off x="0" y="1340292"/>
              <a:ext cx="880244" cy="1079596"/>
              <a:chOff x="0" y="0"/>
              <a:chExt cx="880243" cy="1079594"/>
            </a:xfrm>
          </p:grpSpPr>
          <p:sp>
            <p:nvSpPr>
              <p:cNvPr id="397" name="Shape"/>
              <p:cNvSpPr/>
              <p:nvPr/>
            </p:nvSpPr>
            <p:spPr>
              <a:xfrm>
                <a:off x="0" y="0"/>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9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399" name="5"/>
              <p:cNvSpPr/>
              <p:nvPr/>
            </p:nvSpPr>
            <p:spPr>
              <a:xfrm>
                <a:off x="221418" y="124675"/>
                <a:ext cx="437407"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5</a:t>
                </a:r>
              </a:p>
            </p:txBody>
          </p:sp>
        </p:grpSp>
      </p:grpSp>
      <p:sp>
        <p:nvSpPr>
          <p:cNvPr id="402"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sz="2800" b="0"/>
          </a:p>
        </p:txBody>
      </p:sp>
      <p:pic>
        <p:nvPicPr>
          <p:cNvPr id="403"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410" name="Group"/>
          <p:cNvGrpSpPr/>
          <p:nvPr/>
        </p:nvGrpSpPr>
        <p:grpSpPr>
          <a:xfrm>
            <a:off x="11723929" y="3356222"/>
            <a:ext cx="9326813" cy="1083335"/>
            <a:chOff x="0" y="302104"/>
            <a:chExt cx="9326811" cy="1083333"/>
          </a:xfrm>
        </p:grpSpPr>
        <p:sp>
          <p:nvSpPr>
            <p:cNvPr id="404" name="Inspire the teens to give personal expression of their love for God by teaching them how to be involved in various outreach activities."/>
            <p:cNvSpPr/>
            <p:nvPr/>
          </p:nvSpPr>
          <p:spPr>
            <a:xfrm>
              <a:off x="881310" y="302104"/>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Inspire the teens to give personal expression of their love for God </a:t>
              </a:r>
              <a:endParaRPr lang="en-US" b="0" dirty="0"/>
            </a:p>
            <a:p>
              <a:pPr>
                <a:lnSpc>
                  <a:spcPct val="100000"/>
                </a:lnSpc>
              </a:pPr>
              <a:r>
                <a:rPr b="0" dirty="0"/>
                <a:t>by teaching them how to be </a:t>
              </a:r>
              <a:r>
                <a:rPr dirty="0"/>
                <a:t>involved in various outreach activities. </a:t>
              </a:r>
            </a:p>
          </p:txBody>
        </p:sp>
        <p:grpSp>
          <p:nvGrpSpPr>
            <p:cNvPr id="409" name="Group"/>
            <p:cNvGrpSpPr/>
            <p:nvPr/>
          </p:nvGrpSpPr>
          <p:grpSpPr>
            <a:xfrm>
              <a:off x="0" y="303973"/>
              <a:ext cx="880244" cy="1079596"/>
              <a:chOff x="0" y="0"/>
              <a:chExt cx="880243" cy="1079594"/>
            </a:xfrm>
          </p:grpSpPr>
          <p:grpSp>
            <p:nvGrpSpPr>
              <p:cNvPr id="407" name="Group"/>
              <p:cNvGrpSpPr/>
              <p:nvPr/>
            </p:nvGrpSpPr>
            <p:grpSpPr>
              <a:xfrm>
                <a:off x="0" y="0"/>
                <a:ext cx="880243" cy="1079594"/>
                <a:chOff x="0" y="0"/>
                <a:chExt cx="880243" cy="1079593"/>
              </a:xfrm>
            </p:grpSpPr>
            <p:sp>
              <p:nvSpPr>
                <p:cNvPr id="405"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06"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grpSp>
          <p:sp>
            <p:nvSpPr>
              <p:cNvPr id="408" name="6"/>
              <p:cNvSpPr/>
              <p:nvPr/>
            </p:nvSpPr>
            <p:spPr>
              <a:xfrm>
                <a:off x="221418" y="128068"/>
                <a:ext cx="437406"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6</a:t>
                </a:r>
              </a:p>
            </p:txBody>
          </p:sp>
        </p:grpSp>
      </p:grpSp>
      <p:grpSp>
        <p:nvGrpSpPr>
          <p:cNvPr id="416" name="Group"/>
          <p:cNvGrpSpPr/>
          <p:nvPr/>
        </p:nvGrpSpPr>
        <p:grpSpPr>
          <a:xfrm>
            <a:off x="11723929" y="5021891"/>
            <a:ext cx="9326813" cy="1083335"/>
            <a:chOff x="0" y="302104"/>
            <a:chExt cx="9326811" cy="1083333"/>
          </a:xfrm>
        </p:grpSpPr>
        <p:sp>
          <p:nvSpPr>
            <p:cNvPr id="411" name="Teach the teens specific vocational skills and hobbies that will provide them with purpose and employment opportunities."/>
            <p:cNvSpPr/>
            <p:nvPr/>
          </p:nvSpPr>
          <p:spPr>
            <a:xfrm>
              <a:off x="881310" y="302104"/>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Teach the teens specific </a:t>
              </a:r>
              <a:r>
                <a:rPr dirty="0"/>
                <a:t>vocational skills </a:t>
              </a:r>
              <a:r>
                <a:rPr b="0" dirty="0"/>
                <a:t>and hobbies that will </a:t>
              </a:r>
              <a:endParaRPr lang="en-US" b="0" dirty="0"/>
            </a:p>
            <a:p>
              <a:pPr>
                <a:lnSpc>
                  <a:spcPct val="100000"/>
                </a:lnSpc>
              </a:pPr>
              <a:r>
                <a:rPr b="0" dirty="0"/>
                <a:t>provide them with purpose and employment opportunities. </a:t>
              </a:r>
            </a:p>
          </p:txBody>
        </p:sp>
        <p:grpSp>
          <p:nvGrpSpPr>
            <p:cNvPr id="415" name="Group"/>
            <p:cNvGrpSpPr/>
            <p:nvPr/>
          </p:nvGrpSpPr>
          <p:grpSpPr>
            <a:xfrm>
              <a:off x="0" y="303973"/>
              <a:ext cx="880244" cy="1079596"/>
              <a:chOff x="0" y="0"/>
              <a:chExt cx="880243" cy="1079594"/>
            </a:xfrm>
          </p:grpSpPr>
          <p:sp>
            <p:nvSpPr>
              <p:cNvPr id="412" name="Shape"/>
              <p:cNvSpPr/>
              <p:nvPr/>
            </p:nvSpPr>
            <p:spPr>
              <a:xfrm>
                <a:off x="0" y="0"/>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13"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14" name="7"/>
              <p:cNvSpPr/>
              <p:nvPr/>
            </p:nvSpPr>
            <p:spPr>
              <a:xfrm>
                <a:off x="221418" y="142596"/>
                <a:ext cx="437406"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7</a:t>
                </a:r>
              </a:p>
            </p:txBody>
          </p:sp>
        </p:grpSp>
      </p:grpSp>
      <p:grpSp>
        <p:nvGrpSpPr>
          <p:cNvPr id="422" name="Group"/>
          <p:cNvGrpSpPr/>
          <p:nvPr/>
        </p:nvGrpSpPr>
        <p:grpSpPr>
          <a:xfrm>
            <a:off x="11750473" y="6663921"/>
            <a:ext cx="9326813" cy="1083335"/>
            <a:chOff x="0" y="302105"/>
            <a:chExt cx="9326811" cy="1083334"/>
          </a:xfrm>
        </p:grpSpPr>
        <p:sp>
          <p:nvSpPr>
            <p:cNvPr id="417" name="Encourage the young people to develop and maintain physical fitness through an active, energetic, drug-free lifestyle."/>
            <p:cNvSpPr/>
            <p:nvPr/>
          </p:nvSpPr>
          <p:spPr>
            <a:xfrm>
              <a:off x="881310" y="302105"/>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Encourage the young people to develop and maintain physical </a:t>
              </a:r>
              <a:endParaRPr lang="en-US" b="0" dirty="0"/>
            </a:p>
            <a:p>
              <a:pPr>
                <a:lnSpc>
                  <a:spcPct val="100000"/>
                </a:lnSpc>
              </a:pPr>
              <a:r>
                <a:rPr b="0" dirty="0"/>
                <a:t>fitness through an active, energetic, drug-free lifestyle. </a:t>
              </a:r>
            </a:p>
          </p:txBody>
        </p:sp>
        <p:grpSp>
          <p:nvGrpSpPr>
            <p:cNvPr id="421" name="Group"/>
            <p:cNvGrpSpPr/>
            <p:nvPr/>
          </p:nvGrpSpPr>
          <p:grpSpPr>
            <a:xfrm>
              <a:off x="0" y="303972"/>
              <a:ext cx="880244" cy="1079596"/>
              <a:chOff x="0" y="0"/>
              <a:chExt cx="880243" cy="1079594"/>
            </a:xfrm>
          </p:grpSpPr>
          <p:sp>
            <p:nvSpPr>
              <p:cNvPr id="418" name="Shape"/>
              <p:cNvSpPr/>
              <p:nvPr/>
            </p:nvSpPr>
            <p:spPr>
              <a:xfrm>
                <a:off x="0" y="0"/>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19"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20" name="8"/>
              <p:cNvSpPr/>
              <p:nvPr/>
            </p:nvSpPr>
            <p:spPr>
              <a:xfrm>
                <a:off x="221418" y="124583"/>
                <a:ext cx="437406"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8</a:t>
                </a:r>
              </a:p>
            </p:txBody>
          </p:sp>
        </p:grpSp>
      </p:grpSp>
      <p:grpSp>
        <p:nvGrpSpPr>
          <p:cNvPr id="428" name="Group"/>
          <p:cNvGrpSpPr/>
          <p:nvPr/>
        </p:nvGrpSpPr>
        <p:grpSpPr>
          <a:xfrm>
            <a:off x="11750473" y="8541534"/>
            <a:ext cx="9029289" cy="2375997"/>
            <a:chOff x="0" y="737813"/>
            <a:chExt cx="9029287" cy="2375993"/>
          </a:xfrm>
        </p:grpSpPr>
        <p:sp>
          <p:nvSpPr>
            <p:cNvPr id="423"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881310" y="737813"/>
              <a:ext cx="8147977" cy="237599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Provide them with opportunities to develop and demonstrate their </a:t>
              </a:r>
              <a:r>
                <a:rPr dirty="0"/>
                <a:t>leadership abilities</a:t>
              </a:r>
              <a:r>
                <a:rPr b="0" dirty="0"/>
                <a:t>. They will strengthen their resolve to learn and maintain appropriate internal discipline and apply their skills of resourcefulness and understanding of the processes of group dynamics. </a:t>
              </a:r>
            </a:p>
          </p:txBody>
        </p:sp>
        <p:grpSp>
          <p:nvGrpSpPr>
            <p:cNvPr id="427" name="Group"/>
            <p:cNvGrpSpPr/>
            <p:nvPr/>
          </p:nvGrpSpPr>
          <p:grpSpPr>
            <a:xfrm>
              <a:off x="0" y="1081213"/>
              <a:ext cx="880244" cy="1079596"/>
              <a:chOff x="0" y="0"/>
              <a:chExt cx="880243" cy="1079594"/>
            </a:xfrm>
          </p:grpSpPr>
          <p:sp>
            <p:nvSpPr>
              <p:cNvPr id="424" name="Shape"/>
              <p:cNvSpPr/>
              <p:nvPr/>
            </p:nvSpPr>
            <p:spPr>
              <a:xfrm>
                <a:off x="0" y="0"/>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25"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26" name="9"/>
              <p:cNvSpPr/>
              <p:nvPr/>
            </p:nvSpPr>
            <p:spPr>
              <a:xfrm>
                <a:off x="221418" y="116692"/>
                <a:ext cx="437406" cy="6524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800" b="0"/>
                  <a:t>9</a:t>
                </a:r>
              </a:p>
            </p:txBody>
          </p:sp>
        </p:grpSp>
      </p:grpSp>
      <p:grpSp>
        <p:nvGrpSpPr>
          <p:cNvPr id="434" name="Group"/>
          <p:cNvGrpSpPr/>
          <p:nvPr/>
        </p:nvGrpSpPr>
        <p:grpSpPr>
          <a:xfrm>
            <a:off x="11934878" y="11210617"/>
            <a:ext cx="8777875" cy="1514222"/>
            <a:chOff x="0" y="86661"/>
            <a:chExt cx="8777873" cy="1514219"/>
          </a:xfrm>
        </p:grpSpPr>
        <p:sp>
          <p:nvSpPr>
            <p:cNvPr id="429" name="Provide ample opportunities for teens to interact in carefully supervised activities that will lead to and strengthen life-long committed relationships."/>
            <p:cNvSpPr/>
            <p:nvPr/>
          </p:nvSpPr>
          <p:spPr>
            <a:xfrm>
              <a:off x="881311" y="86661"/>
              <a:ext cx="7896562" cy="1514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n-lt"/>
                  <a:ea typeface="+mn-ea"/>
                  <a:cs typeface="+mn-cs"/>
                  <a:sym typeface="Helvetica"/>
                </a:defRPr>
              </a:lvl1pPr>
            </a:lstStyle>
            <a:p>
              <a:pPr>
                <a:lnSpc>
                  <a:spcPct val="100000"/>
                </a:lnSpc>
              </a:pPr>
              <a:r>
                <a:rPr b="0" dirty="0"/>
                <a:t>Provide ample opportunities for teens to interact in carefully </a:t>
              </a:r>
              <a:endParaRPr lang="en-US" b="0" dirty="0"/>
            </a:p>
            <a:p>
              <a:pPr>
                <a:lnSpc>
                  <a:spcPct val="100000"/>
                </a:lnSpc>
              </a:pPr>
              <a:r>
                <a:rPr b="0" dirty="0"/>
                <a:t>supervised activities that will lead to and strengthen life-long committed relationships. </a:t>
              </a:r>
            </a:p>
          </p:txBody>
        </p:sp>
        <p:grpSp>
          <p:nvGrpSpPr>
            <p:cNvPr id="433" name="Group"/>
            <p:cNvGrpSpPr/>
            <p:nvPr/>
          </p:nvGrpSpPr>
          <p:grpSpPr>
            <a:xfrm>
              <a:off x="0" y="303972"/>
              <a:ext cx="880244" cy="1079597"/>
              <a:chOff x="0" y="98317"/>
              <a:chExt cx="880243" cy="1079595"/>
            </a:xfrm>
          </p:grpSpPr>
          <p:sp>
            <p:nvSpPr>
              <p:cNvPr id="430" name="Shape"/>
              <p:cNvSpPr/>
              <p:nvPr/>
            </p:nvSpPr>
            <p:spPr>
              <a:xfrm>
                <a:off x="0" y="98317"/>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31" name="Shape"/>
              <p:cNvSpPr/>
              <p:nvPr/>
            </p:nvSpPr>
            <p:spPr>
              <a:xfrm>
                <a:off x="0" y="9831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b="0"/>
              </a:p>
            </p:txBody>
          </p:sp>
          <p:sp>
            <p:nvSpPr>
              <p:cNvPr id="432" name="10"/>
              <p:cNvSpPr/>
              <p:nvPr/>
            </p:nvSpPr>
            <p:spPr>
              <a:xfrm>
                <a:off x="71033" y="216575"/>
                <a:ext cx="733811" cy="59089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n-lt"/>
                    <a:ea typeface="+mn-ea"/>
                    <a:cs typeface="+mn-cs"/>
                    <a:sym typeface="Helvetica"/>
                  </a:defRPr>
                </a:lvl1pPr>
              </a:lstStyle>
              <a:p>
                <a:r>
                  <a:rPr sz="2400" b="0" dirty="0"/>
                  <a:t>10</a:t>
                </a:r>
              </a:p>
            </p:txBody>
          </p:sp>
        </p:grpSp>
      </p:grpSp>
      <p:sp>
        <p:nvSpPr>
          <p:cNvPr id="2" name="Right Arrow 1">
            <a:extLst>
              <a:ext uri="{FF2B5EF4-FFF2-40B4-BE49-F238E27FC236}">
                <a16:creationId xmlns:a16="http://schemas.microsoft.com/office/drawing/2014/main" id="{CE212BF7-613D-431D-AB18-BB661FE0DF69}"/>
              </a:ext>
            </a:extLst>
          </p:cNvPr>
          <p:cNvSpPr/>
          <p:nvPr/>
        </p:nvSpPr>
        <p:spPr>
          <a:xfrm>
            <a:off x="10869054" y="3398186"/>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 name="Right Arrow 1">
            <a:extLst>
              <a:ext uri="{FF2B5EF4-FFF2-40B4-BE49-F238E27FC236}">
                <a16:creationId xmlns:a16="http://schemas.microsoft.com/office/drawing/2014/main" id="{CE8E7F68-AA63-4E57-8B31-9D7C01E75C0E}"/>
              </a:ext>
            </a:extLst>
          </p:cNvPr>
          <p:cNvSpPr/>
          <p:nvPr/>
        </p:nvSpPr>
        <p:spPr>
          <a:xfrm>
            <a:off x="10910148" y="5200848"/>
            <a:ext cx="686814" cy="508891"/>
          </a:xfrm>
          <a:prstGeom prst="rightArrow">
            <a:avLst/>
          </a:prstGeom>
          <a:solidFill>
            <a:schemeClr val="accent1">
              <a:lumMod val="75000"/>
            </a:schemeClr>
          </a:solidFill>
          <a:ln w="25400" cap="flat">
            <a:solidFill>
              <a:schemeClr val="accent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3" name="Right Arrow 1">
            <a:extLst>
              <a:ext uri="{FF2B5EF4-FFF2-40B4-BE49-F238E27FC236}">
                <a16:creationId xmlns:a16="http://schemas.microsoft.com/office/drawing/2014/main" id="{D5963CEC-044A-4FDA-A34A-B309ABAFAE6C}"/>
              </a:ext>
            </a:extLst>
          </p:cNvPr>
          <p:cNvSpPr/>
          <p:nvPr/>
        </p:nvSpPr>
        <p:spPr>
          <a:xfrm>
            <a:off x="116318" y="5151921"/>
            <a:ext cx="686814" cy="508891"/>
          </a:xfrm>
          <a:prstGeom prst="rightArrow">
            <a:avLst/>
          </a:prstGeom>
          <a:solidFill>
            <a:schemeClr val="accent1">
              <a:lumMod val="75000"/>
            </a:schemeClr>
          </a:solidFill>
          <a:ln w="25400" cap="flat">
            <a:solidFill>
              <a:schemeClr val="accent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4" name="Right Arrow 1">
            <a:extLst>
              <a:ext uri="{FF2B5EF4-FFF2-40B4-BE49-F238E27FC236}">
                <a16:creationId xmlns:a16="http://schemas.microsoft.com/office/drawing/2014/main" id="{426E1470-FA23-406F-92F3-1D48BB4DA060}"/>
              </a:ext>
            </a:extLst>
          </p:cNvPr>
          <p:cNvSpPr/>
          <p:nvPr/>
        </p:nvSpPr>
        <p:spPr>
          <a:xfrm>
            <a:off x="11015154" y="9068688"/>
            <a:ext cx="686814" cy="508891"/>
          </a:xfrm>
          <a:prstGeom prst="rightArrow">
            <a:avLst/>
          </a:prstGeom>
          <a:solidFill>
            <a:schemeClr val="accent1">
              <a:lumMod val="75000"/>
            </a:schemeClr>
          </a:solidFill>
          <a:ln w="25400" cap="flat">
            <a:solidFill>
              <a:schemeClr val="accent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1270863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3D221F72-DC37-4BCC-A295-4DBA872F7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745" y="3080803"/>
            <a:ext cx="18539396" cy="10185279"/>
          </a:xfrm>
          <a:prstGeom prst="rect">
            <a:avLst/>
          </a:prstGeom>
        </p:spPr>
      </p:pic>
      <p:sp>
        <p:nvSpPr>
          <p:cNvPr id="7" name="TextBox 6">
            <a:extLst>
              <a:ext uri="{FF2B5EF4-FFF2-40B4-BE49-F238E27FC236}">
                <a16:creationId xmlns:a16="http://schemas.microsoft.com/office/drawing/2014/main" id="{AB7BEF9F-6D38-4D68-8FBA-C51AEECA8C2F}"/>
              </a:ext>
            </a:extLst>
          </p:cNvPr>
          <p:cNvSpPr txBox="1"/>
          <p:nvPr/>
        </p:nvSpPr>
        <p:spPr>
          <a:xfrm>
            <a:off x="618028" y="4883347"/>
            <a:ext cx="4244749" cy="2914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6" tIns="71436" rIns="71436" bIns="71436" numCol="1" spcCol="38100" rtlCol="0" anchor="ctr">
            <a:spAutoFit/>
          </a:bodyPr>
          <a:lstStyle/>
          <a:p>
            <a:pPr marL="457200" marR="0" indent="-457200" algn="l" defTabSz="821530" rtl="0" fontAlgn="auto" latinLnBrk="0" hangingPunct="0">
              <a:lnSpc>
                <a:spcPct val="100000"/>
              </a:lnSpc>
              <a:spcBef>
                <a:spcPts val="600"/>
              </a:spcBef>
              <a:spcAft>
                <a:spcPts val="0"/>
              </a:spcAft>
              <a:buClrTx/>
              <a:buSzTx/>
              <a:buFont typeface="Wingdings" panose="05000000000000000000" pitchFamily="2" charset="2"/>
              <a:buChar char="§"/>
              <a:tabLst/>
            </a:pPr>
            <a:r>
              <a:rPr lang="hr-HR" sz="4000" dirty="0">
                <a:latin typeface="+mn-lt"/>
                <a:ea typeface="Helvetica Neue Medium"/>
                <a:cs typeface="Helvetica Neue Medium"/>
                <a:sym typeface="Helvetica Neue Medium"/>
              </a:rPr>
              <a:t>RELIEF</a:t>
            </a:r>
          </a:p>
          <a:p>
            <a:pPr marL="457200" marR="0" indent="-457200" algn="l" defTabSz="821530" rtl="0" fontAlgn="auto" latinLnBrk="0" hangingPunct="0">
              <a:lnSpc>
                <a:spcPct val="100000"/>
              </a:lnSpc>
              <a:spcBef>
                <a:spcPts val="600"/>
              </a:spcBef>
              <a:spcAft>
                <a:spcPts val="0"/>
              </a:spcAft>
              <a:buClrTx/>
              <a:buSzTx/>
              <a:buFont typeface="Wingdings" panose="05000000000000000000" pitchFamily="2" charset="2"/>
              <a:buChar char="§"/>
              <a:tabLst/>
            </a:pPr>
            <a:r>
              <a:rPr kumimoji="0" lang="hr-HR" sz="4000" i="0" u="none" strike="noStrike" cap="none" spc="0" normalizeH="0" baseline="0" dirty="0">
                <a:ln>
                  <a:noFill/>
                </a:ln>
                <a:solidFill>
                  <a:srgbClr val="000000"/>
                </a:solidFill>
                <a:effectLst/>
                <a:uFillTx/>
                <a:latin typeface="+mn-lt"/>
                <a:ea typeface="Helvetica Neue Medium"/>
                <a:cs typeface="Helvetica Neue Medium"/>
                <a:sym typeface="Helvetica Neue Medium"/>
              </a:rPr>
              <a:t>BETTERMENT</a:t>
            </a:r>
          </a:p>
          <a:p>
            <a:pPr marL="457200" marR="0" indent="-457200" algn="l" defTabSz="821530" rtl="0" fontAlgn="auto" latinLnBrk="0" hangingPunct="0">
              <a:lnSpc>
                <a:spcPct val="100000"/>
              </a:lnSpc>
              <a:spcBef>
                <a:spcPts val="600"/>
              </a:spcBef>
              <a:spcAft>
                <a:spcPts val="0"/>
              </a:spcAft>
              <a:buClrTx/>
              <a:buSzTx/>
              <a:buFont typeface="Wingdings" panose="05000000000000000000" pitchFamily="2" charset="2"/>
              <a:buChar char="§"/>
              <a:tabLst/>
            </a:pPr>
            <a:r>
              <a:rPr lang="hr-HR" sz="4000" dirty="0">
                <a:latin typeface="+mn-lt"/>
                <a:ea typeface="Helvetica Neue Medium"/>
                <a:cs typeface="Helvetica Neue Medium"/>
                <a:sym typeface="Helvetica Neue Medium"/>
              </a:rPr>
              <a:t>EMPOWERMENT</a:t>
            </a:r>
          </a:p>
          <a:p>
            <a:pPr marL="457200" marR="0" indent="-457200" algn="l" defTabSz="821530" rtl="0" fontAlgn="auto" latinLnBrk="0" hangingPunct="0">
              <a:lnSpc>
                <a:spcPct val="100000"/>
              </a:lnSpc>
              <a:spcBef>
                <a:spcPts val="600"/>
              </a:spcBef>
              <a:spcAft>
                <a:spcPts val="0"/>
              </a:spcAft>
              <a:buClrTx/>
              <a:buSzTx/>
              <a:buFont typeface="Wingdings" panose="05000000000000000000" pitchFamily="2" charset="2"/>
              <a:buChar char="§"/>
              <a:tabLst/>
            </a:pPr>
            <a:r>
              <a:rPr kumimoji="0" lang="hr-HR" sz="4000" i="0" u="none" strike="noStrike" cap="none" spc="0" normalizeH="0" baseline="0" dirty="0">
                <a:ln>
                  <a:noFill/>
                </a:ln>
                <a:solidFill>
                  <a:srgbClr val="000000"/>
                </a:solidFill>
                <a:effectLst/>
                <a:uFillTx/>
                <a:latin typeface="+mn-lt"/>
                <a:ea typeface="Helvetica Neue Medium"/>
                <a:cs typeface="Helvetica Neue Medium"/>
                <a:sym typeface="Helvetica Neue Medium"/>
              </a:rPr>
              <a:t>SYSTEM CHANGE</a:t>
            </a:r>
            <a:endParaRPr kumimoji="0" lang="en-GB" sz="4000" i="0" u="none" strike="noStrike" cap="none" spc="0" normalizeH="0" baseline="0" dirty="0">
              <a:ln>
                <a:noFill/>
              </a:ln>
              <a:solidFill>
                <a:srgbClr val="000000"/>
              </a:solidFill>
              <a:effectLst/>
              <a:uFillTx/>
              <a:latin typeface="+mn-lt"/>
              <a:ea typeface="Helvetica Neue Medium"/>
              <a:cs typeface="Helvetica Neue Medium"/>
              <a:sym typeface="Helvetica Neue Medium"/>
            </a:endParaRPr>
          </a:p>
        </p:txBody>
      </p:sp>
      <p:sp>
        <p:nvSpPr>
          <p:cNvPr id="4" name="Four Essential Elements">
            <a:extLst>
              <a:ext uri="{FF2B5EF4-FFF2-40B4-BE49-F238E27FC236}">
                <a16:creationId xmlns:a16="http://schemas.microsoft.com/office/drawing/2014/main" id="{080B46B8-71DC-4D6B-9F72-C0FDB9F90823}"/>
              </a:ext>
            </a:extLst>
          </p:cNvPr>
          <p:cNvSpPr txBox="1"/>
          <p:nvPr/>
        </p:nvSpPr>
        <p:spPr>
          <a:xfrm>
            <a:off x="4390592" y="650061"/>
            <a:ext cx="12186989"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6: EMPOWERMENT</a:t>
            </a:r>
            <a:endParaRPr sz="8000" dirty="0"/>
          </a:p>
        </p:txBody>
      </p:sp>
      <p:sp>
        <p:nvSpPr>
          <p:cNvPr id="5" name="Rectangle">
            <a:extLst>
              <a:ext uri="{FF2B5EF4-FFF2-40B4-BE49-F238E27FC236}">
                <a16:creationId xmlns:a16="http://schemas.microsoft.com/office/drawing/2014/main" id="{D0505D87-DDF2-4DC4-8312-D2DD8F7185A0}"/>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8" name="Ambassadors Ministry">
            <a:extLst>
              <a:ext uri="{FF2B5EF4-FFF2-40B4-BE49-F238E27FC236}">
                <a16:creationId xmlns:a16="http://schemas.microsoft.com/office/drawing/2014/main" id="{CE142D68-3A21-49DA-B82C-82E341003021}"/>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031284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970600" y="3921263"/>
            <a:ext cx="18347368" cy="6217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indent="-914400" algn="l">
              <a:buAutoNum type="arabicPeriod"/>
            </a:pPr>
            <a:r>
              <a:rPr lang="en-GB" sz="5400" b="0" i="0" u="none" strike="noStrike" baseline="0" dirty="0">
                <a:solidFill>
                  <a:srgbClr val="000000"/>
                </a:solidFill>
                <a:latin typeface="Miso"/>
              </a:rPr>
              <a:t>This lesson provides an overview of the component of ‘Wholistic’ from the Christian Community Development philosophy of ministry. It will help tie all the previous lessons in this module together.</a:t>
            </a:r>
            <a:r>
              <a:rPr lang="hr-HR" sz="5400" b="0" i="0" u="none" strike="noStrike" baseline="0" dirty="0">
                <a:solidFill>
                  <a:srgbClr val="000000"/>
                </a:solidFill>
                <a:latin typeface="Miso"/>
              </a:rPr>
              <a:t> </a:t>
            </a:r>
          </a:p>
          <a:p>
            <a:pPr marL="914400" indent="-914400" algn="l">
              <a:spcBef>
                <a:spcPts val="1200"/>
              </a:spcBef>
              <a:buAutoNum type="arabicPeriod"/>
            </a:pPr>
            <a:r>
              <a:rPr lang="en-GB" sz="5400" b="0" i="0" u="none" strike="noStrike" baseline="0" dirty="0">
                <a:solidFill>
                  <a:srgbClr val="000000"/>
                </a:solidFill>
                <a:latin typeface="Miso"/>
              </a:rPr>
              <a:t>Feel free to bring back in anything from the previous lessons that you find helpful. </a:t>
            </a:r>
            <a:endParaRPr lang="hr-HR" sz="5400" b="0" i="0" u="none" strike="noStrike" baseline="0" dirty="0">
              <a:solidFill>
                <a:srgbClr val="000000"/>
              </a:solidFill>
              <a:latin typeface="Miso"/>
            </a:endParaRPr>
          </a:p>
          <a:p>
            <a:pPr marL="914400" indent="-914400" algn="l">
              <a:spcBef>
                <a:spcPts val="1200"/>
              </a:spcBef>
              <a:buAutoNum type="arabicPeriod"/>
            </a:pPr>
            <a:r>
              <a:rPr lang="en-GB" sz="5400" b="0" i="0" u="none" strike="noStrike" baseline="0" dirty="0">
                <a:solidFill>
                  <a:srgbClr val="000000"/>
                </a:solidFill>
                <a:latin typeface="Miso"/>
              </a:rPr>
              <a:t>Leave time to answer questions here that may have come up before, or those you may not have had time for in previous lessons. </a:t>
            </a:r>
          </a:p>
        </p:txBody>
      </p:sp>
      <p:sp>
        <p:nvSpPr>
          <p:cNvPr id="4" name="Four Essential Elements">
            <a:extLst>
              <a:ext uri="{FF2B5EF4-FFF2-40B4-BE49-F238E27FC236}">
                <a16:creationId xmlns:a16="http://schemas.microsoft.com/office/drawing/2014/main" id="{81347061-A3E5-4448-A736-F982AB2F36FC}"/>
              </a:ext>
            </a:extLst>
          </p:cNvPr>
          <p:cNvSpPr txBox="1"/>
          <p:nvPr/>
        </p:nvSpPr>
        <p:spPr>
          <a:xfrm>
            <a:off x="5607273" y="650061"/>
            <a:ext cx="9753630"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7: WHOLISTIC</a:t>
            </a:r>
            <a:endParaRPr sz="8000" dirty="0"/>
          </a:p>
        </p:txBody>
      </p:sp>
      <p:sp>
        <p:nvSpPr>
          <p:cNvPr id="5" name="Rectangle">
            <a:extLst>
              <a:ext uri="{FF2B5EF4-FFF2-40B4-BE49-F238E27FC236}">
                <a16:creationId xmlns:a16="http://schemas.microsoft.com/office/drawing/2014/main" id="{A48BBB04-4333-4317-A451-A239E434D706}"/>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30EA2E84-6352-4B83-A87E-1F4508A17E17}"/>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58786928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970600" y="3481822"/>
            <a:ext cx="18347368" cy="7201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indent="-457200" algn="l">
              <a:spcBef>
                <a:spcPts val="600"/>
              </a:spcBef>
              <a:buFont typeface="Arial" panose="020B0604020202020204" pitchFamily="34" charset="0"/>
              <a:buChar char="•"/>
            </a:pPr>
            <a:r>
              <a:rPr lang="en-GB" sz="5400" b="0" i="0" dirty="0">
                <a:solidFill>
                  <a:srgbClr val="03342D"/>
                </a:solidFill>
                <a:effectLst/>
                <a:latin typeface="Miso"/>
              </a:rPr>
              <a:t>There is </a:t>
            </a:r>
            <a:r>
              <a:rPr lang="en-GB" sz="5400" b="0" i="1" dirty="0">
                <a:solidFill>
                  <a:srgbClr val="03342D"/>
                </a:solidFill>
                <a:effectLst/>
                <a:latin typeface="Miso"/>
              </a:rPr>
              <a:t>never a simplistic answer </a:t>
            </a:r>
            <a:r>
              <a:rPr lang="en-GB" sz="5400" b="0" i="0" dirty="0">
                <a:solidFill>
                  <a:srgbClr val="03342D"/>
                </a:solidFill>
                <a:effectLst/>
                <a:latin typeface="Miso"/>
              </a:rPr>
              <a:t>to the problems in poor communities </a:t>
            </a:r>
            <a:r>
              <a:rPr lang="hr-HR" sz="5400" b="0" i="0" dirty="0">
                <a:solidFill>
                  <a:srgbClr val="03342D"/>
                </a:solidFill>
                <a:effectLst/>
                <a:latin typeface="Avenir Next"/>
              </a:rPr>
              <a:t>(</a:t>
            </a:r>
            <a:r>
              <a:rPr lang="en-GB" sz="5400" b="0" i="0" dirty="0">
                <a:solidFill>
                  <a:srgbClr val="03342D"/>
                </a:solidFill>
                <a:effectLst/>
                <a:latin typeface="Miso"/>
              </a:rPr>
              <a:t>spiritual, social, economic, political, cultural, emotional, physical, moral, judicial, educational and familial issues of each person</a:t>
            </a:r>
            <a:r>
              <a:rPr lang="hr-HR" sz="5400" b="0" i="0" dirty="0">
                <a:solidFill>
                  <a:srgbClr val="03342D"/>
                </a:solidFill>
                <a:effectLst/>
                <a:latin typeface="Avenir Next"/>
              </a:rPr>
              <a:t>)</a:t>
            </a:r>
            <a:r>
              <a:rPr lang="en-GB" sz="5400" b="0" i="0" dirty="0">
                <a:solidFill>
                  <a:srgbClr val="03342D"/>
                </a:solidFill>
                <a:effectLst/>
                <a:latin typeface="Miso"/>
              </a:rPr>
              <a:t>.</a:t>
            </a:r>
            <a:endParaRPr lang="hr-HR" sz="5400" b="0" i="0" dirty="0">
              <a:solidFill>
                <a:srgbClr val="03342D"/>
              </a:solidFill>
              <a:effectLst/>
              <a:latin typeface="Avenir Next"/>
            </a:endParaRPr>
          </a:p>
          <a:p>
            <a:pPr marL="914400" indent="-457200" algn="l">
              <a:spcBef>
                <a:spcPts val="1800"/>
              </a:spcBef>
              <a:buFont typeface="Arial" panose="020B0604020202020204" pitchFamily="34" charset="0"/>
              <a:buChar char="•"/>
            </a:pPr>
            <a:r>
              <a:rPr lang="hr-HR" sz="5400" b="0" dirty="0">
                <a:solidFill>
                  <a:srgbClr val="03342D"/>
                </a:solidFill>
                <a:latin typeface="Avenir Next"/>
              </a:rPr>
              <a:t>T</a:t>
            </a:r>
            <a:r>
              <a:rPr lang="en-GB" sz="5400" b="0" i="0" dirty="0">
                <a:solidFill>
                  <a:srgbClr val="03342D"/>
                </a:solidFill>
                <a:effectLst/>
                <a:latin typeface="Miso"/>
              </a:rPr>
              <a:t>he wholistic approach is </a:t>
            </a:r>
            <a:r>
              <a:rPr lang="en-GB" sz="5400" b="0" i="1" dirty="0">
                <a:solidFill>
                  <a:srgbClr val="03342D"/>
                </a:solidFill>
                <a:effectLst/>
                <a:latin typeface="Miso"/>
              </a:rPr>
              <a:t>difficult</a:t>
            </a:r>
            <a:r>
              <a:rPr lang="en-GB" sz="5400" b="0" i="0" dirty="0">
                <a:solidFill>
                  <a:srgbClr val="03342D"/>
                </a:solidFill>
                <a:effectLst/>
                <a:latin typeface="Miso"/>
              </a:rPr>
              <a:t> because there are so many aspects to a person’s life. That is why there is no better way of helping a person than having him </a:t>
            </a:r>
            <a:r>
              <a:rPr lang="en-GB" sz="5400" b="0" i="0" dirty="0">
                <a:solidFill>
                  <a:schemeClr val="tx1"/>
                </a:solidFill>
                <a:effectLst/>
                <a:latin typeface="Miso"/>
              </a:rPr>
              <a:t>or her committed to a local church. </a:t>
            </a:r>
            <a:endParaRPr lang="hr-HR" sz="5400" b="0" i="0" dirty="0">
              <a:solidFill>
                <a:schemeClr val="tx1"/>
              </a:solidFill>
              <a:effectLst/>
              <a:latin typeface="Avenir Next"/>
            </a:endParaRPr>
          </a:p>
          <a:p>
            <a:pPr marL="914400" indent="-457200" algn="l">
              <a:spcBef>
                <a:spcPts val="1800"/>
              </a:spcBef>
              <a:buFont typeface="Arial" panose="020B0604020202020204" pitchFamily="34" charset="0"/>
              <a:buChar char="•"/>
            </a:pPr>
            <a:r>
              <a:rPr lang="hr-HR" sz="5400" b="0" i="0" dirty="0">
                <a:solidFill>
                  <a:srgbClr val="03342D"/>
                </a:solidFill>
                <a:effectLst/>
                <a:latin typeface="Avenir Next"/>
              </a:rPr>
              <a:t>T</a:t>
            </a:r>
            <a:r>
              <a:rPr lang="en-GB" sz="5400" b="0" i="0" dirty="0">
                <a:solidFill>
                  <a:srgbClr val="03342D"/>
                </a:solidFill>
                <a:effectLst/>
                <a:latin typeface="Miso"/>
              </a:rPr>
              <a:t>he church must be involved in </a:t>
            </a:r>
            <a:r>
              <a:rPr lang="en-GB" sz="5400" b="0" i="1" dirty="0">
                <a:solidFill>
                  <a:srgbClr val="03342D"/>
                </a:solidFill>
                <a:effectLst/>
                <a:latin typeface="Miso"/>
              </a:rPr>
              <a:t>every aspect</a:t>
            </a:r>
            <a:r>
              <a:rPr lang="en-GB" sz="5400" b="0" i="0" dirty="0">
                <a:solidFill>
                  <a:srgbClr val="03342D"/>
                </a:solidFill>
                <a:effectLst/>
                <a:latin typeface="Miso"/>
              </a:rPr>
              <a:t> of a person’s life. It is</a:t>
            </a:r>
            <a:r>
              <a:rPr lang="hr-HR" sz="5400" b="0" dirty="0">
                <a:solidFill>
                  <a:srgbClr val="03342D"/>
                </a:solidFill>
                <a:latin typeface="Miso"/>
              </a:rPr>
              <a:t> also</a:t>
            </a:r>
            <a:r>
              <a:rPr lang="en-GB" sz="5400" b="0" i="0" dirty="0">
                <a:solidFill>
                  <a:srgbClr val="03342D"/>
                </a:solidFill>
                <a:effectLst/>
                <a:latin typeface="Miso"/>
              </a:rPr>
              <a:t> important to </a:t>
            </a:r>
            <a:r>
              <a:rPr lang="en-GB" sz="5400" b="0" i="1" dirty="0">
                <a:solidFill>
                  <a:srgbClr val="03342D"/>
                </a:solidFill>
                <a:effectLst/>
                <a:latin typeface="Miso"/>
              </a:rPr>
              <a:t>network</a:t>
            </a:r>
            <a:r>
              <a:rPr lang="en-GB" sz="5400" b="0" i="0" dirty="0">
                <a:solidFill>
                  <a:srgbClr val="03342D"/>
                </a:solidFill>
                <a:effectLst/>
                <a:latin typeface="Miso"/>
              </a:rPr>
              <a:t> with other organizations in the community. </a:t>
            </a:r>
            <a:endParaRPr lang="en-GB" sz="8000" b="0" i="0" u="none" strike="noStrike" baseline="0" dirty="0">
              <a:solidFill>
                <a:srgbClr val="000000"/>
              </a:solidFill>
              <a:latin typeface="Miso"/>
            </a:endParaRPr>
          </a:p>
        </p:txBody>
      </p:sp>
      <p:sp>
        <p:nvSpPr>
          <p:cNvPr id="4" name="Four Essential Elements">
            <a:extLst>
              <a:ext uri="{FF2B5EF4-FFF2-40B4-BE49-F238E27FC236}">
                <a16:creationId xmlns:a16="http://schemas.microsoft.com/office/drawing/2014/main" id="{1C9532A9-7B2B-41C5-BD2D-4B29598F93FD}"/>
              </a:ext>
            </a:extLst>
          </p:cNvPr>
          <p:cNvSpPr txBox="1"/>
          <p:nvPr/>
        </p:nvSpPr>
        <p:spPr>
          <a:xfrm>
            <a:off x="5607273" y="650061"/>
            <a:ext cx="975363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7: WHOLISTIC</a:t>
            </a:r>
            <a:endParaRPr sz="8000" dirty="0"/>
          </a:p>
        </p:txBody>
      </p:sp>
      <p:sp>
        <p:nvSpPr>
          <p:cNvPr id="5" name="Rectangle">
            <a:extLst>
              <a:ext uri="{FF2B5EF4-FFF2-40B4-BE49-F238E27FC236}">
                <a16:creationId xmlns:a16="http://schemas.microsoft.com/office/drawing/2014/main" id="{B22D642F-0BAE-42AE-88D8-FBF2E2A85C7A}"/>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B864B824-E0DD-4F18-AFFF-1E92A787AAE7}"/>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177989744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970600" y="3355590"/>
            <a:ext cx="17724007" cy="84023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5400" b="0" i="0" u="none" strike="noStrike" baseline="0" dirty="0">
                <a:solidFill>
                  <a:srgbClr val="000000"/>
                </a:solidFill>
                <a:latin typeface="Miso"/>
              </a:rPr>
              <a:t>Share with the whole group about the work of ADRA, which includes disaster/relief work, but also wholistic community development. For example, ADRA Australia has projects that include the efforts in the following areas where shalom/wholeness is needed: </a:t>
            </a:r>
          </a:p>
          <a:p>
            <a:pPr marL="1371600" indent="-548640" algn="l">
              <a:buFont typeface="Arial" panose="020B0604020202020204" pitchFamily="34" charset="0"/>
              <a:buChar char="•"/>
            </a:pPr>
            <a:r>
              <a:rPr lang="en-GB" sz="5400" b="0" i="0" u="none" strike="noStrike" baseline="0" dirty="0">
                <a:solidFill>
                  <a:schemeClr val="tx1"/>
                </a:solidFill>
                <a:latin typeface="Miso"/>
              </a:rPr>
              <a:t>youth development</a:t>
            </a:r>
          </a:p>
          <a:p>
            <a:pPr marL="1371600" indent="-548640" algn="l">
              <a:buFont typeface="Arial" panose="020B0604020202020204" pitchFamily="34" charset="0"/>
              <a:buChar char="•"/>
            </a:pPr>
            <a:r>
              <a:rPr lang="en-GB" sz="5400" b="0" i="0" u="none" strike="noStrike" baseline="0" dirty="0">
                <a:solidFill>
                  <a:schemeClr val="tx1"/>
                </a:solidFill>
                <a:latin typeface="Miso"/>
              </a:rPr>
              <a:t>clean water</a:t>
            </a:r>
          </a:p>
          <a:p>
            <a:pPr marL="1371600" indent="-548640" algn="l">
              <a:buFont typeface="Arial" panose="020B0604020202020204" pitchFamily="34" charset="0"/>
              <a:buChar char="•"/>
            </a:pPr>
            <a:r>
              <a:rPr lang="en-GB" sz="5400" b="0" i="0" u="none" strike="noStrike" baseline="0" dirty="0">
                <a:solidFill>
                  <a:schemeClr val="tx1"/>
                </a:solidFill>
                <a:latin typeface="Miso"/>
              </a:rPr>
              <a:t>remote medical services</a:t>
            </a:r>
          </a:p>
          <a:p>
            <a:pPr marL="1371600" indent="-548640" algn="l">
              <a:buFont typeface="Arial" panose="020B0604020202020204" pitchFamily="34" charset="0"/>
              <a:buChar char="•"/>
            </a:pPr>
            <a:r>
              <a:rPr lang="en-GB" sz="5400" b="0" i="0" u="none" strike="noStrike" baseline="0" dirty="0">
                <a:solidFill>
                  <a:schemeClr val="tx1"/>
                </a:solidFill>
                <a:latin typeface="Miso"/>
              </a:rPr>
              <a:t>HIV/AIDS prevention and services</a:t>
            </a:r>
          </a:p>
          <a:p>
            <a:pPr marL="1371600" indent="-548640" algn="l">
              <a:buFont typeface="Arial" panose="020B0604020202020204" pitchFamily="34" charset="0"/>
              <a:buChar char="•"/>
            </a:pPr>
            <a:r>
              <a:rPr lang="en-GB" sz="5400" b="0" i="0" u="none" strike="noStrike" baseline="0" dirty="0">
                <a:solidFill>
                  <a:schemeClr val="tx1"/>
                </a:solidFill>
                <a:latin typeface="Miso"/>
              </a:rPr>
              <a:t>small enterprise development</a:t>
            </a:r>
          </a:p>
          <a:p>
            <a:pPr marL="1371600" indent="-548640" algn="l">
              <a:buFont typeface="Arial" panose="020B0604020202020204" pitchFamily="34" charset="0"/>
              <a:buChar char="•"/>
            </a:pPr>
            <a:r>
              <a:rPr lang="en-GB" sz="5400" b="0" i="0" u="none" strike="noStrike" baseline="0" dirty="0">
                <a:solidFill>
                  <a:schemeClr val="tx1"/>
                </a:solidFill>
                <a:latin typeface="Miso"/>
              </a:rPr>
              <a:t>employment services and education</a:t>
            </a:r>
          </a:p>
        </p:txBody>
      </p:sp>
      <p:pic>
        <p:nvPicPr>
          <p:cNvPr id="1026" name="Picture 2">
            <a:extLst>
              <a:ext uri="{FF2B5EF4-FFF2-40B4-BE49-F238E27FC236}">
                <a16:creationId xmlns:a16="http://schemas.microsoft.com/office/drawing/2014/main" id="{366ABACC-4206-4934-8479-E7CF8A374E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0" y="7553959"/>
            <a:ext cx="7320438" cy="3228973"/>
          </a:xfrm>
          <a:prstGeom prst="rect">
            <a:avLst/>
          </a:prstGeom>
          <a:noFill/>
          <a:extLst>
            <a:ext uri="{909E8E84-426E-40DD-AFC4-6F175D3DCCD1}">
              <a14:hiddenFill xmlns:a14="http://schemas.microsoft.com/office/drawing/2010/main">
                <a:solidFill>
                  <a:srgbClr val="FFFFFF"/>
                </a:solidFill>
              </a14:hiddenFill>
            </a:ext>
          </a:extLst>
        </p:spPr>
      </p:pic>
      <p:sp>
        <p:nvSpPr>
          <p:cNvPr id="4" name="Four Essential Elements">
            <a:extLst>
              <a:ext uri="{FF2B5EF4-FFF2-40B4-BE49-F238E27FC236}">
                <a16:creationId xmlns:a16="http://schemas.microsoft.com/office/drawing/2014/main" id="{C026F4D0-59BB-4C88-8277-9782482D0E03}"/>
              </a:ext>
            </a:extLst>
          </p:cNvPr>
          <p:cNvSpPr txBox="1"/>
          <p:nvPr/>
        </p:nvSpPr>
        <p:spPr>
          <a:xfrm>
            <a:off x="5607273" y="650061"/>
            <a:ext cx="975363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7: WHOLISTIC</a:t>
            </a:r>
            <a:endParaRPr sz="8000" dirty="0"/>
          </a:p>
        </p:txBody>
      </p:sp>
      <p:sp>
        <p:nvSpPr>
          <p:cNvPr id="5" name="Rectangle">
            <a:extLst>
              <a:ext uri="{FF2B5EF4-FFF2-40B4-BE49-F238E27FC236}">
                <a16:creationId xmlns:a16="http://schemas.microsoft.com/office/drawing/2014/main" id="{46ABC1CC-9E80-4DF7-925A-90EA8783A668}"/>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9F0E6EF0-9B4D-4E61-A4CD-1FC2E9A391D7}"/>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58665435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646812" y="3806952"/>
            <a:ext cx="18305863" cy="9294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457200" algn="l">
              <a:spcAft>
                <a:spcPts val="600"/>
              </a:spcAft>
            </a:pPr>
            <a:r>
              <a:rPr lang="hr-HR" sz="4800" b="0" i="0" dirty="0">
                <a:solidFill>
                  <a:schemeClr val="tx1"/>
                </a:solidFill>
                <a:effectLst/>
                <a:latin typeface="Miso"/>
              </a:rPr>
              <a:t>W</a:t>
            </a:r>
            <a:r>
              <a:rPr lang="en-GB" sz="4800" b="0" i="0" dirty="0">
                <a:solidFill>
                  <a:schemeClr val="tx1"/>
                </a:solidFill>
                <a:effectLst/>
                <a:latin typeface="Miso"/>
              </a:rPr>
              <a:t>hat to do before, during, and after an emergency while fostering critical 21</a:t>
            </a:r>
            <a:r>
              <a:rPr lang="en-GB" b="0" i="0" dirty="0">
                <a:solidFill>
                  <a:schemeClr val="tx1"/>
                </a:solidFill>
                <a:effectLst/>
                <a:latin typeface="Miso"/>
              </a:rPr>
              <a:t>st</a:t>
            </a:r>
            <a:r>
              <a:rPr lang="en-GB" sz="4800" b="0" i="0" dirty="0">
                <a:solidFill>
                  <a:schemeClr val="tx1"/>
                </a:solidFill>
                <a:effectLst/>
                <a:latin typeface="Miso"/>
              </a:rPr>
              <a:t>-century skills such as problem solving, teamwork, creativity, leadership, and communication.</a:t>
            </a:r>
          </a:p>
          <a:p>
            <a:pPr marL="457200" marR="457200" algn="l">
              <a:spcAft>
                <a:spcPts val="600"/>
              </a:spcAft>
            </a:pPr>
            <a:endParaRPr lang="en-GB" sz="2000" b="0" i="0" dirty="0">
              <a:solidFill>
                <a:schemeClr val="tx1"/>
              </a:solidFill>
              <a:effectLst/>
              <a:latin typeface="Miso"/>
            </a:endParaRPr>
          </a:p>
          <a:p>
            <a:pPr marL="1143000" marR="457200" indent="-685800" algn="l">
              <a:spcBef>
                <a:spcPts val="1200"/>
              </a:spcBef>
              <a:buFont typeface="Wingdings" panose="05000000000000000000" pitchFamily="2" charset="2"/>
              <a:buChar char="ü"/>
            </a:pPr>
            <a:r>
              <a:rPr lang="hr-HR" sz="4800" b="0" i="0" dirty="0">
                <a:solidFill>
                  <a:schemeClr val="tx1"/>
                </a:solidFill>
                <a:effectLst/>
                <a:latin typeface="Miso"/>
              </a:rPr>
              <a:t>W</a:t>
            </a:r>
            <a:r>
              <a:rPr lang="en-GB" sz="4800" b="0" i="0" dirty="0">
                <a:solidFill>
                  <a:schemeClr val="tx1"/>
                </a:solidFill>
                <a:effectLst/>
                <a:latin typeface="Miso"/>
              </a:rPr>
              <a:t>e do not have a standardized </a:t>
            </a:r>
            <a:r>
              <a:rPr lang="en-GB" sz="4800" b="0" i="1" dirty="0">
                <a:solidFill>
                  <a:schemeClr val="tx1"/>
                </a:solidFill>
                <a:effectLst/>
                <a:latin typeface="Miso"/>
              </a:rPr>
              <a:t>Emergency Preparation </a:t>
            </a:r>
            <a:r>
              <a:rPr lang="hr-HR" sz="4800" b="0" i="1" dirty="0">
                <a:solidFill>
                  <a:schemeClr val="tx1"/>
                </a:solidFill>
                <a:effectLst/>
                <a:latin typeface="Miso"/>
              </a:rPr>
              <a:t>Training</a:t>
            </a:r>
            <a:r>
              <a:rPr lang="en-GB" sz="4800" b="0" i="0" dirty="0">
                <a:solidFill>
                  <a:schemeClr val="tx1"/>
                </a:solidFill>
                <a:effectLst/>
                <a:latin typeface="Miso"/>
              </a:rPr>
              <a:t> because each country operates differently.</a:t>
            </a:r>
          </a:p>
          <a:p>
            <a:pPr marL="1143000" marR="457200" indent="-685800" algn="l">
              <a:spcBef>
                <a:spcPts val="1800"/>
              </a:spcBef>
              <a:spcAft>
                <a:spcPts val="0"/>
              </a:spcAft>
              <a:buFont typeface="Wingdings" panose="05000000000000000000" pitchFamily="2" charset="2"/>
              <a:buChar char="ü"/>
            </a:pPr>
            <a:r>
              <a:rPr lang="hr-HR" sz="4800" b="0" i="0" dirty="0">
                <a:solidFill>
                  <a:schemeClr val="tx1"/>
                </a:solidFill>
                <a:effectLst/>
                <a:latin typeface="Miso"/>
              </a:rPr>
              <a:t>T</a:t>
            </a:r>
            <a:r>
              <a:rPr lang="en-GB" sz="4800" b="0" i="0" dirty="0">
                <a:solidFill>
                  <a:schemeClr val="tx1"/>
                </a:solidFill>
                <a:effectLst/>
                <a:latin typeface="Miso"/>
              </a:rPr>
              <a:t>he leader should contact their </a:t>
            </a:r>
            <a:r>
              <a:rPr lang="hr-HR" sz="4800" b="0" i="0" dirty="0">
                <a:solidFill>
                  <a:schemeClr val="tx1"/>
                </a:solidFill>
                <a:effectLst/>
                <a:latin typeface="Miso"/>
              </a:rPr>
              <a:t>C</a:t>
            </a:r>
            <a:r>
              <a:rPr lang="en-GB" sz="4800" b="0" i="0" dirty="0" err="1">
                <a:solidFill>
                  <a:schemeClr val="tx1"/>
                </a:solidFill>
                <a:effectLst/>
                <a:latin typeface="Miso"/>
              </a:rPr>
              <a:t>onference</a:t>
            </a:r>
            <a:r>
              <a:rPr lang="en-GB" sz="4800" b="0" i="0" dirty="0">
                <a:solidFill>
                  <a:schemeClr val="tx1"/>
                </a:solidFill>
                <a:effectLst/>
                <a:latin typeface="Miso"/>
              </a:rPr>
              <a:t>/</a:t>
            </a:r>
            <a:r>
              <a:rPr lang="hr-HR" sz="4800" b="0" i="0" dirty="0">
                <a:solidFill>
                  <a:schemeClr val="tx1"/>
                </a:solidFill>
                <a:effectLst/>
                <a:latin typeface="Miso"/>
              </a:rPr>
              <a:t>U</a:t>
            </a:r>
            <a:r>
              <a:rPr lang="en-GB" sz="4800" b="0" i="0" dirty="0" err="1">
                <a:solidFill>
                  <a:schemeClr val="tx1"/>
                </a:solidFill>
                <a:effectLst/>
                <a:latin typeface="Miso"/>
              </a:rPr>
              <a:t>nion</a:t>
            </a:r>
            <a:r>
              <a:rPr lang="en-GB" sz="4800" b="0" i="0" dirty="0">
                <a:solidFill>
                  <a:schemeClr val="tx1"/>
                </a:solidFill>
                <a:effectLst/>
                <a:latin typeface="Miso"/>
              </a:rPr>
              <a:t>/</a:t>
            </a:r>
            <a:r>
              <a:rPr lang="hr-HR" sz="4800" b="0" i="0" dirty="0">
                <a:solidFill>
                  <a:schemeClr val="tx1"/>
                </a:solidFill>
                <a:effectLst/>
                <a:latin typeface="Miso"/>
              </a:rPr>
              <a:t>ADRA office</a:t>
            </a:r>
            <a:r>
              <a:rPr lang="en-GB" sz="4800" b="0" i="0" dirty="0">
                <a:solidFill>
                  <a:schemeClr val="tx1"/>
                </a:solidFill>
                <a:effectLst/>
                <a:latin typeface="Miso"/>
              </a:rPr>
              <a:t> to see if there are any organized training, if not, then they can contact their local Red Cross/Civil </a:t>
            </a:r>
            <a:r>
              <a:rPr lang="en-GB" sz="4800" b="0" i="0" dirty="0" err="1">
                <a:solidFill>
                  <a:schemeClr val="tx1"/>
                </a:solidFill>
                <a:effectLst/>
                <a:latin typeface="Miso"/>
              </a:rPr>
              <a:t>Defense</a:t>
            </a:r>
            <a:r>
              <a:rPr lang="en-GB" sz="4800" b="0" i="0" dirty="0">
                <a:solidFill>
                  <a:schemeClr val="tx1"/>
                </a:solidFill>
                <a:effectLst/>
                <a:latin typeface="Miso"/>
              </a:rPr>
              <a:t> and arrange for them to give the seminar (Do this a few months ahead of time).</a:t>
            </a:r>
          </a:p>
          <a:p>
            <a:pPr marL="1143000" marR="457200" indent="-685800" algn="l">
              <a:spcBef>
                <a:spcPts val="1800"/>
              </a:spcBef>
              <a:spcAft>
                <a:spcPts val="0"/>
              </a:spcAft>
              <a:buFont typeface="Wingdings" panose="05000000000000000000" pitchFamily="2" charset="2"/>
              <a:buChar char="ü"/>
            </a:pPr>
            <a:r>
              <a:rPr lang="hr-HR" sz="4800" b="0" i="0" dirty="0">
                <a:solidFill>
                  <a:schemeClr val="tx1"/>
                </a:solidFill>
                <a:effectLst/>
                <a:latin typeface="Miso"/>
              </a:rPr>
              <a:t>T</a:t>
            </a:r>
            <a:r>
              <a:rPr lang="en-GB" sz="4800" b="0" i="0" dirty="0">
                <a:solidFill>
                  <a:schemeClr val="tx1"/>
                </a:solidFill>
                <a:effectLst/>
                <a:latin typeface="Miso"/>
              </a:rPr>
              <a:t>o help defray any cost involved in running the seminar/training and to maximize the seminar benefit/effectiveness, it might be best organized through the local conference to involve multiple churches/groups.</a:t>
            </a:r>
          </a:p>
        </p:txBody>
      </p:sp>
      <p:sp>
        <p:nvSpPr>
          <p:cNvPr id="4" name="Four Essential Elements">
            <a:extLst>
              <a:ext uri="{FF2B5EF4-FFF2-40B4-BE49-F238E27FC236}">
                <a16:creationId xmlns:a16="http://schemas.microsoft.com/office/drawing/2014/main" id="{6A055C8B-D48B-42EF-93A2-78034A06F6FA}"/>
              </a:ext>
            </a:extLst>
          </p:cNvPr>
          <p:cNvSpPr txBox="1"/>
          <p:nvPr/>
        </p:nvSpPr>
        <p:spPr>
          <a:xfrm>
            <a:off x="5079904" y="650061"/>
            <a:ext cx="10808406"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Emergency Preparedness</a:t>
            </a:r>
            <a:endParaRPr sz="8000" dirty="0"/>
          </a:p>
        </p:txBody>
      </p:sp>
      <p:sp>
        <p:nvSpPr>
          <p:cNvPr id="5" name="Rectangle">
            <a:extLst>
              <a:ext uri="{FF2B5EF4-FFF2-40B4-BE49-F238E27FC236}">
                <a16:creationId xmlns:a16="http://schemas.microsoft.com/office/drawing/2014/main" id="{3AB86BE1-2EB4-4D17-BA0F-61CDB592BC17}"/>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44CAF590-0E99-4730-8AAE-DA8872827E58}"/>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45529959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normAutofit fontScale="90000"/>
          </a:bodyPr>
          <a:lstStyle>
            <a:lvl1pPr defTabSz="616148">
              <a:defRPr sz="5250" b="1">
                <a:latin typeface="Miso"/>
                <a:ea typeface="Miso"/>
                <a:cs typeface="Miso"/>
                <a:sym typeface="Miso"/>
              </a:defRPr>
            </a:lvl1pPr>
          </a:lstStyle>
          <a:p>
            <a:r>
              <a:rPr lang="en-US" dirty="0"/>
              <a:t>Module </a:t>
            </a:r>
            <a:r>
              <a:rPr lang="hr-HR" dirty="0"/>
              <a:t>7</a:t>
            </a:r>
            <a:r>
              <a:rPr lang="en-US" dirty="0"/>
              <a:t> – </a:t>
            </a:r>
            <a:br>
              <a:rPr lang="hr-HR" dirty="0"/>
            </a:br>
            <a:r>
              <a:rPr lang="hr-HR" dirty="0"/>
              <a:t>Community Outreach Development</a:t>
            </a:r>
            <a:endParaRPr dirty="0"/>
          </a:p>
        </p:txBody>
      </p:sp>
      <p:sp>
        <p:nvSpPr>
          <p:cNvPr id="161" name="Title 4"/>
          <p:cNvSpPr txBox="1"/>
          <p:nvPr/>
        </p:nvSpPr>
        <p:spPr>
          <a:xfrm>
            <a:off x="9501699" y="6886563"/>
            <a:ext cx="10759890" cy="2627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hr-HR" dirty="0"/>
              <a:t>Zlatko Musija</a:t>
            </a:r>
            <a:endParaRPr lang="en-US" dirty="0"/>
          </a:p>
          <a:p>
            <a:r>
              <a:rPr lang="en-US" b="1" dirty="0"/>
              <a:t>Youth Director</a:t>
            </a:r>
          </a:p>
          <a:p>
            <a:r>
              <a:rPr lang="hr-HR" dirty="0"/>
              <a:t>TRANS-EUROPEAN DIVISION</a:t>
            </a:r>
            <a:endParaRPr dirty="0"/>
          </a:p>
        </p:txBody>
      </p:sp>
    </p:spTree>
    <p:extLst>
      <p:ext uri="{BB962C8B-B14F-4D97-AF65-F5344CB8AC3E}">
        <p14:creationId xmlns:p14="http://schemas.microsoft.com/office/powerpoint/2010/main" val="21334612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even Foundations"/>
          <p:cNvSpPr txBox="1"/>
          <p:nvPr/>
        </p:nvSpPr>
        <p:spPr>
          <a:xfrm>
            <a:off x="3581026" y="486965"/>
            <a:ext cx="14365469"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b="1">
                <a:solidFill>
                  <a:srgbClr val="445469"/>
                </a:solidFill>
                <a:latin typeface="+mn-lt"/>
                <a:ea typeface="+mn-ea"/>
                <a:cs typeface="+mn-cs"/>
                <a:sym typeface="Helvetica"/>
              </a:defRPr>
            </a:lvl1pPr>
          </a:lstStyle>
          <a:p>
            <a:r>
              <a:rPr sz="8000" dirty="0"/>
              <a:t>Seven Foundations</a:t>
            </a:r>
            <a:r>
              <a:rPr lang="hr-HR" sz="8000" dirty="0"/>
              <a:t>/ Modules</a:t>
            </a:r>
            <a:endParaRPr sz="8000" dirty="0"/>
          </a:p>
        </p:txBody>
      </p:sp>
      <p:sp>
        <p:nvSpPr>
          <p:cNvPr id="437" name="Rectangle"/>
          <p:cNvSpPr/>
          <p:nvPr/>
        </p:nvSpPr>
        <p:spPr>
          <a:xfrm>
            <a:off x="9707563" y="24285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8" name="Ambassadors Ministry"/>
          <p:cNvSpPr txBox="1"/>
          <p:nvPr/>
        </p:nvSpPr>
        <p:spPr>
          <a:xfrm>
            <a:off x="8492393" y="1671244"/>
            <a:ext cx="3786294" cy="736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n-lt"/>
                <a:ea typeface="+mn-ea"/>
                <a:cs typeface="+mn-cs"/>
                <a:sym typeface="Helvetica"/>
              </a:defRPr>
            </a:lvl1pPr>
          </a:lstStyle>
          <a:p>
            <a:r>
              <a:rPr dirty="0"/>
              <a:t>Ambassadors Ministry</a:t>
            </a:r>
          </a:p>
        </p:txBody>
      </p:sp>
      <p:sp>
        <p:nvSpPr>
          <p:cNvPr id="439"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40"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1"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4" name="Group"/>
          <p:cNvGrpSpPr/>
          <p:nvPr/>
        </p:nvGrpSpPr>
        <p:grpSpPr>
          <a:xfrm>
            <a:off x="2275599" y="3216132"/>
            <a:ext cx="2919453" cy="3412954"/>
            <a:chOff x="1198" y="1"/>
            <a:chExt cx="2488468" cy="3412952"/>
          </a:xfrm>
        </p:grpSpPr>
        <p:pic>
          <p:nvPicPr>
            <p:cNvPr id="442" name="Image" descr="Image"/>
            <p:cNvPicPr>
              <a:picLocks/>
            </p:cNvPicPr>
            <p:nvPr/>
          </p:nvPicPr>
          <p:blipFill>
            <a:blip r:embed="rId4"/>
            <a:stretch>
              <a:fillRect/>
            </a:stretch>
          </p:blipFill>
          <p:spPr>
            <a:xfrm>
              <a:off x="168722" y="1"/>
              <a:ext cx="2284932" cy="2451293"/>
            </a:xfrm>
            <a:prstGeom prst="rect">
              <a:avLst/>
            </a:prstGeom>
            <a:ln w="12700" cap="flat">
              <a:noFill/>
              <a:miter lim="400000"/>
            </a:ln>
            <a:effectLst/>
          </p:spPr>
        </p:pic>
        <p:sp>
          <p:nvSpPr>
            <p:cNvPr id="443" name="A Christ-centered…"/>
            <p:cNvSpPr/>
            <p:nvPr/>
          </p:nvSpPr>
          <p:spPr>
            <a:xfrm>
              <a:off x="1198" y="2397293"/>
              <a:ext cx="2488468" cy="10156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b="1">
                  <a:solidFill>
                    <a:srgbClr val="445469"/>
                  </a:solidFill>
                  <a:latin typeface="+mn-lt"/>
                  <a:ea typeface="+mn-ea"/>
                  <a:cs typeface="+mn-cs"/>
                  <a:sym typeface="Helvetica"/>
                </a:defRPr>
              </a:pPr>
              <a:r>
                <a:rPr dirty="0"/>
                <a:t>A Christ-centered</a:t>
              </a:r>
            </a:p>
            <a:p>
              <a:pPr defTabSz="1828433">
                <a:defRPr sz="3000" b="1">
                  <a:solidFill>
                    <a:srgbClr val="445469"/>
                  </a:solidFill>
                  <a:latin typeface="+mn-lt"/>
                  <a:ea typeface="+mn-ea"/>
                  <a:cs typeface="+mn-cs"/>
                  <a:sym typeface="Helvetica"/>
                </a:defRPr>
              </a:pPr>
              <a:r>
                <a:rPr dirty="0">
                  <a:solidFill>
                    <a:srgbClr val="F6CC51"/>
                  </a:solidFill>
                </a:rPr>
                <a:t>Discipleship</a:t>
              </a:r>
              <a:endParaRPr dirty="0"/>
            </a:p>
          </p:txBody>
        </p:sp>
      </p:grpSp>
      <p:grpSp>
        <p:nvGrpSpPr>
          <p:cNvPr id="447" name="Group"/>
          <p:cNvGrpSpPr/>
          <p:nvPr/>
        </p:nvGrpSpPr>
        <p:grpSpPr>
          <a:xfrm>
            <a:off x="6703685" y="3187969"/>
            <a:ext cx="3060432" cy="2409447"/>
            <a:chOff x="0" y="-2"/>
            <a:chExt cx="2603500" cy="2189210"/>
          </a:xfrm>
        </p:grpSpPr>
        <p:pic>
          <p:nvPicPr>
            <p:cNvPr id="445" name="Image" descr="Image"/>
            <p:cNvPicPr>
              <a:picLocks/>
            </p:cNvPicPr>
            <p:nvPr/>
          </p:nvPicPr>
          <p:blipFill>
            <a:blip r:embed="rId5"/>
            <a:stretch>
              <a:fillRect/>
            </a:stretch>
          </p:blipFill>
          <p:spPr>
            <a:xfrm>
              <a:off x="381536" y="-2"/>
              <a:ext cx="2114666" cy="2189203"/>
            </a:xfrm>
            <a:prstGeom prst="rect">
              <a:avLst/>
            </a:prstGeom>
            <a:ln w="12700" cap="flat">
              <a:noFill/>
              <a:miter lim="400000"/>
            </a:ln>
            <a:effectLst/>
          </p:spPr>
        </p:pic>
        <p:sp>
          <p:nvSpPr>
            <p:cNvPr id="446" name="Leadership…"/>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b="1">
                  <a:solidFill>
                    <a:srgbClr val="EA9C4B"/>
                  </a:solidFill>
                  <a:latin typeface="+mn-lt"/>
                  <a:ea typeface="+mn-ea"/>
                  <a:cs typeface="+mn-cs"/>
                  <a:sym typeface="Helvetica"/>
                </a:defRPr>
              </a:pPr>
              <a:r>
                <a:rPr dirty="0"/>
                <a:t>Leadership</a:t>
              </a:r>
            </a:p>
            <a:p>
              <a:pPr defTabSz="1828433">
                <a:defRPr sz="3000" b="1">
                  <a:solidFill>
                    <a:srgbClr val="445469"/>
                  </a:solidFill>
                  <a:latin typeface="+mn-lt"/>
                  <a:ea typeface="+mn-ea"/>
                  <a:cs typeface="+mn-cs"/>
                  <a:sym typeface="Helvetica"/>
                </a:defRPr>
              </a:pPr>
              <a:r>
                <a:rPr dirty="0"/>
                <a:t>Development</a:t>
              </a:r>
            </a:p>
          </p:txBody>
        </p:sp>
      </p:grpSp>
      <p:grpSp>
        <p:nvGrpSpPr>
          <p:cNvPr id="450" name="Group"/>
          <p:cNvGrpSpPr/>
          <p:nvPr/>
        </p:nvGrpSpPr>
        <p:grpSpPr>
          <a:xfrm>
            <a:off x="11344226" y="3187970"/>
            <a:ext cx="3054408" cy="3685495"/>
            <a:chOff x="0" y="-1"/>
            <a:chExt cx="2599818" cy="3255669"/>
          </a:xfrm>
        </p:grpSpPr>
        <p:pic>
          <p:nvPicPr>
            <p:cNvPr id="448" name="Image" descr="Image"/>
            <p:cNvPicPr>
              <a:picLocks/>
            </p:cNvPicPr>
            <p:nvPr/>
          </p:nvPicPr>
          <p:blipFill>
            <a:blip r:embed="rId6"/>
            <a:stretch>
              <a:fillRect/>
            </a:stretch>
          </p:blipFill>
          <p:spPr>
            <a:xfrm>
              <a:off x="217219" y="-1"/>
              <a:ext cx="2278319" cy="2142581"/>
            </a:xfrm>
            <a:prstGeom prst="rect">
              <a:avLst/>
            </a:prstGeom>
            <a:ln w="12700" cap="flat">
              <a:noFill/>
              <a:miter lim="400000"/>
            </a:ln>
            <a:effectLst/>
          </p:spPr>
        </p:pic>
        <p:sp>
          <p:nvSpPr>
            <p:cNvPr id="449" name="A Personal, Public,…"/>
            <p:cNvSpPr/>
            <p:nvPr/>
          </p:nvSpPr>
          <p:spPr>
            <a:xfrm>
              <a:off x="0" y="2240007"/>
              <a:ext cx="2599818" cy="1015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b="1">
                  <a:solidFill>
                    <a:srgbClr val="445469"/>
                  </a:solidFill>
                  <a:latin typeface="+mn-lt"/>
                  <a:ea typeface="+mn-ea"/>
                  <a:cs typeface="+mn-cs"/>
                  <a:sym typeface="Helvetica"/>
                </a:defRPr>
              </a:pPr>
              <a:r>
                <a:rPr dirty="0">
                  <a:solidFill>
                    <a:srgbClr val="D45645"/>
                  </a:solidFill>
                </a:rPr>
                <a:t>Mission</a:t>
              </a:r>
              <a:r>
                <a:rPr dirty="0"/>
                <a:t> Lifestyle</a:t>
              </a:r>
            </a:p>
          </p:txBody>
        </p:sp>
      </p:grpSp>
      <p:grpSp>
        <p:nvGrpSpPr>
          <p:cNvPr id="453" name="Group"/>
          <p:cNvGrpSpPr/>
          <p:nvPr/>
        </p:nvGrpSpPr>
        <p:grpSpPr>
          <a:xfrm>
            <a:off x="15441815" y="3187970"/>
            <a:ext cx="3995259" cy="3956780"/>
            <a:chOff x="0" y="-1"/>
            <a:chExt cx="3238500" cy="3544826"/>
          </a:xfrm>
        </p:grpSpPr>
        <p:pic>
          <p:nvPicPr>
            <p:cNvPr id="451" name="Image" descr="Image"/>
            <p:cNvPicPr>
              <a:picLocks noChangeAspect="1"/>
            </p:cNvPicPr>
            <p:nvPr/>
          </p:nvPicPr>
          <p:blipFill>
            <a:blip r:embed="rId7"/>
            <a:stretch>
              <a:fillRect/>
            </a:stretch>
          </p:blipFill>
          <p:spPr>
            <a:xfrm>
              <a:off x="541823" y="-1"/>
              <a:ext cx="2172910" cy="2172933"/>
            </a:xfrm>
            <a:prstGeom prst="rect">
              <a:avLst/>
            </a:prstGeom>
            <a:ln w="12700" cap="flat">
              <a:noFill/>
              <a:miter lim="400000"/>
            </a:ln>
            <a:effectLst/>
          </p:spPr>
        </p:pic>
        <p:sp>
          <p:nvSpPr>
            <p:cNvPr id="452" name="Character &amp;…"/>
            <p:cNvSpPr/>
            <p:nvPr/>
          </p:nvSpPr>
          <p:spPr>
            <a:xfrm>
              <a:off x="0" y="2221310"/>
              <a:ext cx="3238500" cy="132351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b="1">
                  <a:solidFill>
                    <a:srgbClr val="445469"/>
                  </a:solidFill>
                  <a:latin typeface="+mn-lt"/>
                  <a:ea typeface="+mn-ea"/>
                  <a:cs typeface="+mn-cs"/>
                  <a:sym typeface="Helvetica"/>
                </a:defRPr>
              </a:pPr>
              <a:r>
                <a:rPr dirty="0">
                  <a:solidFill>
                    <a:srgbClr val="C00000"/>
                  </a:solidFill>
                </a:rPr>
                <a:t>Character</a:t>
              </a:r>
              <a:r>
                <a:rPr dirty="0"/>
                <a:t> &amp;</a:t>
              </a:r>
            </a:p>
            <a:p>
              <a:pPr defTabSz="1828433">
                <a:defRPr sz="3000" b="1">
                  <a:solidFill>
                    <a:srgbClr val="445469"/>
                  </a:solidFill>
                  <a:latin typeface="+mn-lt"/>
                  <a:ea typeface="+mn-ea"/>
                  <a:cs typeface="+mn-cs"/>
                  <a:sym typeface="Helvetica"/>
                </a:defRPr>
              </a:pPr>
              <a:r>
                <a:rPr dirty="0"/>
                <a:t>Personality</a:t>
              </a:r>
            </a:p>
            <a:p>
              <a:pPr defTabSz="1828433">
                <a:defRPr sz="3000" b="1">
                  <a:solidFill>
                    <a:srgbClr val="445469"/>
                  </a:solidFill>
                  <a:latin typeface="+mn-lt"/>
                  <a:ea typeface="+mn-ea"/>
                  <a:cs typeface="+mn-cs"/>
                  <a:sym typeface="Helvetica"/>
                </a:defRPr>
              </a:pPr>
              <a:r>
                <a:rPr dirty="0">
                  <a:solidFill>
                    <a:srgbClr val="913B38"/>
                  </a:solidFill>
                </a:rPr>
                <a:t>Outdoor</a:t>
              </a:r>
              <a:r>
                <a:rPr lang="hr-HR" dirty="0"/>
                <a:t> Adventure</a:t>
              </a:r>
              <a:endParaRPr dirty="0"/>
            </a:p>
          </p:txBody>
        </p:sp>
      </p:grpSp>
      <p:grpSp>
        <p:nvGrpSpPr>
          <p:cNvPr id="456" name="Group"/>
          <p:cNvGrpSpPr/>
          <p:nvPr/>
        </p:nvGrpSpPr>
        <p:grpSpPr>
          <a:xfrm>
            <a:off x="4245128" y="8339421"/>
            <a:ext cx="2913713" cy="2545827"/>
            <a:chOff x="0" y="0"/>
            <a:chExt cx="2609463" cy="2206079"/>
          </a:xfrm>
        </p:grpSpPr>
        <p:pic>
          <p:nvPicPr>
            <p:cNvPr id="454" name="Image" descr="Image"/>
            <p:cNvPicPr>
              <a:picLocks/>
            </p:cNvPicPr>
            <p:nvPr/>
          </p:nvPicPr>
          <p:blipFill>
            <a:blip r:embed="rId8"/>
            <a:stretch>
              <a:fillRect/>
            </a:stretch>
          </p:blipFill>
          <p:spPr>
            <a:xfrm>
              <a:off x="349248" y="0"/>
              <a:ext cx="2260215" cy="1980927"/>
            </a:xfrm>
            <a:prstGeom prst="rect">
              <a:avLst/>
            </a:prstGeom>
            <a:ln w="12700" cap="flat">
              <a:noFill/>
              <a:miter lim="400000"/>
            </a:ln>
            <a:effectLst/>
          </p:spPr>
        </p:pic>
        <p:sp>
          <p:nvSpPr>
            <p:cNvPr id="455"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b="1">
                  <a:solidFill>
                    <a:srgbClr val="445469"/>
                  </a:solidFill>
                  <a:latin typeface="+mn-lt"/>
                  <a:ea typeface="+mn-ea"/>
                  <a:cs typeface="+mn-cs"/>
                  <a:sym typeface="Helvetica"/>
                </a:defRPr>
              </a:pPr>
              <a:r>
                <a:rPr dirty="0"/>
                <a:t>Lifestyle &amp;</a:t>
              </a:r>
            </a:p>
            <a:p>
              <a:pPr defTabSz="1828433">
                <a:defRPr sz="3000" b="1">
                  <a:solidFill>
                    <a:srgbClr val="445469"/>
                  </a:solidFill>
                  <a:latin typeface="+mn-lt"/>
                  <a:ea typeface="+mn-ea"/>
                  <a:cs typeface="+mn-cs"/>
                  <a:sym typeface="Helvetica"/>
                </a:defRPr>
              </a:pPr>
              <a:r>
                <a:rPr dirty="0">
                  <a:solidFill>
                    <a:srgbClr val="AB65A1"/>
                  </a:solidFill>
                </a:rPr>
                <a:t>Vocational</a:t>
              </a:r>
              <a:r>
                <a:rPr dirty="0"/>
                <a:t> Training</a:t>
              </a:r>
            </a:p>
          </p:txBody>
        </p:sp>
      </p:grpSp>
      <p:grpSp>
        <p:nvGrpSpPr>
          <p:cNvPr id="459" name="Group"/>
          <p:cNvGrpSpPr/>
          <p:nvPr/>
        </p:nvGrpSpPr>
        <p:grpSpPr>
          <a:xfrm>
            <a:off x="8932013" y="8296427"/>
            <a:ext cx="2913728" cy="2545819"/>
            <a:chOff x="0" y="-1"/>
            <a:chExt cx="2609476" cy="2206080"/>
          </a:xfrm>
        </p:grpSpPr>
        <p:pic>
          <p:nvPicPr>
            <p:cNvPr id="457" name="Image" descr="Image"/>
            <p:cNvPicPr>
              <a:picLocks/>
            </p:cNvPicPr>
            <p:nvPr/>
          </p:nvPicPr>
          <p:blipFill>
            <a:blip r:embed="rId9"/>
            <a:stretch>
              <a:fillRect/>
            </a:stretch>
          </p:blipFill>
          <p:spPr>
            <a:xfrm>
              <a:off x="349262" y="-1"/>
              <a:ext cx="2260214" cy="1980934"/>
            </a:xfrm>
            <a:prstGeom prst="rect">
              <a:avLst/>
            </a:prstGeom>
            <a:ln w="12700" cap="flat">
              <a:noFill/>
              <a:miter lim="400000"/>
            </a:ln>
            <a:effectLst/>
          </p:spPr>
        </p:pic>
        <p:sp>
          <p:nvSpPr>
            <p:cNvPr id="458"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b="1">
                  <a:solidFill>
                    <a:srgbClr val="445469"/>
                  </a:solidFill>
                  <a:latin typeface="+mn-lt"/>
                  <a:ea typeface="+mn-ea"/>
                  <a:cs typeface="+mn-cs"/>
                  <a:sym typeface="Helvetica"/>
                </a:defRPr>
              </a:pPr>
              <a:r>
                <a:rPr dirty="0"/>
                <a:t>Nurturing</a:t>
              </a:r>
            </a:p>
            <a:p>
              <a:pPr defTabSz="1828433">
                <a:defRPr sz="3000" b="1">
                  <a:solidFill>
                    <a:srgbClr val="445469"/>
                  </a:solidFill>
                  <a:latin typeface="+mn-lt"/>
                  <a:ea typeface="+mn-ea"/>
                  <a:cs typeface="+mn-cs"/>
                  <a:sym typeface="Helvetica"/>
                </a:defRPr>
              </a:pPr>
              <a:r>
                <a:rPr dirty="0"/>
                <a:t>Godly </a:t>
              </a:r>
              <a:r>
                <a:rPr dirty="0">
                  <a:solidFill>
                    <a:srgbClr val="7E437A"/>
                  </a:solidFill>
                </a:rPr>
                <a:t>Relationships</a:t>
              </a:r>
            </a:p>
          </p:txBody>
        </p:sp>
      </p:grpSp>
      <p:grpSp>
        <p:nvGrpSpPr>
          <p:cNvPr id="462" name="Group"/>
          <p:cNvGrpSpPr/>
          <p:nvPr/>
        </p:nvGrpSpPr>
        <p:grpSpPr>
          <a:xfrm>
            <a:off x="13554569" y="8339421"/>
            <a:ext cx="3774491" cy="3968225"/>
            <a:chOff x="0" y="-2"/>
            <a:chExt cx="3238500" cy="3683404"/>
          </a:xfrm>
        </p:grpSpPr>
        <p:pic>
          <p:nvPicPr>
            <p:cNvPr id="460" name="Image" descr="Image"/>
            <p:cNvPicPr>
              <a:picLocks/>
            </p:cNvPicPr>
            <p:nvPr/>
          </p:nvPicPr>
          <p:blipFill>
            <a:blip r:embed="rId10"/>
            <a:stretch>
              <a:fillRect/>
            </a:stretch>
          </p:blipFill>
          <p:spPr>
            <a:xfrm>
              <a:off x="666747" y="-2"/>
              <a:ext cx="2165363" cy="2121921"/>
            </a:xfrm>
            <a:prstGeom prst="rect">
              <a:avLst/>
            </a:prstGeom>
            <a:ln w="12700" cap="flat">
              <a:noFill/>
              <a:miter lim="400000"/>
            </a:ln>
            <a:effectLst/>
          </p:spPr>
        </p:pic>
        <p:sp>
          <p:nvSpPr>
            <p:cNvPr id="461" name="Community outreach development through service projects and emergency preparedness training"/>
            <p:cNvSpPr/>
            <p:nvPr/>
          </p:nvSpPr>
          <p:spPr>
            <a:xfrm>
              <a:off x="0" y="2206078"/>
              <a:ext cx="3238500" cy="147732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b="1">
                  <a:solidFill>
                    <a:srgbClr val="445469"/>
                  </a:solidFill>
                  <a:latin typeface="+mn-lt"/>
                  <a:ea typeface="+mn-ea"/>
                  <a:cs typeface="+mn-cs"/>
                  <a:sym typeface="Helvetica"/>
                </a:defRPr>
              </a:pPr>
              <a:r>
                <a:rPr dirty="0">
                  <a:solidFill>
                    <a:srgbClr val="54A1D4"/>
                  </a:solidFill>
                </a:rPr>
                <a:t>Community</a:t>
              </a:r>
              <a:r>
                <a:rPr dirty="0"/>
                <a:t> outreach development</a:t>
              </a:r>
            </a:p>
          </p:txBody>
        </p:sp>
      </p:grpSp>
      <p:sp>
        <p:nvSpPr>
          <p:cNvPr id="2" name="Up Arrow 29">
            <a:extLst>
              <a:ext uri="{FF2B5EF4-FFF2-40B4-BE49-F238E27FC236}">
                <a16:creationId xmlns:a16="http://schemas.microsoft.com/office/drawing/2014/main" id="{447C310B-A0BE-4287-8C1C-B128A266772E}"/>
              </a:ext>
            </a:extLst>
          </p:cNvPr>
          <p:cNvSpPr/>
          <p:nvPr/>
        </p:nvSpPr>
        <p:spPr>
          <a:xfrm>
            <a:off x="15002650" y="12293724"/>
            <a:ext cx="733670" cy="10156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09880441"/>
      </p:ext>
    </p:extLst>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rPr dirty="0"/>
                <a:t>Individual</a:t>
              </a:r>
            </a:p>
            <a:p>
              <a:pPr defTabSz="1828433">
                <a:defRPr sz="3600">
                  <a:solidFill>
                    <a:srgbClr val="FFFFFF"/>
                  </a:solidFill>
                  <a:latin typeface="Miso"/>
                  <a:ea typeface="Miso"/>
                  <a:cs typeface="Miso"/>
                  <a:sym typeface="Miso"/>
                </a:defRPr>
              </a:pPr>
              <a:r>
                <a:rPr dirty="0"/>
                <a:t>Discipleship</a:t>
              </a:r>
            </a:p>
            <a:p>
              <a:pPr defTabSz="1828433">
                <a:defRPr sz="3600">
                  <a:solidFill>
                    <a:srgbClr val="FFFFFF"/>
                  </a:solidFill>
                  <a:latin typeface="Miso"/>
                  <a:ea typeface="Miso"/>
                  <a:cs typeface="Miso"/>
                  <a:sym typeface="Miso"/>
                </a:defRPr>
              </a:pPr>
              <a:r>
                <a:rPr dirty="0"/>
                <a:t>Plan (IDP)</a:t>
              </a:r>
            </a:p>
          </p:txBody>
        </p:sp>
      </p:grpSp>
      <p:sp>
        <p:nvSpPr>
          <p:cNvPr id="435" name="Four Essential Elements"/>
          <p:cNvSpPr txBox="1"/>
          <p:nvPr/>
        </p:nvSpPr>
        <p:spPr>
          <a:xfrm>
            <a:off x="5374293" y="681634"/>
            <a:ext cx="10178426"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8000" dirty="0"/>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8590934" y="1833451"/>
            <a:ext cx="3786294" cy="736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rPr dirty="0"/>
                <a:t>Spiritual</a:t>
              </a:r>
            </a:p>
            <a:p>
              <a:pPr defTabSz="1828433">
                <a:defRPr sz="3600">
                  <a:solidFill>
                    <a:srgbClr val="FFFFFF"/>
                  </a:solidFill>
                  <a:latin typeface="Miso"/>
                  <a:ea typeface="Miso"/>
                  <a:cs typeface="Miso"/>
                  <a:sym typeface="Miso"/>
                </a:defRPr>
              </a:pPr>
              <a:r>
                <a:rPr dirty="0"/>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extLst>
      <p:ext uri="{BB962C8B-B14F-4D97-AF65-F5344CB8AC3E}">
        <p14:creationId xmlns:p14="http://schemas.microsoft.com/office/powerpoint/2010/main" val="422731420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3293954" y="538993"/>
            <a:ext cx="14896064"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sz="8000" dirty="0"/>
              <a:t>Outcome and Evidence of Learning</a:t>
            </a:r>
            <a:endParaRPr sz="8000" dirty="0"/>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2" name="Table 1">
            <a:extLst>
              <a:ext uri="{FF2B5EF4-FFF2-40B4-BE49-F238E27FC236}">
                <a16:creationId xmlns:a16="http://schemas.microsoft.com/office/drawing/2014/main" id="{4F1409AF-7A2F-8E45-8B92-1921C8F87A24}"/>
              </a:ext>
            </a:extLst>
          </p:cNvPr>
          <p:cNvGraphicFramePr>
            <a:graphicFrameLocks noGrp="1"/>
          </p:cNvGraphicFramePr>
          <p:nvPr>
            <p:extLst>
              <p:ext uri="{D42A27DB-BD31-4B8C-83A1-F6EECF244321}">
                <p14:modId xmlns:p14="http://schemas.microsoft.com/office/powerpoint/2010/main" val="396461311"/>
              </p:ext>
            </p:extLst>
          </p:nvPr>
        </p:nvGraphicFramePr>
        <p:xfrm>
          <a:off x="1652314" y="3235960"/>
          <a:ext cx="17663532" cy="7376160"/>
        </p:xfrm>
        <a:graphic>
          <a:graphicData uri="http://schemas.openxmlformats.org/drawingml/2006/table">
            <a:tbl>
              <a:tblPr/>
              <a:tblGrid>
                <a:gridCol w="5887844">
                  <a:extLst>
                    <a:ext uri="{9D8B030D-6E8A-4147-A177-3AD203B41FA5}">
                      <a16:colId xmlns:a16="http://schemas.microsoft.com/office/drawing/2014/main" val="2455783003"/>
                    </a:ext>
                  </a:extLst>
                </a:gridCol>
                <a:gridCol w="10288478">
                  <a:extLst>
                    <a:ext uri="{9D8B030D-6E8A-4147-A177-3AD203B41FA5}">
                      <a16:colId xmlns:a16="http://schemas.microsoft.com/office/drawing/2014/main" val="1021465627"/>
                    </a:ext>
                  </a:extLst>
                </a:gridCol>
                <a:gridCol w="1487210">
                  <a:extLst>
                    <a:ext uri="{9D8B030D-6E8A-4147-A177-3AD203B41FA5}">
                      <a16:colId xmlns:a16="http://schemas.microsoft.com/office/drawing/2014/main" val="2157128759"/>
                    </a:ext>
                  </a:extLst>
                </a:gridCol>
              </a:tblGrid>
              <a:tr h="853440">
                <a:tc>
                  <a:txBody>
                    <a:bodyPr/>
                    <a:lstStyle/>
                    <a:p>
                      <a:br>
                        <a:rPr lang="en-US" sz="4400" dirty="0">
                          <a:solidFill>
                            <a:schemeClr val="tx1"/>
                          </a:solidFill>
                          <a:effectLst/>
                          <a:latin typeface="Miso"/>
                        </a:rPr>
                      </a:br>
                      <a:endParaRPr lang="en-US" sz="440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ctr"/>
                      <a:r>
                        <a:rPr lang="en-US" sz="4400" b="1" dirty="0">
                          <a:solidFill>
                            <a:schemeClr val="tx1"/>
                          </a:solidFill>
                          <a:effectLst/>
                          <a:latin typeface="Miso"/>
                        </a:rPr>
                        <a:t>Outcomes</a:t>
                      </a:r>
                      <a:endParaRPr lang="en-US" sz="4400" dirty="0">
                        <a:solidFill>
                          <a:schemeClr val="tx1"/>
                        </a:solidFill>
                        <a:effectLst/>
                        <a:latin typeface="Miso"/>
                      </a:endParaRPr>
                    </a:p>
                  </a:txBody>
                  <a:tcPr marL="47625" marR="47625" marT="0" marB="0" anchor="ctr">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40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29188187"/>
                  </a:ext>
                </a:extLst>
              </a:tr>
              <a:tr h="1280160">
                <a:tc>
                  <a:txBody>
                    <a:bodyPr/>
                    <a:lstStyle/>
                    <a:p>
                      <a:r>
                        <a:rPr lang="en-US" sz="4400" b="1" dirty="0">
                          <a:solidFill>
                            <a:schemeClr val="tx1"/>
                          </a:solidFill>
                          <a:effectLst/>
                          <a:latin typeface="Miso"/>
                        </a:rPr>
                        <a:t>Head</a:t>
                      </a:r>
                      <a:endParaRPr lang="en-US" sz="4400" dirty="0">
                        <a:solidFill>
                          <a:schemeClr val="tx1"/>
                        </a:solidFill>
                        <a:effectLst/>
                        <a:latin typeface="Miso"/>
                      </a:endParaRPr>
                    </a:p>
                    <a:p>
                      <a:r>
                        <a:rPr lang="en-US" sz="4400" b="0" dirty="0">
                          <a:solidFill>
                            <a:schemeClr val="tx1"/>
                          </a:solidFill>
                          <a:effectLst/>
                          <a:latin typeface="Miso"/>
                        </a:rPr>
                        <a:t>Participants will...</a:t>
                      </a:r>
                    </a:p>
                    <a:p>
                      <a:endParaRPr lang="en-US" sz="4400" b="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marL="0" indent="0" algn="l">
                        <a:buFont typeface="Arial" panose="020B0604020202020204" pitchFamily="34" charset="0"/>
                        <a:buNone/>
                      </a:pPr>
                      <a:endParaRPr lang="en-GB" sz="4400" b="0" i="0" u="none" strike="noStrike" cap="none" spc="0" baseline="0" dirty="0">
                        <a:solidFill>
                          <a:schemeClr val="tx1"/>
                        </a:solidFill>
                        <a:uFillTx/>
                        <a:latin typeface="Miso"/>
                        <a:ea typeface="+mn-ea"/>
                        <a:cs typeface="+mn-cs"/>
                        <a:sym typeface="Lato Bold"/>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40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19126445"/>
                  </a:ext>
                </a:extLst>
              </a:tr>
              <a:tr h="1280160">
                <a:tc>
                  <a:txBody>
                    <a:bodyPr/>
                    <a:lstStyle/>
                    <a:p>
                      <a:r>
                        <a:rPr lang="en-US" sz="4400" b="1" dirty="0">
                          <a:solidFill>
                            <a:schemeClr val="tx1"/>
                          </a:solidFill>
                          <a:effectLst/>
                          <a:latin typeface="Miso"/>
                        </a:rPr>
                        <a:t>Hands </a:t>
                      </a:r>
                    </a:p>
                    <a:p>
                      <a:r>
                        <a:rPr lang="en-US" sz="4400" b="0" dirty="0">
                          <a:solidFill>
                            <a:schemeClr val="tx1"/>
                          </a:solidFill>
                          <a:effectLst/>
                          <a:latin typeface="Miso"/>
                        </a:rPr>
                        <a:t>Participants will be able to...</a:t>
                      </a:r>
                    </a:p>
                    <a:p>
                      <a:endParaRPr lang="en-US" sz="4400" b="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marL="571500" indent="-571500" algn="l">
                        <a:buFont typeface="Arial" panose="020B0604020202020204" pitchFamily="34" charset="0"/>
                        <a:buChar char="•"/>
                      </a:pPr>
                      <a:endParaRPr lang="en-US" sz="440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40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87131653"/>
                  </a:ext>
                </a:extLst>
              </a:tr>
              <a:tr h="1280160">
                <a:tc>
                  <a:txBody>
                    <a:bodyPr/>
                    <a:lstStyle/>
                    <a:p>
                      <a:r>
                        <a:rPr lang="en-US" sz="4400" b="1" dirty="0">
                          <a:solidFill>
                            <a:schemeClr val="tx1"/>
                          </a:solidFill>
                          <a:effectLst/>
                          <a:latin typeface="Miso"/>
                        </a:rPr>
                        <a:t>Heart  </a:t>
                      </a:r>
                    </a:p>
                    <a:p>
                      <a:r>
                        <a:rPr lang="en-US" sz="4400" b="0" dirty="0">
                          <a:solidFill>
                            <a:schemeClr val="tx1"/>
                          </a:solidFill>
                          <a:effectLst/>
                          <a:latin typeface="Miso"/>
                        </a:rPr>
                        <a:t>Participants will be able to...</a:t>
                      </a:r>
                    </a:p>
                    <a:p>
                      <a:endParaRPr lang="en-US" sz="4400" b="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marL="571500" indent="-571500" algn="l">
                        <a:buFont typeface="Arial" panose="020B0604020202020204" pitchFamily="34" charset="0"/>
                        <a:buChar char="•"/>
                      </a:pPr>
                      <a:endParaRPr lang="en-GB" sz="4400" b="0" i="0" u="none" strike="noStrike" cap="none" spc="0" baseline="0" dirty="0">
                        <a:solidFill>
                          <a:schemeClr val="tx1"/>
                        </a:solidFill>
                        <a:uFillTx/>
                        <a:latin typeface="Miso"/>
                        <a:ea typeface="+mn-ea"/>
                        <a:cs typeface="+mn-cs"/>
                        <a:sym typeface="Lato Bold"/>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400" dirty="0">
                        <a:solidFill>
                          <a:schemeClr val="tx1"/>
                        </a:solidFill>
                        <a:effectLst/>
                        <a:latin typeface="Miso"/>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52944171"/>
                  </a:ext>
                </a:extLst>
              </a:tr>
            </a:tbl>
          </a:graphicData>
        </a:graphic>
      </p:graphicFrame>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320740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2368062" y="4059628"/>
            <a:ext cx="16651068" cy="75713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indent="-457200" algn="l">
              <a:buFont typeface="Arial" panose="020B0604020202020204" pitchFamily="34" charset="0"/>
              <a:buChar char="•"/>
            </a:pPr>
            <a:r>
              <a:rPr lang="hr-HR" sz="5400" b="0" dirty="0">
                <a:solidFill>
                  <a:schemeClr val="tx1"/>
                </a:solidFill>
                <a:latin typeface="Miso"/>
              </a:rPr>
              <a:t>The best way to represent Jesus is by living/ loving like Him – serving people in need</a:t>
            </a:r>
            <a:r>
              <a:rPr lang="en-US" sz="5400" b="0" dirty="0">
                <a:solidFill>
                  <a:schemeClr val="tx1"/>
                </a:solidFill>
                <a:latin typeface="Miso"/>
              </a:rPr>
              <a:t>.</a:t>
            </a:r>
            <a:endParaRPr lang="hr-HR" sz="5400" b="0" dirty="0">
              <a:solidFill>
                <a:schemeClr val="tx1"/>
              </a:solidFill>
              <a:latin typeface="Miso"/>
            </a:endParaRPr>
          </a:p>
          <a:p>
            <a:pPr marL="914400" indent="-457200" algn="l">
              <a:buFont typeface="Arial" panose="020B0604020202020204" pitchFamily="34" charset="0"/>
              <a:buChar char="•"/>
            </a:pPr>
            <a:r>
              <a:rPr lang="hr-HR" sz="5400" b="0" dirty="0">
                <a:solidFill>
                  <a:schemeClr val="tx1"/>
                </a:solidFill>
                <a:latin typeface="Miso"/>
              </a:rPr>
              <a:t>Young people often leave the Church disappointed because it is not serving the community.</a:t>
            </a:r>
            <a:endParaRPr lang="en-US" sz="5400" b="0" dirty="0">
              <a:solidFill>
                <a:schemeClr val="tx1"/>
              </a:solidFill>
              <a:latin typeface="Miso"/>
            </a:endParaRPr>
          </a:p>
          <a:p>
            <a:pPr marL="914400" indent="-457200" algn="l">
              <a:buFont typeface="Arial" panose="020B0604020202020204" pitchFamily="34" charset="0"/>
              <a:buChar char="•"/>
            </a:pPr>
            <a:r>
              <a:rPr lang="en-US" sz="5400" b="0" dirty="0">
                <a:solidFill>
                  <a:schemeClr val="tx1"/>
                </a:solidFill>
                <a:latin typeface="Miso"/>
              </a:rPr>
              <a:t>Young people want to see the church take a stand against injustice. </a:t>
            </a:r>
            <a:endParaRPr lang="hr-HR" sz="5400" b="0" dirty="0">
              <a:solidFill>
                <a:schemeClr val="tx1"/>
              </a:solidFill>
              <a:latin typeface="Miso"/>
            </a:endParaRPr>
          </a:p>
          <a:p>
            <a:pPr marL="914400" indent="-457200" algn="l">
              <a:buFont typeface="Arial" panose="020B0604020202020204" pitchFamily="34" charset="0"/>
              <a:buChar char="•"/>
            </a:pPr>
            <a:r>
              <a:rPr lang="hr-HR" sz="5400" b="0" dirty="0">
                <a:solidFill>
                  <a:schemeClr val="tx1"/>
                </a:solidFill>
                <a:latin typeface="Miso"/>
              </a:rPr>
              <a:t>Involvement in community project can help youth find their vocation/ spiritual gifts/ leadership skills</a:t>
            </a:r>
            <a:r>
              <a:rPr lang="en-US" sz="5400" b="0" dirty="0">
                <a:solidFill>
                  <a:schemeClr val="tx1"/>
                </a:solidFill>
                <a:latin typeface="Miso"/>
              </a:rPr>
              <a:t>.</a:t>
            </a:r>
            <a:endParaRPr lang="hr-HR" sz="5400" b="0" dirty="0">
              <a:solidFill>
                <a:schemeClr val="tx1"/>
              </a:solidFill>
              <a:latin typeface="Miso"/>
            </a:endParaRPr>
          </a:p>
          <a:p>
            <a:pPr marL="914400" indent="-457200" algn="l">
              <a:buFont typeface="Arial" panose="020B0604020202020204" pitchFamily="34" charset="0"/>
              <a:buChar char="•"/>
            </a:pPr>
            <a:r>
              <a:rPr lang="hr-HR" sz="5400" b="0" dirty="0">
                <a:solidFill>
                  <a:schemeClr val="tx1"/>
                </a:solidFill>
                <a:latin typeface="Miso"/>
              </a:rPr>
              <a:t>Resiliance – active involvement in service develops their own resiliance against at-risk behaviours</a:t>
            </a:r>
            <a:r>
              <a:rPr lang="en-US" sz="5400" b="0" dirty="0">
                <a:solidFill>
                  <a:schemeClr val="tx1"/>
                </a:solidFill>
                <a:latin typeface="Miso"/>
              </a:rPr>
              <a:t>.</a:t>
            </a:r>
            <a:endParaRPr lang="hr-HR" sz="5400" b="0" dirty="0">
              <a:solidFill>
                <a:schemeClr val="tx1"/>
              </a:solidFill>
              <a:latin typeface="Miso"/>
            </a:endParaRPr>
          </a:p>
        </p:txBody>
      </p:sp>
      <p:sp>
        <p:nvSpPr>
          <p:cNvPr id="4" name="Four Essential Elements">
            <a:extLst>
              <a:ext uri="{FF2B5EF4-FFF2-40B4-BE49-F238E27FC236}">
                <a16:creationId xmlns:a16="http://schemas.microsoft.com/office/drawing/2014/main" id="{AB29E57D-4674-402C-B4CA-E256A9245FA9}"/>
              </a:ext>
            </a:extLst>
          </p:cNvPr>
          <p:cNvSpPr txBox="1"/>
          <p:nvPr/>
        </p:nvSpPr>
        <p:spPr>
          <a:xfrm>
            <a:off x="5093525" y="681634"/>
            <a:ext cx="12241491"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The Importance of Module 7</a:t>
            </a:r>
            <a:endParaRPr sz="8000" dirty="0"/>
          </a:p>
        </p:txBody>
      </p:sp>
      <p:sp>
        <p:nvSpPr>
          <p:cNvPr id="5" name="Rectangle">
            <a:extLst>
              <a:ext uri="{FF2B5EF4-FFF2-40B4-BE49-F238E27FC236}">
                <a16:creationId xmlns:a16="http://schemas.microsoft.com/office/drawing/2014/main" id="{799AC14C-7C42-40B5-B7C7-7B47630DD6CE}"/>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037C639F-6E80-4D62-8B96-037886CCD54E}"/>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6386439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1857829" y="4082853"/>
            <a:ext cx="17475200" cy="6417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42950" indent="-742950" algn="l">
              <a:buFont typeface="+mj-lt"/>
              <a:buAutoNum type="arabicPeriod"/>
            </a:pPr>
            <a:r>
              <a:rPr lang="en-GB" sz="4400" b="0" i="0" u="none" strike="noStrike" baseline="0" dirty="0">
                <a:solidFill>
                  <a:srgbClr val="000000"/>
                </a:solidFill>
                <a:latin typeface="Miso"/>
              </a:rPr>
              <a:t>This lesson provides an overview for the first 7 lessons in Module #7 on community development outreach using strategies for reaching out to our </a:t>
            </a:r>
            <a:r>
              <a:rPr lang="en-GB" sz="4400" b="0" i="0" u="none" strike="noStrike" baseline="0" dirty="0" err="1">
                <a:solidFill>
                  <a:srgbClr val="000000"/>
                </a:solidFill>
                <a:latin typeface="Miso"/>
              </a:rPr>
              <a:t>neighbors</a:t>
            </a:r>
            <a:r>
              <a:rPr lang="en-GB" sz="4400" b="0" i="0" u="none" strike="noStrike" baseline="0" dirty="0">
                <a:solidFill>
                  <a:srgbClr val="000000"/>
                </a:solidFill>
                <a:latin typeface="Miso"/>
              </a:rPr>
              <a:t> and communities from a ministry philosophy known as Christian Community Development (CCD). </a:t>
            </a:r>
          </a:p>
          <a:p>
            <a:pPr marL="742950" indent="-742950" algn="l">
              <a:spcBef>
                <a:spcPts val="900"/>
              </a:spcBef>
              <a:buFont typeface="+mj-lt"/>
              <a:buAutoNum type="arabicPeriod"/>
            </a:pPr>
            <a:r>
              <a:rPr lang="en-GB" sz="4400" b="0" i="0" u="none" strike="noStrike" baseline="0" dirty="0">
                <a:solidFill>
                  <a:srgbClr val="000000"/>
                </a:solidFill>
                <a:latin typeface="Miso"/>
              </a:rPr>
              <a:t>This lesson will provide a quick introduction to the key components of this philosophy and encourage participants to consider how these principles can be applied in their communities through their own churches. </a:t>
            </a:r>
          </a:p>
          <a:p>
            <a:pPr marL="742950" indent="-742950" algn="l">
              <a:spcBef>
                <a:spcPts val="900"/>
              </a:spcBef>
              <a:buFont typeface="+mj-lt"/>
              <a:buAutoNum type="arabicPeriod"/>
            </a:pPr>
            <a:r>
              <a:rPr lang="en-GB" sz="4400" b="0" i="0" u="none" strike="noStrike" baseline="0" dirty="0">
                <a:solidFill>
                  <a:srgbClr val="000000"/>
                </a:solidFill>
                <a:latin typeface="Miso"/>
              </a:rPr>
              <a:t>This lesson uses an example from the lives of John and Vera Mae Perkins, who were very active in the civil rights struggle in America. Their story can be used to draw parallels to the current situations and realities of the Ambassadors in your group in any country or setting. </a:t>
            </a:r>
          </a:p>
        </p:txBody>
      </p:sp>
      <p:sp>
        <p:nvSpPr>
          <p:cNvPr id="9" name="Four Essential Elements">
            <a:extLst>
              <a:ext uri="{FF2B5EF4-FFF2-40B4-BE49-F238E27FC236}">
                <a16:creationId xmlns:a16="http://schemas.microsoft.com/office/drawing/2014/main" id="{37C7DDE6-1056-4B1E-818E-4EE63FC2B739}"/>
              </a:ext>
            </a:extLst>
          </p:cNvPr>
          <p:cNvSpPr txBox="1"/>
          <p:nvPr/>
        </p:nvSpPr>
        <p:spPr>
          <a:xfrm>
            <a:off x="5770712" y="571995"/>
            <a:ext cx="9649434"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1: OVERVIEW</a:t>
            </a:r>
            <a:endParaRPr sz="8000" dirty="0"/>
          </a:p>
        </p:txBody>
      </p:sp>
      <p:sp>
        <p:nvSpPr>
          <p:cNvPr id="13" name="Rectangle">
            <a:extLst>
              <a:ext uri="{FF2B5EF4-FFF2-40B4-BE49-F238E27FC236}">
                <a16:creationId xmlns:a16="http://schemas.microsoft.com/office/drawing/2014/main" id="{465073A6-2452-4FB4-9DF6-B8DBA7766340}"/>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15" name="Ambassadors Ministry">
            <a:extLst>
              <a:ext uri="{FF2B5EF4-FFF2-40B4-BE49-F238E27FC236}">
                <a16:creationId xmlns:a16="http://schemas.microsoft.com/office/drawing/2014/main" id="{E5F3DB97-D80F-4DA0-BF41-9835CD0E7FA1}"/>
              </a:ext>
            </a:extLst>
          </p:cNvPr>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1672493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0E6924B-C6B2-423C-8CC9-11F8CF441012}"/>
              </a:ext>
            </a:extLst>
          </p:cNvPr>
          <p:cNvSpPr txBox="1"/>
          <p:nvPr/>
        </p:nvSpPr>
        <p:spPr>
          <a:xfrm>
            <a:off x="2396359" y="3647740"/>
            <a:ext cx="17499724" cy="7309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1200"/>
              </a:spcBef>
            </a:pPr>
            <a:r>
              <a:rPr lang="hr-HR" sz="4800" b="1" dirty="0">
                <a:latin typeface="Miso"/>
              </a:rPr>
              <a:t>BIBLICAL FOUNDATION </a:t>
            </a:r>
            <a:r>
              <a:rPr lang="hr-HR" sz="4800" dirty="0">
                <a:latin typeface="Miso"/>
              </a:rPr>
              <a:t>FOR</a:t>
            </a:r>
            <a:r>
              <a:rPr lang="hr-HR" sz="4800" b="1" dirty="0">
                <a:latin typeface="Miso"/>
              </a:rPr>
              <a:t> COMMUNITY DEVELOPMENT:</a:t>
            </a:r>
          </a:p>
          <a:p>
            <a:pPr marL="285750" indent="-285750" algn="l">
              <a:spcBef>
                <a:spcPts val="1200"/>
              </a:spcBef>
              <a:buFont typeface="Arial" panose="020B0604020202020204" pitchFamily="34" charset="0"/>
              <a:buChar char="•"/>
            </a:pPr>
            <a:r>
              <a:rPr lang="hr-HR" sz="4800" b="0" i="0" u="none" strike="noStrike" baseline="0" dirty="0">
                <a:solidFill>
                  <a:srgbClr val="000000"/>
                </a:solidFill>
                <a:latin typeface="Miso"/>
              </a:rPr>
              <a:t> Luke 4:18-19  (Jesus ministry to eradicate all evil and injustice)</a:t>
            </a:r>
          </a:p>
          <a:p>
            <a:pPr marL="285750" indent="-285750" algn="l">
              <a:spcBef>
                <a:spcPts val="1800"/>
              </a:spcBef>
              <a:buFont typeface="Arial" panose="020B0604020202020204" pitchFamily="34" charset="0"/>
              <a:buChar char="•"/>
            </a:pPr>
            <a:r>
              <a:rPr lang="hr-HR" sz="4800" b="0" dirty="0">
                <a:latin typeface="Miso"/>
              </a:rPr>
              <a:t> Jeremiah 29:4-7 (seeking the „peace and prosperity” of the place where you live)</a:t>
            </a:r>
          </a:p>
          <a:p>
            <a:pPr marL="285750" indent="-285750" algn="l">
              <a:spcBef>
                <a:spcPts val="1800"/>
              </a:spcBef>
              <a:buFont typeface="Arial" panose="020B0604020202020204" pitchFamily="34" charset="0"/>
              <a:buChar char="•"/>
            </a:pPr>
            <a:r>
              <a:rPr lang="hr-HR" sz="4800" b="0" i="0" u="none" strike="noStrike" baseline="0" dirty="0">
                <a:solidFill>
                  <a:srgbClr val="000000"/>
                </a:solidFill>
                <a:latin typeface="Miso"/>
              </a:rPr>
              <a:t> Matthew 22:36-40 (loving God and people as the greatest way to live as a Christian)</a:t>
            </a:r>
          </a:p>
          <a:p>
            <a:pPr marL="285750" indent="-285750" algn="l">
              <a:spcBef>
                <a:spcPts val="1800"/>
              </a:spcBef>
              <a:buFont typeface="Arial" panose="020B0604020202020204" pitchFamily="34" charset="0"/>
              <a:buChar char="•"/>
            </a:pPr>
            <a:r>
              <a:rPr lang="hr-HR" sz="4800" b="0" dirty="0">
                <a:latin typeface="Miso"/>
              </a:rPr>
              <a:t> John 10:10 (Jesus ministry – to bring an abundant life) </a:t>
            </a:r>
          </a:p>
          <a:p>
            <a:pPr marL="285750" indent="-285750" algn="l">
              <a:spcBef>
                <a:spcPts val="1800"/>
              </a:spcBef>
              <a:buFont typeface="Arial" panose="020B0604020202020204" pitchFamily="34" charset="0"/>
              <a:buChar char="•"/>
            </a:pPr>
            <a:r>
              <a:rPr lang="hr-HR" sz="4800" b="0" dirty="0">
                <a:latin typeface="Miso"/>
              </a:rPr>
              <a:t> Isaiah 65:17-24 (the vision of the new heaven and earth is prosperity, justice and joy)</a:t>
            </a:r>
          </a:p>
          <a:p>
            <a:pPr marL="285750" indent="-285750" algn="l">
              <a:spcBef>
                <a:spcPts val="1800"/>
              </a:spcBef>
              <a:buFont typeface="Arial" panose="020B0604020202020204" pitchFamily="34" charset="0"/>
              <a:buChar char="•"/>
            </a:pPr>
            <a:r>
              <a:rPr lang="hr-HR" sz="4800" b="0" i="0" u="none" strike="noStrike" baseline="0" dirty="0">
                <a:solidFill>
                  <a:srgbClr val="000000"/>
                </a:solidFill>
                <a:latin typeface="Miso"/>
              </a:rPr>
              <a:t> </a:t>
            </a:r>
            <a:r>
              <a:rPr lang="en-GB" sz="4800" i="0" u="none" strike="noStrike" baseline="0" dirty="0">
                <a:solidFill>
                  <a:srgbClr val="000000"/>
                </a:solidFill>
                <a:latin typeface="Miso"/>
              </a:rPr>
              <a:t>How can we be a part of helping our communities experience this heavenly experience on earth</a:t>
            </a:r>
            <a:r>
              <a:rPr lang="en-US" sz="4800" i="0" u="none" strike="noStrike" baseline="0" dirty="0">
                <a:solidFill>
                  <a:srgbClr val="000000"/>
                </a:solidFill>
                <a:latin typeface="Miso"/>
              </a:rPr>
              <a:t>?</a:t>
            </a:r>
            <a:endParaRPr lang="en-GB" sz="4800" i="0" u="none" strike="noStrike" baseline="0" dirty="0">
              <a:solidFill>
                <a:srgbClr val="000000"/>
              </a:solidFill>
              <a:latin typeface="Miso"/>
            </a:endParaRPr>
          </a:p>
        </p:txBody>
      </p:sp>
      <p:sp>
        <p:nvSpPr>
          <p:cNvPr id="4" name="Four Essential Elements">
            <a:extLst>
              <a:ext uri="{FF2B5EF4-FFF2-40B4-BE49-F238E27FC236}">
                <a16:creationId xmlns:a16="http://schemas.microsoft.com/office/drawing/2014/main" id="{7584C73A-E6BC-4E62-8293-73CB030697BE}"/>
              </a:ext>
            </a:extLst>
          </p:cNvPr>
          <p:cNvSpPr txBox="1"/>
          <p:nvPr/>
        </p:nvSpPr>
        <p:spPr>
          <a:xfrm>
            <a:off x="5770712" y="571995"/>
            <a:ext cx="9649434"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hr-HR" sz="8000" dirty="0"/>
              <a:t>SESSION 1: OVERVIEW</a:t>
            </a:r>
            <a:endParaRPr sz="8000" dirty="0"/>
          </a:p>
        </p:txBody>
      </p:sp>
      <p:sp>
        <p:nvSpPr>
          <p:cNvPr id="5" name="Rectangle">
            <a:extLst>
              <a:ext uri="{FF2B5EF4-FFF2-40B4-BE49-F238E27FC236}">
                <a16:creationId xmlns:a16="http://schemas.microsoft.com/office/drawing/2014/main" id="{E2092DE1-21FA-4C76-A6F6-6FB0B801D8F4}"/>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 name="Ambassadors Ministry">
            <a:extLst>
              <a:ext uri="{FF2B5EF4-FFF2-40B4-BE49-F238E27FC236}">
                <a16:creationId xmlns:a16="http://schemas.microsoft.com/office/drawing/2014/main" id="{7E4CF10C-D6D9-4F9D-A49F-98CBA1FF66DF}"/>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24006391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anAfrYouthCongress Template  -  Read-Only-2" id="{445A877D-F1C5-684D-93F1-21BE7FD0F3E0}" vid="{A2AC08B5-A921-F641-869F-63978AD3EDF5}"/>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ustom 1">
      <a:majorFont>
        <a:latin typeface="Helvetica Neue"/>
        <a:ea typeface="Helvetica Neue"/>
        <a:cs typeface="Helvetica Neue"/>
      </a:majorFont>
      <a:minorFont>
        <a:latin typeface="Miso"/>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439</TotalTime>
  <Words>2733</Words>
  <Application>Microsoft Office PowerPoint</Application>
  <PresentationFormat>Custom</PresentationFormat>
  <Paragraphs>283</Paragraphs>
  <Slides>35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35</vt:i4>
      </vt:variant>
    </vt:vector>
  </HeadingPairs>
  <TitlesOfParts>
    <vt:vector size="50" baseType="lpstr">
      <vt:lpstr>Arial</vt:lpstr>
      <vt:lpstr>Avenir Next</vt:lpstr>
      <vt:lpstr>Calibri</vt:lpstr>
      <vt:lpstr>Gill Sans</vt:lpstr>
      <vt:lpstr>Helvetica Light</vt:lpstr>
      <vt:lpstr>Helvetica Neue</vt:lpstr>
      <vt:lpstr>Helvetica Neue Light</vt:lpstr>
      <vt:lpstr>Helvetica Neue Medium</vt:lpstr>
      <vt:lpstr>Helvetica Neue Thin</vt:lpstr>
      <vt:lpstr>Lato Bold</vt:lpstr>
      <vt:lpstr>Miso</vt:lpstr>
      <vt:lpstr>Times</vt:lpstr>
      <vt:lpstr>Wingdings</vt:lpstr>
      <vt:lpstr>White</vt:lpstr>
      <vt:lpstr>White</vt:lpstr>
      <vt:lpstr>PowerPoint Presentation</vt:lpstr>
      <vt:lpstr>Module 7 –  Community Outreach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7 –  Community Outreach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Tanya</dc:creator>
  <cp:lastModifiedBy>Manderson, Maria</cp:lastModifiedBy>
  <cp:revision>105</cp:revision>
  <dcterms:created xsi:type="dcterms:W3CDTF">2020-06-02T14:20:01Z</dcterms:created>
  <dcterms:modified xsi:type="dcterms:W3CDTF">2020-08-25T21:44:23Z</dcterms:modified>
</cp:coreProperties>
</file>