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5" r:id="rId7"/>
    <p:sldId id="266" r:id="rId8"/>
    <p:sldId id="267" r:id="rId9"/>
    <p:sldId id="292" r:id="rId10"/>
    <p:sldId id="268" r:id="rId11"/>
    <p:sldId id="284" r:id="rId12"/>
    <p:sldId id="295" r:id="rId13"/>
    <p:sldId id="296" r:id="rId14"/>
    <p:sldId id="297" r:id="rId15"/>
    <p:sldId id="298" r:id="rId16"/>
    <p:sldId id="299" r:id="rId17"/>
    <p:sldId id="301" r:id="rId18"/>
    <p:sldId id="303" r:id="rId19"/>
    <p:sldId id="304" r:id="rId20"/>
    <p:sldId id="305" r:id="rId21"/>
    <p:sldId id="283"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7257B-FA6D-4991-BCF4-87E510A19034}" v="111" dt="2020-08-19T15:47:12.8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653"/>
  </p:normalViewPr>
  <p:slideViewPr>
    <p:cSldViewPr snapToGrid="0">
      <p:cViewPr varScale="1">
        <p:scale>
          <a:sx n="52" d="100"/>
          <a:sy n="52" d="100"/>
        </p:scale>
        <p:origin x="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1817927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5" r:id="rId11"/>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717862" y="361916"/>
            <a:ext cx="1754181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Reconciliation and Relating to Enemies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949467" y="3534158"/>
            <a:ext cx="17576799" cy="7999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000" dirty="0"/>
              <a:t>Enemies are those who have caused us harm, hurt or disadvantaged us. They are people we are at odds with for whatever reason. </a:t>
            </a:r>
          </a:p>
          <a:p>
            <a:endParaRPr lang="en-US" sz="4000" dirty="0"/>
          </a:p>
          <a:p>
            <a:r>
              <a:rPr lang="en-US" sz="4000" dirty="0"/>
              <a:t>Ambassadors are called to forgive as they have been forgiven. Does God withhold forgiveness from you? To hate is to become hateful yourself. </a:t>
            </a:r>
          </a:p>
          <a:p>
            <a:endParaRPr lang="en-US" sz="4000" i="1" dirty="0"/>
          </a:p>
          <a:p>
            <a:r>
              <a:rPr lang="en-US" sz="4000" i="1" dirty="0"/>
              <a:t>“Unforgiveness is like eating rat poison and waiting for the rat to die.” Ann Lamott</a:t>
            </a:r>
          </a:p>
          <a:p>
            <a:endParaRPr lang="en-US" sz="4000" dirty="0"/>
          </a:p>
          <a:p>
            <a:r>
              <a:rPr lang="en-US" sz="4000" dirty="0"/>
              <a:t>Success Tips: Financial advisors who were trained to forgive in their business interactions with others, saw their sales increased by 18-46%. Also, their level of production increased by 24%. Moreover, a 23% reduction in stress! </a:t>
            </a:r>
          </a:p>
        </p:txBody>
      </p:sp>
      <p:sp>
        <p:nvSpPr>
          <p:cNvPr id="5" name="Ambassadors Ministry">
            <a:extLst>
              <a:ext uri="{FF2B5EF4-FFF2-40B4-BE49-F238E27FC236}">
                <a16:creationId xmlns="" xmlns:a16="http://schemas.microsoft.com/office/drawing/2014/main" id="{7B36D091-8283-4372-848F-E8835761A6D9}"/>
              </a:ext>
            </a:extLst>
          </p:cNvPr>
          <p:cNvSpPr txBox="1"/>
          <p:nvPr/>
        </p:nvSpPr>
        <p:spPr>
          <a:xfrm>
            <a:off x="790462" y="2086382"/>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63153212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345009" y="588506"/>
            <a:ext cx="1697355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Reconciliation and The Fellowship of Believers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98579" y="3965830"/>
            <a:ext cx="20647127" cy="9937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Conflict Starters: age, gender, income, racial, political, theological etc. </a:t>
            </a:r>
          </a:p>
          <a:p>
            <a:endParaRPr lang="en-US" sz="4500" dirty="0"/>
          </a:p>
          <a:p>
            <a:r>
              <a:rPr lang="en-US" sz="4500" dirty="0"/>
              <a:t>”For if you forgive others their trespasses, your heavenly Father will also forgive you, but if you do not forgive others…neither will your heavenly Father forgive your trespasses” (Matthew 6:14-15). </a:t>
            </a:r>
          </a:p>
          <a:p>
            <a:pPr algn="just"/>
            <a:r>
              <a:rPr lang="en-US" sz="4500" b="1" dirty="0" smtClean="0">
                <a:solidFill>
                  <a:srgbClr val="FF0000"/>
                </a:solidFill>
              </a:rPr>
              <a:t>Why </a:t>
            </a:r>
            <a:r>
              <a:rPr lang="en-US" sz="4500" b="1" dirty="0">
                <a:solidFill>
                  <a:srgbClr val="FF0000"/>
                </a:solidFill>
              </a:rPr>
              <a:t>reconcile with enemies? </a:t>
            </a:r>
            <a:endParaRPr lang="en-US" sz="4500" b="1" dirty="0" smtClean="0">
              <a:solidFill>
                <a:srgbClr val="FF0000"/>
              </a:solidFill>
            </a:endParaRPr>
          </a:p>
          <a:p>
            <a:pPr algn="just"/>
            <a:r>
              <a:rPr lang="en-US" sz="4500" dirty="0" smtClean="0"/>
              <a:t>1</a:t>
            </a:r>
            <a:r>
              <a:rPr lang="en-US" sz="4500" dirty="0"/>
              <a:t>) God is the only judge </a:t>
            </a:r>
            <a:endParaRPr lang="en-US" sz="4500" dirty="0" smtClean="0"/>
          </a:p>
          <a:p>
            <a:pPr algn="just"/>
            <a:r>
              <a:rPr lang="en-US" sz="4500" dirty="0" smtClean="0"/>
              <a:t>2</a:t>
            </a:r>
            <a:r>
              <a:rPr lang="en-US" sz="4500" dirty="0"/>
              <a:t>) We become hateful if we don’t </a:t>
            </a:r>
            <a:endParaRPr lang="en-US" sz="4500" dirty="0" smtClean="0"/>
          </a:p>
          <a:p>
            <a:pPr algn="just"/>
            <a:r>
              <a:rPr lang="en-US" sz="4500" dirty="0" smtClean="0"/>
              <a:t>3</a:t>
            </a:r>
            <a:r>
              <a:rPr lang="en-US" sz="4500" dirty="0"/>
              <a:t>). Changes others positively </a:t>
            </a:r>
            <a:endParaRPr lang="en-US" sz="4500" dirty="0" smtClean="0"/>
          </a:p>
          <a:p>
            <a:pPr algn="just"/>
            <a:r>
              <a:rPr lang="en-US" sz="4500" dirty="0" smtClean="0"/>
              <a:t>4</a:t>
            </a:r>
            <a:r>
              <a:rPr lang="en-US" sz="4500" dirty="0"/>
              <a:t>). Satan loses his hold on you </a:t>
            </a:r>
            <a:endParaRPr lang="en-US" sz="4500" dirty="0" smtClean="0"/>
          </a:p>
          <a:p>
            <a:pPr algn="just"/>
            <a:r>
              <a:rPr lang="en-US" sz="4500" dirty="0" smtClean="0"/>
              <a:t>5</a:t>
            </a:r>
            <a:r>
              <a:rPr lang="en-US" sz="4500" dirty="0"/>
              <a:t>). Mirrors God’s mercy </a:t>
            </a:r>
            <a:endParaRPr lang="en-US" sz="4500" dirty="0" smtClean="0"/>
          </a:p>
          <a:p>
            <a:pPr algn="just"/>
            <a:r>
              <a:rPr lang="en-US" sz="4500" dirty="0" smtClean="0"/>
              <a:t>6</a:t>
            </a:r>
            <a:r>
              <a:rPr lang="en-US" sz="4500" dirty="0"/>
              <a:t>). Assures your own reconciliation with God. </a:t>
            </a:r>
          </a:p>
        </p:txBody>
      </p:sp>
      <p:sp>
        <p:nvSpPr>
          <p:cNvPr id="3" name="Ambassadors Ministry">
            <a:extLst>
              <a:ext uri="{FF2B5EF4-FFF2-40B4-BE49-F238E27FC236}">
                <a16:creationId xmlns="" xmlns:a16="http://schemas.microsoft.com/office/drawing/2014/main" id="{B28AF801-B242-4C91-A696-B20A3EEA0306}"/>
              </a:ext>
            </a:extLst>
          </p:cNvPr>
          <p:cNvSpPr txBox="1"/>
          <p:nvPr/>
        </p:nvSpPr>
        <p:spPr>
          <a:xfrm>
            <a:off x="659833" y="2086382"/>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416366500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918118" y="541570"/>
            <a:ext cx="15169857"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Communicating the story of </a:t>
            </a:r>
          </a:p>
          <a:p>
            <a:r>
              <a:rPr lang="en-US" dirty="0"/>
              <a:t>Reconciliation</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457450" y="5589825"/>
            <a:ext cx="16815029" cy="7464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just"/>
            <a:r>
              <a:rPr lang="en-US" sz="4500" dirty="0"/>
              <a:t>One of the most beautiful stories of reconciliation is the story of the Prodigal Son!</a:t>
            </a:r>
          </a:p>
          <a:p>
            <a:pPr algn="just"/>
            <a:endParaRPr lang="en-US" sz="4500" dirty="0"/>
          </a:p>
          <a:p>
            <a:pPr algn="just"/>
            <a:r>
              <a:rPr lang="en-US" sz="4500" dirty="0"/>
              <a:t>Here we find God working to reconcile both of his sons to Himself! </a:t>
            </a:r>
          </a:p>
          <a:p>
            <a:pPr algn="just"/>
            <a:endParaRPr lang="en-US" sz="4500" dirty="0"/>
          </a:p>
          <a:p>
            <a:pPr algn="just"/>
            <a:r>
              <a:rPr lang="en-US" sz="4500" dirty="0"/>
              <a:t>Which are you? How do you personally need to respond to the Father’s attempts at reconciliation?</a:t>
            </a:r>
          </a:p>
          <a:p>
            <a:endParaRPr lang="en-US" sz="4500" dirty="0"/>
          </a:p>
          <a:p>
            <a:endParaRPr lang="en-US" sz="4500" dirty="0"/>
          </a:p>
          <a:p>
            <a:endParaRPr lang="en-US" sz="4500" dirty="0"/>
          </a:p>
        </p:txBody>
      </p:sp>
      <p:sp>
        <p:nvSpPr>
          <p:cNvPr id="5" name="Ambassadors Ministry">
            <a:extLst>
              <a:ext uri="{FF2B5EF4-FFF2-40B4-BE49-F238E27FC236}">
                <a16:creationId xmlns="" xmlns:a16="http://schemas.microsoft.com/office/drawing/2014/main" id="{6471B1E9-EE7D-43B9-BA98-A7C7FD99010A}"/>
              </a:ext>
            </a:extLst>
          </p:cNvPr>
          <p:cNvSpPr txBox="1"/>
          <p:nvPr/>
        </p:nvSpPr>
        <p:spPr>
          <a:xfrm>
            <a:off x="454560" y="2495153"/>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98908639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sp>
        <p:nvSpPr>
          <p:cNvPr id="460" name="Four Essential Elements"/>
          <p:cNvSpPr txBox="1"/>
          <p:nvPr/>
        </p:nvSpPr>
        <p:spPr>
          <a:xfrm>
            <a:off x="1235886" y="361916"/>
            <a:ext cx="20370319"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Communication: </a:t>
            </a:r>
          </a:p>
          <a:p>
            <a:r>
              <a:rPr lang="en-US" dirty="0"/>
              <a:t>Say what you mean/ Mean what you sa</a:t>
            </a:r>
            <a:r>
              <a:rPr lang="en-US" dirty="0">
                <a:solidFill>
                  <a:schemeClr val="bg1"/>
                </a:solidFill>
              </a:rPr>
              <a:t>y</a:t>
            </a:r>
            <a:endParaRPr dirty="0">
              <a:solidFill>
                <a:schemeClr val="bg1"/>
              </a:solidFill>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632645" y="4719246"/>
            <a:ext cx="17576799" cy="7529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What is your life (words, actions, habits) saying to the world?</a:t>
            </a:r>
          </a:p>
          <a:p>
            <a:r>
              <a:rPr lang="en-US" sz="4500" dirty="0"/>
              <a:t>Communication: </a:t>
            </a:r>
          </a:p>
          <a:p>
            <a:r>
              <a:rPr lang="en-US" sz="4500" dirty="0"/>
              <a:t>       7% 	Words we speak</a:t>
            </a:r>
          </a:p>
          <a:p>
            <a:r>
              <a:rPr lang="en-US" sz="4500" dirty="0"/>
              <a:t>       38% 	Tone or the way we speak</a:t>
            </a:r>
          </a:p>
          <a:p>
            <a:r>
              <a:rPr lang="en-US" sz="4500" dirty="0"/>
              <a:t>       55% 	Facial expressions</a:t>
            </a:r>
          </a:p>
          <a:p>
            <a:endParaRPr lang="en-US" sz="4500" dirty="0"/>
          </a:p>
          <a:p>
            <a:r>
              <a:rPr lang="en-US" sz="4500" dirty="0"/>
              <a:t>1 John 3:18 “Dear Children, let us not love with words or speech but with actions.” </a:t>
            </a:r>
          </a:p>
          <a:p>
            <a:endParaRPr lang="en-US" sz="4500" dirty="0"/>
          </a:p>
          <a:p>
            <a:r>
              <a:rPr lang="en-US" sz="4500" dirty="0"/>
              <a:t>Paper Person Analogy</a:t>
            </a:r>
          </a:p>
        </p:txBody>
      </p:sp>
      <p:sp>
        <p:nvSpPr>
          <p:cNvPr id="5" name="Ambassadors Ministry">
            <a:extLst>
              <a:ext uri="{FF2B5EF4-FFF2-40B4-BE49-F238E27FC236}">
                <a16:creationId xmlns="" xmlns:a16="http://schemas.microsoft.com/office/drawing/2014/main" id="{4ACFE72F-AAEC-4342-B302-3579137C6CA8}"/>
              </a:ext>
            </a:extLst>
          </p:cNvPr>
          <p:cNvSpPr txBox="1"/>
          <p:nvPr/>
        </p:nvSpPr>
        <p:spPr>
          <a:xfrm>
            <a:off x="577754" y="2866605"/>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154134770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372350" y="361916"/>
            <a:ext cx="6810181"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smtClean="0"/>
              <a:t>Relationships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083802" y="3540444"/>
            <a:ext cx="17576799" cy="6510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The people you surround yourself with, will have huge impact on who you become! So Choose your friends wisely! </a:t>
            </a:r>
          </a:p>
          <a:p>
            <a:endParaRPr lang="en-US" sz="4500" dirty="0"/>
          </a:p>
          <a:p>
            <a:r>
              <a:rPr lang="en-US" sz="4500" dirty="0"/>
              <a:t>Most people speak about 125 words per minute and yet our brains can easily understand 400 words per minute! What we don’t do well at is…</a:t>
            </a:r>
          </a:p>
          <a:p>
            <a:endParaRPr lang="en-US" sz="4500" dirty="0"/>
          </a:p>
          <a:p>
            <a:r>
              <a:rPr lang="en-US" sz="4500" dirty="0"/>
              <a:t>LISTENING! James 1:19 “…Everyone be quick to listen, slow to speak and slow at becoming angry.”</a:t>
            </a:r>
          </a:p>
        </p:txBody>
      </p:sp>
      <p:sp>
        <p:nvSpPr>
          <p:cNvPr id="3" name="Ambassadors Ministry">
            <a:extLst>
              <a:ext uri="{FF2B5EF4-FFF2-40B4-BE49-F238E27FC236}">
                <a16:creationId xmlns="" xmlns:a16="http://schemas.microsoft.com/office/drawing/2014/main" id="{40333014-AEEF-46B7-B999-F24C0FC82548}"/>
              </a:ext>
            </a:extLst>
          </p:cNvPr>
          <p:cNvSpPr txBox="1"/>
          <p:nvPr/>
        </p:nvSpPr>
        <p:spPr>
          <a:xfrm>
            <a:off x="528940" y="2137275"/>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74187094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648956" y="361916"/>
            <a:ext cx="11544184"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Growing Relationships</a:t>
            </a:r>
          </a:p>
          <a:p>
            <a:r>
              <a:rPr lang="en-US" dirty="0"/>
              <a:t>Dating/Relationships: Courtship</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343150" y="4704630"/>
            <a:ext cx="17260301" cy="7464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Although there is not much on “Dating” in the bible for various reasons, there are TONS of practical principals! </a:t>
            </a:r>
          </a:p>
          <a:p>
            <a:endParaRPr lang="en-US" sz="4500" dirty="0"/>
          </a:p>
          <a:p>
            <a:r>
              <a:rPr lang="en-US" sz="4500" dirty="0"/>
              <a:t>How to treat the opposite sex when unmarried?</a:t>
            </a:r>
          </a:p>
          <a:p>
            <a:r>
              <a:rPr lang="en-US" sz="4500" dirty="0"/>
              <a:t>What qualities to look for in a spouse (Isaac and Rebecca)?</a:t>
            </a:r>
          </a:p>
          <a:p>
            <a:r>
              <a:rPr lang="en-US" sz="4500" dirty="0"/>
              <a:t>How to treat your wife/husband as Jesus treats the church? </a:t>
            </a:r>
          </a:p>
          <a:p>
            <a:endParaRPr lang="en-US" sz="4500" dirty="0"/>
          </a:p>
          <a:p>
            <a:r>
              <a:rPr lang="en-US" sz="4500" dirty="0"/>
              <a:t>The difference between dating (friendship) and courtship (Spousal) </a:t>
            </a:r>
          </a:p>
          <a:p>
            <a:r>
              <a:rPr lang="en-US" sz="4500" dirty="0"/>
              <a:t>Opposites attract but similarities attach! </a:t>
            </a:r>
          </a:p>
        </p:txBody>
      </p:sp>
      <p:sp>
        <p:nvSpPr>
          <p:cNvPr id="3" name="Ambassadors Ministry">
            <a:extLst>
              <a:ext uri="{FF2B5EF4-FFF2-40B4-BE49-F238E27FC236}">
                <a16:creationId xmlns="" xmlns:a16="http://schemas.microsoft.com/office/drawing/2014/main" id="{96ADFF9F-E5F5-420D-B82D-6E9245702B4C}"/>
              </a:ext>
            </a:extLst>
          </p:cNvPr>
          <p:cNvSpPr txBox="1"/>
          <p:nvPr/>
        </p:nvSpPr>
        <p:spPr>
          <a:xfrm>
            <a:off x="451032" y="2776165"/>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46491603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286000" y="361916"/>
            <a:ext cx="1843110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Premarital insights-Counsel</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286000" y="3540444"/>
            <a:ext cx="17576799" cy="8354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Premarital Counseling is extremely important!</a:t>
            </a:r>
          </a:p>
          <a:p>
            <a:r>
              <a:rPr lang="en-US" sz="4500" dirty="0"/>
              <a:t>86% couples plan more for wedding than they do for the marriage</a:t>
            </a:r>
          </a:p>
          <a:p>
            <a:endParaRPr lang="en-US" sz="4500" dirty="0"/>
          </a:p>
          <a:p>
            <a:r>
              <a:rPr lang="en-US" sz="4500" dirty="0"/>
              <a:t>Busting Myths and Revealing Truths about Marriage</a:t>
            </a:r>
          </a:p>
          <a:p>
            <a:endParaRPr lang="en-US" sz="4500" dirty="0"/>
          </a:p>
          <a:p>
            <a:r>
              <a:rPr lang="en-US" sz="4500" dirty="0"/>
              <a:t>Example</a:t>
            </a:r>
          </a:p>
          <a:p>
            <a:r>
              <a:rPr lang="en-US" sz="4500" i="1" dirty="0"/>
              <a:t>     “A soul mate is someone you become over time not someone you find”</a:t>
            </a:r>
          </a:p>
          <a:p>
            <a:r>
              <a:rPr lang="en-US" sz="4500" i="1" dirty="0"/>
              <a:t>     “Opposites attract but similarities attach” </a:t>
            </a:r>
          </a:p>
          <a:p>
            <a:r>
              <a:rPr lang="en-US" sz="4500" i="1" dirty="0"/>
              <a:t>     “Watch how she treats her father and how he treats his mother”</a:t>
            </a:r>
          </a:p>
          <a:p>
            <a:endParaRPr lang="en-US" sz="4500" dirty="0"/>
          </a:p>
        </p:txBody>
      </p:sp>
      <p:sp>
        <p:nvSpPr>
          <p:cNvPr id="3" name="Ambassadors Ministry">
            <a:extLst>
              <a:ext uri="{FF2B5EF4-FFF2-40B4-BE49-F238E27FC236}">
                <a16:creationId xmlns="" xmlns:a16="http://schemas.microsoft.com/office/drawing/2014/main" id="{DAB13A3A-86C4-4263-8B80-0EF22D1EC91B}"/>
              </a:ext>
            </a:extLst>
          </p:cNvPr>
          <p:cNvSpPr txBox="1"/>
          <p:nvPr/>
        </p:nvSpPr>
        <p:spPr>
          <a:xfrm>
            <a:off x="528940" y="2254208"/>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81858646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696797" y="361916"/>
            <a:ext cx="1319931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Marriage and Parenting</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082238" y="4353500"/>
            <a:ext cx="17576799" cy="5051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Marriage = School of Personal Growth</a:t>
            </a:r>
          </a:p>
          <a:p>
            <a:endParaRPr lang="en-US" sz="4500" dirty="0"/>
          </a:p>
          <a:p>
            <a:r>
              <a:rPr lang="en-US" sz="4500" dirty="0"/>
              <a:t>People who stay married live four years longer than those who don’t! </a:t>
            </a:r>
          </a:p>
          <a:p>
            <a:r>
              <a:rPr lang="en-US" sz="4500" dirty="0"/>
              <a:t>80% of divorced couples say they broke up because they just grew apart.</a:t>
            </a:r>
          </a:p>
          <a:p>
            <a:endParaRPr lang="en-US" sz="4500" dirty="0"/>
          </a:p>
          <a:p>
            <a:r>
              <a:rPr lang="en-US" sz="4500" dirty="0"/>
              <a:t>Genesis 2:24-25—”…A man shall leave his father and mother and HOLD FAST TO HIS WIFE…”</a:t>
            </a:r>
          </a:p>
        </p:txBody>
      </p:sp>
      <p:sp>
        <p:nvSpPr>
          <p:cNvPr id="3" name="Ambassadors Ministry">
            <a:extLst>
              <a:ext uri="{FF2B5EF4-FFF2-40B4-BE49-F238E27FC236}">
                <a16:creationId xmlns="" xmlns:a16="http://schemas.microsoft.com/office/drawing/2014/main" id="{F4825502-3B88-43AC-BE58-5E3BF0ADF11E}"/>
              </a:ext>
            </a:extLst>
          </p:cNvPr>
          <p:cNvSpPr txBox="1"/>
          <p:nvPr/>
        </p:nvSpPr>
        <p:spPr>
          <a:xfrm>
            <a:off x="528940" y="2086382"/>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047389997"/>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normAutofit fontScale="90000"/>
          </a:bodyPr>
          <a:lstStyle>
            <a:lvl1pPr defTabSz="616148">
              <a:defRPr sz="5250" b="1">
                <a:latin typeface="Miso"/>
                <a:ea typeface="Miso"/>
                <a:cs typeface="Miso"/>
                <a:sym typeface="Miso"/>
              </a:defRPr>
            </a:lvl1pPr>
          </a:lstStyle>
          <a:p>
            <a:r>
              <a:rPr lang="en-US" dirty="0"/>
              <a:t>Module 6 – Nurturing Godly Relationships</a:t>
            </a:r>
            <a:endParaRPr dirty="0"/>
          </a:p>
        </p:txBody>
      </p:sp>
      <p:sp>
        <p:nvSpPr>
          <p:cNvPr id="161" name="Title 4"/>
          <p:cNvSpPr txBox="1"/>
          <p:nvPr/>
        </p:nvSpPr>
        <p:spPr>
          <a:xfrm>
            <a:off x="9591725" y="7230141"/>
            <a:ext cx="10759890" cy="2627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US" dirty="0"/>
              <a:t>Gary Blanchard</a:t>
            </a:r>
          </a:p>
          <a:p>
            <a:r>
              <a:rPr lang="en-US" b="1" dirty="0"/>
              <a:t>World Youth Director</a:t>
            </a:r>
          </a:p>
          <a:p>
            <a:r>
              <a:rPr lang="en-US" dirty="0"/>
              <a:t>GENERAL CONFERENCE</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669998" y="39025"/>
            <a:ext cx="5159046" cy="262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dirty="0"/>
              <a:t>Ten Objectives</a:t>
            </a:r>
          </a:p>
        </p:txBody>
      </p:sp>
      <p:sp>
        <p:nvSpPr>
          <p:cNvPr id="335" name="Ambassadors Ministry"/>
          <p:cNvSpPr txBox="1"/>
          <p:nvPr/>
        </p:nvSpPr>
        <p:spPr>
          <a:xfrm>
            <a:off x="623069" y="1878588"/>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grpSp>
        <p:nvGrpSpPr>
          <p:cNvPr id="342" name="Group"/>
          <p:cNvGrpSpPr/>
          <p:nvPr/>
        </p:nvGrpSpPr>
        <p:grpSpPr>
          <a:xfrm>
            <a:off x="856580" y="2813913"/>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a:t>
              </a:r>
              <a:r>
                <a:rPr lang="en-US" dirty="0"/>
                <a:t>youth</a:t>
              </a:r>
              <a:r>
                <a:rPr dirty="0"/>
                <a:t>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869450" y="4240325"/>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a:t>
              </a:r>
              <a:r>
                <a:rPr lang="en-US" dirty="0"/>
                <a:t>youth</a:t>
              </a:r>
              <a:r>
                <a:rPr dirty="0"/>
                <a:t>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2</a:t>
                </a:r>
              </a:p>
            </p:txBody>
          </p:sp>
        </p:grpSp>
      </p:grpSp>
      <p:grpSp>
        <p:nvGrpSpPr>
          <p:cNvPr id="354" name="Group"/>
          <p:cNvGrpSpPr/>
          <p:nvPr/>
        </p:nvGrpSpPr>
        <p:grpSpPr>
          <a:xfrm>
            <a:off x="909838" y="4775703"/>
            <a:ext cx="9326813" cy="3053105"/>
            <a:chOff x="0" y="-69363"/>
            <a:chExt cx="9326811" cy="3053098"/>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69363"/>
              <a:ext cx="8445501" cy="305309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AU" dirty="0" smtClean="0"/>
            </a:p>
            <a:p>
              <a:pPr>
                <a:lnSpc>
                  <a:spcPct val="100000"/>
                </a:lnSpc>
              </a:pPr>
              <a:r>
                <a:rPr dirty="0" smtClean="0"/>
                <a:t>Teach </a:t>
              </a:r>
              <a:r>
                <a:rPr dirty="0"/>
                <a:t>the </a:t>
              </a:r>
              <a:r>
                <a:rPr lang="en-US" dirty="0"/>
                <a:t>youth</a:t>
              </a:r>
              <a:r>
                <a:rPr dirty="0"/>
                <a:t>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3</a:t>
                </a:r>
              </a:p>
            </p:txBody>
          </p:sp>
        </p:grpSp>
      </p:grpSp>
      <p:grpSp>
        <p:nvGrpSpPr>
          <p:cNvPr id="360" name="Group"/>
          <p:cNvGrpSpPr/>
          <p:nvPr/>
        </p:nvGrpSpPr>
        <p:grpSpPr>
          <a:xfrm>
            <a:off x="909838" y="5721805"/>
            <a:ext cx="9326813" cy="4776654"/>
            <a:chOff x="0" y="25356"/>
            <a:chExt cx="9326811" cy="477664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25356"/>
              <a:ext cx="8445501" cy="47766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endParaRPr lang="en-AU" dirty="0" smtClean="0"/>
            </a:p>
            <a:p>
              <a:pPr>
                <a:lnSpc>
                  <a:spcPct val="100000"/>
                </a:lnSpc>
              </a:pPr>
              <a:endParaRPr lang="en-AU" dirty="0"/>
            </a:p>
            <a:p>
              <a:pPr>
                <a:lnSpc>
                  <a:spcPct val="100000"/>
                </a:lnSpc>
              </a:pPr>
              <a:r>
                <a:rPr dirty="0" smtClean="0"/>
                <a:t>Help </a:t>
              </a:r>
              <a:r>
                <a:rPr lang="en-US" dirty="0"/>
                <a:t>youth</a:t>
              </a:r>
              <a:r>
                <a:rPr dirty="0"/>
                <a:t> to realize that God and His church love them and appreciate the</a:t>
              </a:r>
              <a:r>
                <a:rPr lang="en-US" dirty="0"/>
                <a:t>m using their</a:t>
              </a:r>
              <a:r>
                <a:rPr dirty="0"/>
                <a:t> talents for the fulfilling of the gospel commission as </a:t>
              </a:r>
              <a:r>
                <a:rPr lang="en-US" dirty="0"/>
                <a:t>given to us</a:t>
              </a:r>
              <a:r>
                <a:rPr dirty="0"/>
                <a:t>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955830" y="7930774"/>
            <a:ext cx="9192355" cy="5699984"/>
            <a:chOff x="0" y="-374567"/>
            <a:chExt cx="9192353" cy="5699971"/>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746852" y="-374567"/>
              <a:ext cx="8445501" cy="569997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endParaRPr lang="en-AU" dirty="0" smtClean="0"/>
            </a:p>
            <a:p>
              <a:pPr>
                <a:lnSpc>
                  <a:spcPct val="100000"/>
                </a:lnSpc>
              </a:pPr>
              <a:endParaRPr lang="en-AU" dirty="0"/>
            </a:p>
            <a:p>
              <a:pPr>
                <a:lnSpc>
                  <a:spcPct val="100000"/>
                </a:lnSpc>
              </a:pPr>
              <a:endParaRPr lang="en-AU" dirty="0" smtClean="0"/>
            </a:p>
            <a:p>
              <a:pPr>
                <a:lnSpc>
                  <a:spcPct val="100000"/>
                </a:lnSpc>
              </a:pPr>
              <a:r>
                <a:rPr dirty="0" smtClean="0"/>
                <a:t>Teach </a:t>
              </a:r>
              <a:r>
                <a:rPr dirty="0"/>
                <a:t>an understanding and love for God’s creation through programs of adventure and discovery. The young people will find their fellowship with God to be more meaningful as they </a:t>
              </a:r>
              <a:r>
                <a:rPr lang="en-US" dirty="0"/>
                <a:t>are given opportunities </a:t>
              </a:r>
              <a:r>
                <a:rPr dirty="0"/>
                <a:t>to experience that sense of wonder and worship as nature unfolds its deepest spiritual secrets</a:t>
              </a:r>
              <a:r>
                <a:rPr lang="en-US" dirty="0"/>
                <a:t>,</a:t>
              </a:r>
              <a:r>
                <a:rPr dirty="0"/>
                <a:t>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313201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a:t>
              </a:r>
              <a:r>
                <a:rPr lang="en-US" dirty="0"/>
                <a:t>youth</a:t>
              </a:r>
              <a:r>
                <a:rPr dirty="0"/>
                <a:t>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76055" y="4548783"/>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a:t>
              </a:r>
              <a:r>
                <a:rPr lang="en-US" dirty="0"/>
                <a:t>youth</a:t>
              </a:r>
              <a:r>
                <a:rPr dirty="0"/>
                <a:t>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5935971"/>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237200" y="6992725"/>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394758" y="10263359"/>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teens to interact in carefully supervised activities that will lead </a:t>
              </a:r>
              <a:r>
                <a:rPr lang="en-US" dirty="0"/>
                <a:t>to and</a:t>
              </a:r>
              <a:r>
                <a:rPr dirty="0"/>
                <a:t>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
        <p:nvSpPr>
          <p:cNvPr id="2" name="Right Arrow 1">
            <a:extLst>
              <a:ext uri="{FF2B5EF4-FFF2-40B4-BE49-F238E27FC236}">
                <a16:creationId xmlns="" xmlns:a16="http://schemas.microsoft.com/office/drawing/2014/main" id="{F47A4A57-4749-EB47-81E3-64D339546941}"/>
              </a:ext>
            </a:extLst>
          </p:cNvPr>
          <p:cNvSpPr/>
          <p:nvPr/>
        </p:nvSpPr>
        <p:spPr>
          <a:xfrm>
            <a:off x="169766" y="6047809"/>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0" name="Right Arrow 69">
            <a:extLst>
              <a:ext uri="{FF2B5EF4-FFF2-40B4-BE49-F238E27FC236}">
                <a16:creationId xmlns="" xmlns:a16="http://schemas.microsoft.com/office/drawing/2014/main" id="{0C4241F3-3FC1-B049-B6C2-645687F213C8}"/>
              </a:ext>
            </a:extLst>
          </p:cNvPr>
          <p:cNvSpPr/>
          <p:nvPr/>
        </p:nvSpPr>
        <p:spPr>
          <a:xfrm>
            <a:off x="10148185" y="3472307"/>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1"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7122897" y="529819"/>
            <a:ext cx="668121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Seven Foundations</a:t>
            </a:r>
          </a:p>
        </p:txBody>
      </p:sp>
      <p:sp>
        <p:nvSpPr>
          <p:cNvPr id="403" name="Ambassadors Ministry"/>
          <p:cNvSpPr txBox="1"/>
          <p:nvPr/>
        </p:nvSpPr>
        <p:spPr>
          <a:xfrm>
            <a:off x="491490" y="1988635"/>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3204869"/>
            <a:chOff x="0" y="0"/>
            <a:chExt cx="2603500" cy="3204868"/>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015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rPr b="1" dirty="0"/>
                <a:t>Leadership</a:t>
              </a:r>
            </a:p>
            <a:p>
              <a:pPr defTabSz="1828433">
                <a:defRPr sz="3000">
                  <a:solidFill>
                    <a:srgbClr val="445469"/>
                  </a:solidFill>
                  <a:latin typeface="Miso"/>
                  <a:ea typeface="Miso"/>
                  <a:cs typeface="Miso"/>
                  <a:sym typeface="Miso"/>
                </a:defRPr>
              </a:pPr>
              <a:r>
                <a:rPr b="1" dirty="0"/>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Nurturing</a:t>
              </a:r>
            </a:p>
            <a:p>
              <a:pPr defTabSz="1828433">
                <a:defRPr sz="3000">
                  <a:solidFill>
                    <a:srgbClr val="445469"/>
                  </a:solidFill>
                  <a:latin typeface="Miso"/>
                  <a:ea typeface="Miso"/>
                  <a:cs typeface="Miso"/>
                  <a:sym typeface="Miso"/>
                </a:defRPr>
              </a:pPr>
              <a:r>
                <a:t>Godly </a:t>
              </a:r>
              <a:r>
                <a:rPr>
                  <a:solidFill>
                    <a:srgbClr val="7E437A"/>
                  </a:solidFill>
                </a:rPr>
                <a:t>Relationships</a:t>
              </a:r>
            </a:p>
          </p:txBody>
        </p:sp>
      </p:grpSp>
      <p:grpSp>
        <p:nvGrpSpPr>
          <p:cNvPr id="427" name="Group"/>
          <p:cNvGrpSpPr/>
          <p:nvPr/>
        </p:nvGrpSpPr>
        <p:grpSpPr>
          <a:xfrm>
            <a:off x="13457328" y="8368917"/>
            <a:ext cx="3238501" cy="2206080"/>
            <a:chOff x="0" y="0"/>
            <a:chExt cx="3238500" cy="2206078"/>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dirty="0">
                  <a:solidFill>
                    <a:srgbClr val="54A1D4"/>
                  </a:solidFill>
                </a:rPr>
                <a:t>Community</a:t>
              </a:r>
              <a:r>
                <a:rPr dirty="0"/>
                <a:t> outreach development through service projects and emergency preparedness training</a:t>
              </a:r>
            </a:p>
          </p:txBody>
        </p:sp>
      </p:grpSp>
      <p:sp>
        <p:nvSpPr>
          <p:cNvPr id="30" name="Up Arrow 29">
            <a:extLst>
              <a:ext uri="{FF2B5EF4-FFF2-40B4-BE49-F238E27FC236}">
                <a16:creationId xmlns="" xmlns:a16="http://schemas.microsoft.com/office/drawing/2014/main" id="{34BDCB78-5180-3F4B-9F4F-68A62748E163}"/>
              </a:ext>
            </a:extLst>
          </p:cNvPr>
          <p:cNvSpPr/>
          <p:nvPr/>
        </p:nvSpPr>
        <p:spPr>
          <a:xfrm>
            <a:off x="10117245" y="12151529"/>
            <a:ext cx="733670" cy="10156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6199201" y="681634"/>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37" name="Ambassadors Ministry"/>
          <p:cNvSpPr txBox="1"/>
          <p:nvPr/>
        </p:nvSpPr>
        <p:spPr>
          <a:xfrm>
            <a:off x="502393" y="2165777"/>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 name="Rectangle 1">
            <a:extLst>
              <a:ext uri="{FF2B5EF4-FFF2-40B4-BE49-F238E27FC236}">
                <a16:creationId xmlns="" xmlns:a16="http://schemas.microsoft.com/office/drawing/2014/main" id="{8D8B27FD-EA0F-3B47-9187-15117A41B0E9}"/>
              </a:ext>
            </a:extLst>
          </p:cNvPr>
          <p:cNvSpPr/>
          <p:nvPr/>
        </p:nvSpPr>
        <p:spPr>
          <a:xfrm>
            <a:off x="6491130" y="11446338"/>
            <a:ext cx="8236680"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***INTENTIONALITY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4926756" y="304065"/>
            <a:ext cx="1234248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Outcome and Evidence of Learning</a:t>
            </a:r>
            <a:endParaRPr dirty="0"/>
          </a:p>
        </p:txBody>
      </p:sp>
      <p:sp>
        <p:nvSpPr>
          <p:cNvPr id="437" name="Ambassadors Ministry"/>
          <p:cNvSpPr txBox="1"/>
          <p:nvPr/>
        </p:nvSpPr>
        <p:spPr>
          <a:xfrm>
            <a:off x="525243" y="2266950"/>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2" name="Table 1">
            <a:extLst>
              <a:ext uri="{FF2B5EF4-FFF2-40B4-BE49-F238E27FC236}">
                <a16:creationId xmlns="" xmlns:a16="http://schemas.microsoft.com/office/drawing/2014/main" id="{4F1409AF-7A2F-8E45-8B92-1921C8F87A24}"/>
              </a:ext>
            </a:extLst>
          </p:cNvPr>
          <p:cNvGraphicFramePr>
            <a:graphicFrameLocks noGrp="1"/>
          </p:cNvGraphicFramePr>
          <p:nvPr>
            <p:extLst>
              <p:ext uri="{D42A27DB-BD31-4B8C-83A1-F6EECF244321}">
                <p14:modId xmlns:p14="http://schemas.microsoft.com/office/powerpoint/2010/main" val="2113181457"/>
              </p:ext>
            </p:extLst>
          </p:nvPr>
        </p:nvGraphicFramePr>
        <p:xfrm>
          <a:off x="1429290" y="4338749"/>
          <a:ext cx="17663532" cy="8915400"/>
        </p:xfrm>
        <a:graphic>
          <a:graphicData uri="http://schemas.openxmlformats.org/drawingml/2006/table">
            <a:tbl>
              <a:tblPr/>
              <a:tblGrid>
                <a:gridCol w="5887844">
                  <a:extLst>
                    <a:ext uri="{9D8B030D-6E8A-4147-A177-3AD203B41FA5}">
                      <a16:colId xmlns="" xmlns:a16="http://schemas.microsoft.com/office/drawing/2014/main" val="2455783003"/>
                    </a:ext>
                  </a:extLst>
                </a:gridCol>
                <a:gridCol w="5887844">
                  <a:extLst>
                    <a:ext uri="{9D8B030D-6E8A-4147-A177-3AD203B41FA5}">
                      <a16:colId xmlns="" xmlns:a16="http://schemas.microsoft.com/office/drawing/2014/main" val="1021465627"/>
                    </a:ext>
                  </a:extLst>
                </a:gridCol>
                <a:gridCol w="5887844">
                  <a:extLst>
                    <a:ext uri="{9D8B030D-6E8A-4147-A177-3AD203B41FA5}">
                      <a16:colId xmlns="" xmlns:a16="http://schemas.microsoft.com/office/drawing/2014/main" val="2157128759"/>
                    </a:ext>
                  </a:extLst>
                </a:gridCol>
              </a:tblGrid>
              <a:tr h="853440">
                <a:tc>
                  <a:txBody>
                    <a:bodyPr/>
                    <a:lstStyle/>
                    <a:p>
                      <a:r>
                        <a:rPr lang="en-US" sz="4500" dirty="0">
                          <a:effectLst/>
                          <a:latin typeface="Times" pitchFamily="2" charset="0"/>
                        </a:rPr>
                        <a:t/>
                      </a:r>
                      <a:br>
                        <a:rPr lang="en-US" sz="4500" dirty="0">
                          <a:effectLst/>
                          <a:latin typeface="Times" pitchFamily="2" charset="0"/>
                        </a:rPr>
                      </a:br>
                      <a:endParaRPr lang="en-US" sz="4500" dirty="0">
                        <a:effectLst/>
                        <a:latin typeface="Times"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ctr"/>
                      <a:r>
                        <a:rPr lang="en-US" sz="4500" b="1" dirty="0">
                          <a:solidFill>
                            <a:srgbClr val="231F20"/>
                          </a:solidFill>
                          <a:effectLst/>
                          <a:latin typeface="Miso" pitchFamily="2" charset="0"/>
                        </a:rPr>
                        <a:t>Outcomes</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r>
                        <a:rPr lang="en-US" sz="4500" b="1" dirty="0">
                          <a:solidFill>
                            <a:srgbClr val="231F20"/>
                          </a:solidFill>
                          <a:effectLst/>
                          <a:latin typeface="Miso" pitchFamily="2" charset="0"/>
                        </a:rPr>
                        <a:t>Evidence of learning</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 xmlns:a16="http://schemas.microsoft.com/office/drawing/2014/main" val="1129188187"/>
                  </a:ext>
                </a:extLst>
              </a:tr>
              <a:tr h="1280160">
                <a:tc>
                  <a:txBody>
                    <a:bodyPr/>
                    <a:lstStyle/>
                    <a:p>
                      <a:r>
                        <a:rPr lang="en-US" sz="4500" b="1" dirty="0">
                          <a:solidFill>
                            <a:srgbClr val="231F20"/>
                          </a:solidFill>
                          <a:effectLst/>
                          <a:latin typeface="Miso" pitchFamily="2" charset="0"/>
                        </a:rPr>
                        <a:t>Head</a:t>
                      </a:r>
                      <a:endParaRPr lang="en-US" sz="4500" dirty="0">
                        <a:solidFill>
                          <a:srgbClr val="231F20"/>
                        </a:solidFill>
                        <a:effectLst/>
                        <a:latin typeface="Miso" pitchFamily="2" charset="0"/>
                      </a:endParaRPr>
                    </a:p>
                    <a:p>
                      <a:r>
                        <a:rPr lang="en-US" sz="4500" b="0" dirty="0">
                          <a:solidFill>
                            <a:srgbClr val="231F20"/>
                          </a:solidFill>
                          <a:effectLst/>
                          <a:latin typeface="Miso Light" pitchFamily="2" charset="0"/>
                        </a:rPr>
                        <a:t>Participants will...</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 xmlns:a16="http://schemas.microsoft.com/office/drawing/2014/main" val="1019126445"/>
                  </a:ext>
                </a:extLst>
              </a:tr>
              <a:tr h="1280160">
                <a:tc>
                  <a:txBody>
                    <a:bodyPr/>
                    <a:lstStyle/>
                    <a:p>
                      <a:r>
                        <a:rPr lang="en-US" sz="4500" b="1" dirty="0">
                          <a:solidFill>
                            <a:srgbClr val="231F20"/>
                          </a:solidFill>
                          <a:effectLst/>
                          <a:latin typeface="Miso" pitchFamily="2" charset="0"/>
                        </a:rPr>
                        <a:t>Hands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 xmlns:a16="http://schemas.microsoft.com/office/drawing/2014/main" val="2787131653"/>
                  </a:ext>
                </a:extLst>
              </a:tr>
              <a:tr h="1280160">
                <a:tc>
                  <a:txBody>
                    <a:bodyPr/>
                    <a:lstStyle/>
                    <a:p>
                      <a:r>
                        <a:rPr lang="en-US" sz="4500" b="1" dirty="0">
                          <a:solidFill>
                            <a:srgbClr val="231F20"/>
                          </a:solidFill>
                          <a:effectLst/>
                          <a:latin typeface="Miso" pitchFamily="2" charset="0"/>
                        </a:rPr>
                        <a:t>Heart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 xmlns:a16="http://schemas.microsoft.com/office/drawing/2014/main" val="3552944171"/>
                  </a:ext>
                </a:extLst>
              </a:tr>
            </a:tbl>
          </a:graphicData>
        </a:graphic>
      </p:graphicFrame>
      <p:sp>
        <p:nvSpPr>
          <p:cNvPr id="3" name="Rectangle 1">
            <a:extLst>
              <a:ext uri="{FF2B5EF4-FFF2-40B4-BE49-F238E27FC236}">
                <a16:creationId xmlns=""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Times" pitchFamily="2" charset="0"/>
              </a:rPr>
              <a:t/>
            </a: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60779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78178" y="377419"/>
            <a:ext cx="1117068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PURPOSE OF MODULE 6</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717861" y="3661144"/>
            <a:ext cx="15400337" cy="8162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ONE WORD: </a:t>
            </a:r>
            <a:r>
              <a:rPr lang="en-US" sz="4500" i="1" dirty="0"/>
              <a:t>Reconciliation</a:t>
            </a:r>
            <a:r>
              <a:rPr lang="en-US" sz="4500" dirty="0"/>
              <a:t>  which means “to bring into a changed relationship” or to “exchange” a bad relationship for a good one! </a:t>
            </a:r>
          </a:p>
          <a:p>
            <a:endParaRPr lang="en-US" sz="4500" dirty="0"/>
          </a:p>
          <a:p>
            <a:r>
              <a:rPr lang="en-US" sz="4500" dirty="0"/>
              <a:t>Its about bringing people into a right relationship with God and each other through the cross of Jesus! </a:t>
            </a:r>
          </a:p>
          <a:p>
            <a:endParaRPr lang="en-US" sz="4500" dirty="0"/>
          </a:p>
          <a:p>
            <a:r>
              <a:rPr lang="en-US" sz="4500" dirty="0"/>
              <a:t>It also about modeling the Christian life of forgiveness, kindness and radical love even toward our enemies! </a:t>
            </a:r>
          </a:p>
          <a:p>
            <a:endParaRPr lang="en-US" sz="4500" dirty="0"/>
          </a:p>
          <a:p>
            <a:r>
              <a:rPr lang="en-US" sz="4500" dirty="0"/>
              <a:t>“Don’t Look at Me, Look at Jesus” Myth</a:t>
            </a:r>
          </a:p>
        </p:txBody>
      </p:sp>
      <p:sp>
        <p:nvSpPr>
          <p:cNvPr id="3" name="Ambassadors Ministry">
            <a:extLst>
              <a:ext uri="{FF2B5EF4-FFF2-40B4-BE49-F238E27FC236}">
                <a16:creationId xmlns="" xmlns:a16="http://schemas.microsoft.com/office/drawing/2014/main" id="{1F9CB9BF-FEDD-46BF-9815-2C49142E2623}"/>
              </a:ext>
            </a:extLst>
          </p:cNvPr>
          <p:cNvSpPr txBox="1"/>
          <p:nvPr/>
        </p:nvSpPr>
        <p:spPr>
          <a:xfrm>
            <a:off x="528940" y="2205377"/>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511114" y="377419"/>
            <a:ext cx="590482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Won One by One</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695682" y="3483155"/>
            <a:ext cx="17576799" cy="6510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SIN is our great enemy! It DIS connects us, DIS bands us, DIS cords us, DIS respects us, DIS figures us! #DISSED</a:t>
            </a:r>
          </a:p>
          <a:p>
            <a:endParaRPr lang="en-US" sz="4500" dirty="0"/>
          </a:p>
          <a:p>
            <a:r>
              <a:rPr lang="en-US" sz="4500" dirty="0"/>
              <a:t>But when Jesus dwells in us and when we model our lives after His, we work to bring others TOGETHER under the banner of Christ, regardless of gender, race, status, culture or politics (Mary Magdalene, Nicodemus, Saul/Paul). </a:t>
            </a:r>
          </a:p>
          <a:p>
            <a:endParaRPr lang="en-US" sz="4500" dirty="0"/>
          </a:p>
          <a:p>
            <a:endParaRPr lang="en-US" sz="4500" dirty="0"/>
          </a:p>
        </p:txBody>
      </p:sp>
      <p:sp>
        <p:nvSpPr>
          <p:cNvPr id="4" name="Ambassadors Ministry">
            <a:extLst>
              <a:ext uri="{FF2B5EF4-FFF2-40B4-BE49-F238E27FC236}">
                <a16:creationId xmlns="" xmlns:a16="http://schemas.microsoft.com/office/drawing/2014/main" id="{45F28EB6-4F40-410B-8316-9B6DCCF5F5EC}"/>
              </a:ext>
            </a:extLst>
          </p:cNvPr>
          <p:cNvSpPr txBox="1"/>
          <p:nvPr/>
        </p:nvSpPr>
        <p:spPr>
          <a:xfrm>
            <a:off x="528940" y="2020342"/>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221455420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091126" y="690335"/>
            <a:ext cx="1719232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Agents of Reconciliation and Growing Disciples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472202" y="4050927"/>
            <a:ext cx="17576799" cy="58131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Ambassadors (Agents of Reconciliation) are not to be passive but active!</a:t>
            </a:r>
          </a:p>
          <a:p>
            <a:endParaRPr lang="en-US" sz="4500" dirty="0"/>
          </a:p>
          <a:p>
            <a:r>
              <a:rPr lang="en-US" sz="4500" dirty="0"/>
              <a:t>“…We are therefore Christ’s ambassadors, as though God were making His appeal through us. We implore you on Christ’s behalf: Be reconciled to God” (2 Cor 5:19-20). #peacemakers</a:t>
            </a:r>
          </a:p>
          <a:p>
            <a:r>
              <a:rPr lang="en-US" sz="4500" dirty="0"/>
              <a:t> </a:t>
            </a:r>
          </a:p>
          <a:p>
            <a:r>
              <a:rPr lang="en-US" sz="4500" dirty="0"/>
              <a:t>Misdeeds or Missed Deeds which are worse? </a:t>
            </a:r>
          </a:p>
          <a:p>
            <a:endParaRPr lang="en-US" sz="4500" dirty="0"/>
          </a:p>
        </p:txBody>
      </p:sp>
      <p:sp>
        <p:nvSpPr>
          <p:cNvPr id="7" name="Ambassadors Ministry">
            <a:extLst>
              <a:ext uri="{FF2B5EF4-FFF2-40B4-BE49-F238E27FC236}">
                <a16:creationId xmlns="" xmlns:a16="http://schemas.microsoft.com/office/drawing/2014/main" id="{378B4209-25E3-41A6-A6E0-02E862A39233}"/>
              </a:ext>
            </a:extLst>
          </p:cNvPr>
          <p:cNvSpPr txBox="1"/>
          <p:nvPr/>
        </p:nvSpPr>
        <p:spPr>
          <a:xfrm>
            <a:off x="528940" y="2136885"/>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Tree>
    <p:extLst>
      <p:ext uri="{BB962C8B-B14F-4D97-AF65-F5344CB8AC3E}">
        <p14:creationId xmlns:p14="http://schemas.microsoft.com/office/powerpoint/2010/main" val="411631534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5A2E4-EB83-469E-A75B-AA7C58E0B2CB}">
  <ds:schemaRefs>
    <ds:schemaRef ds:uri="http://schemas.microsoft.com/sharepoint/v3/contenttype/forms"/>
  </ds:schemaRefs>
</ds:datastoreItem>
</file>

<file path=customXml/itemProps2.xml><?xml version="1.0" encoding="utf-8"?>
<ds:datastoreItem xmlns:ds="http://schemas.openxmlformats.org/officeDocument/2006/customXml" ds:itemID="{59CCC378-07F9-4D46-A2E5-92AAEC5BE8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8FDCCC-7042-4A67-9581-AFEBDA3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4854</TotalTime>
  <Words>1277</Words>
  <Application>Microsoft Office PowerPoint</Application>
  <PresentationFormat>Custom</PresentationFormat>
  <Paragraphs>190</Paragraphs>
  <Slides>18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Times</vt:lpstr>
      <vt:lpstr>White</vt:lpstr>
      <vt:lpstr>PowerPoint Presentation</vt:lpstr>
      <vt:lpstr>Module 6 – Nurturing Godly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user</cp:lastModifiedBy>
  <cp:revision>45</cp:revision>
  <cp:lastPrinted>2020-07-08T22:08:25Z</cp:lastPrinted>
  <dcterms:modified xsi:type="dcterms:W3CDTF">2022-07-01T03:42:16Z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0x0101004AFAEC837CB4F641BB3A5C758ACA25DA</vt:lpwstr>
  </property>
</Properties>
</file>