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57" r:id="rId6"/>
    <p:sldId id="265" r:id="rId7"/>
    <p:sldId id="266" r:id="rId8"/>
    <p:sldId id="267" r:id="rId9"/>
    <p:sldId id="292" r:id="rId10"/>
    <p:sldId id="268" r:id="rId11"/>
    <p:sldId id="284" r:id="rId12"/>
    <p:sldId id="285" r:id="rId13"/>
    <p:sldId id="286" r:id="rId14"/>
    <p:sldId id="287" r:id="rId15"/>
    <p:sldId id="289" r:id="rId16"/>
    <p:sldId id="288" r:id="rId17"/>
    <p:sldId id="291" r:id="rId18"/>
    <p:sldId id="293" r:id="rId19"/>
    <p:sldId id="294" r:id="rId20"/>
    <p:sldId id="283"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1pPr>
    <a:lvl2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B26"/>
    <a:srgbClr val="A1BF66"/>
    <a:srgbClr val="1EA1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Neue Medium"/>
          <a:ea typeface="Helvetica Neue Medium"/>
          <a:cs typeface="Helvetica Neue Medium"/>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7"/>
  </p:normalViewPr>
  <p:slideViewPr>
    <p:cSldViewPr snapToGrid="0">
      <p:cViewPr varScale="1">
        <p:scale>
          <a:sx n="52" d="100"/>
          <a:sy n="52"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17205423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833937" y="2303858"/>
            <a:ext cx="14716127" cy="4643439"/>
          </a:xfrm>
          <a:prstGeom prst="rect">
            <a:avLst/>
          </a:prstGeom>
        </p:spPr>
        <p:txBody>
          <a:bodyPr lIns="71436" tIns="71436" rIns="71436" bIns="71436" anchor="b"/>
          <a:lstStyle>
            <a:lvl1pPr algn="ctr" defTabSz="821530">
              <a:lnSpc>
                <a:spcPct val="100000"/>
              </a:lnSpc>
              <a:defRPr sz="11200">
                <a:solidFill>
                  <a:srgbClr val="000000"/>
                </a:solidFill>
                <a:latin typeface="Helvetica Neue Medium"/>
                <a:ea typeface="Helvetica Neue Medium"/>
                <a:cs typeface="Helvetica Neue Medium"/>
                <a:sym typeface="Helvetica Neue Medium"/>
              </a:defRPr>
            </a:lvl1pPr>
          </a:lstStyle>
          <a:p>
            <a:r>
              <a:t>Title Text</a:t>
            </a:r>
          </a:p>
        </p:txBody>
      </p:sp>
      <p:sp>
        <p:nvSpPr>
          <p:cNvPr id="12" name="Body Level One…"/>
          <p:cNvSpPr txBox="1">
            <a:spLocks noGrp="1"/>
          </p:cNvSpPr>
          <p:nvPr>
            <p:ph type="body" sz="quarter" idx="1"/>
          </p:nvPr>
        </p:nvSpPr>
        <p:spPr>
          <a:xfrm>
            <a:off x="4833937" y="7090171"/>
            <a:ext cx="14716127" cy="1589487"/>
          </a:xfrm>
          <a:prstGeom prst="rect">
            <a:avLst/>
          </a:prstGeom>
        </p:spPr>
        <p:txBody>
          <a:bodyPr lIns="71436" tIns="71436" rIns="71436" bIns="71436"/>
          <a:lstStyle>
            <a:lvl1pPr marL="0" indent="0" algn="ctr" defTabSz="821530">
              <a:lnSpc>
                <a:spcPct val="100000"/>
              </a:lnSpc>
              <a:spcBef>
                <a:spcPts val="0"/>
              </a:spcBef>
              <a:buSzTx/>
              <a:buFontTx/>
              <a:buNone/>
              <a:defRPr sz="5200">
                <a:solidFill>
                  <a:srgbClr val="000000"/>
                </a:solidFill>
                <a:latin typeface="+mj-lt"/>
                <a:ea typeface="+mj-ea"/>
                <a:cs typeface="+mj-cs"/>
                <a:sym typeface="Helvetica Neue"/>
              </a:defRPr>
            </a:lvl1pPr>
            <a:lvl2pPr marL="0" indent="0" algn="ctr" defTabSz="821530">
              <a:lnSpc>
                <a:spcPct val="100000"/>
              </a:lnSpc>
              <a:spcBef>
                <a:spcPts val="0"/>
              </a:spcBef>
              <a:buSzTx/>
              <a:buFontTx/>
              <a:buNone/>
              <a:defRPr sz="5200">
                <a:solidFill>
                  <a:srgbClr val="000000"/>
                </a:solidFill>
                <a:latin typeface="+mj-lt"/>
                <a:ea typeface="+mj-ea"/>
                <a:cs typeface="+mj-cs"/>
                <a:sym typeface="Helvetica Neue"/>
              </a:defRPr>
            </a:lvl2pPr>
            <a:lvl3pPr marL="0" indent="0" algn="ctr" defTabSz="821530">
              <a:lnSpc>
                <a:spcPct val="100000"/>
              </a:lnSpc>
              <a:spcBef>
                <a:spcPts val="0"/>
              </a:spcBef>
              <a:buSzTx/>
              <a:buFontTx/>
              <a:buNone/>
              <a:defRPr sz="5200">
                <a:solidFill>
                  <a:srgbClr val="000000"/>
                </a:solidFill>
                <a:latin typeface="+mj-lt"/>
                <a:ea typeface="+mj-ea"/>
                <a:cs typeface="+mj-cs"/>
                <a:sym typeface="Helvetica Neue"/>
              </a:defRPr>
            </a:lvl3pPr>
            <a:lvl4pPr marL="0" indent="0" algn="ctr" defTabSz="821530">
              <a:lnSpc>
                <a:spcPct val="100000"/>
              </a:lnSpc>
              <a:spcBef>
                <a:spcPts val="0"/>
              </a:spcBef>
              <a:buSzTx/>
              <a:buFontTx/>
              <a:buNone/>
              <a:defRPr sz="5200">
                <a:solidFill>
                  <a:srgbClr val="000000"/>
                </a:solidFill>
                <a:latin typeface="+mj-lt"/>
                <a:ea typeface="+mj-ea"/>
                <a:cs typeface="+mj-cs"/>
                <a:sym typeface="Helvetica Neue"/>
              </a:defRPr>
            </a:lvl4pPr>
            <a:lvl5pPr marL="0" indent="0" algn="ctr" defTabSz="821530">
              <a:lnSpc>
                <a:spcPct val="100000"/>
              </a:lnSpc>
              <a:spcBef>
                <a:spcPts val="0"/>
              </a:spcBef>
              <a:buSzTx/>
              <a:buFontTx/>
              <a:buNone/>
              <a:defRPr sz="5200">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92" name="Image"/>
          <p:cNvSpPr>
            <a:spLocks noGrp="1"/>
          </p:cNvSpPr>
          <p:nvPr>
            <p:ph type="pic" idx="13"/>
          </p:nvPr>
        </p:nvSpPr>
        <p:spPr>
          <a:xfrm>
            <a:off x="3048000" y="0"/>
            <a:ext cx="18288000" cy="13716000"/>
          </a:xfrm>
          <a:prstGeom prst="rect">
            <a:avLst/>
          </a:prstGeom>
        </p:spPr>
        <p:txBody>
          <a:bodyPr lIns="91439" tIns="45719" rIns="91439" bIns="45719">
            <a:noAutofit/>
          </a:bodyPr>
          <a:lstStyle/>
          <a:p>
            <a:endParaRPr/>
          </a:p>
        </p:txBody>
      </p:sp>
      <p:sp>
        <p:nvSpPr>
          <p:cNvPr id="93"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0" name="Title Text"/>
          <p:cNvSpPr txBox="1">
            <a:spLocks noGrp="1"/>
          </p:cNvSpPr>
          <p:nvPr>
            <p:ph type="title"/>
          </p:nvPr>
        </p:nvSpPr>
        <p:spPr>
          <a:xfrm>
            <a:off x="4833937" y="4536280"/>
            <a:ext cx="14716127" cy="4643439"/>
          </a:xfrm>
          <a:prstGeom prst="rect">
            <a:avLst/>
          </a:prstGeom>
        </p:spPr>
        <p:txBody>
          <a:bodyPr lIns="71436" tIns="71436" rIns="71436" bIns="71436"/>
          <a:lstStyle>
            <a:lvl1pPr algn="ctr" defTabSz="821530">
              <a:lnSpc>
                <a:spcPct val="100000"/>
              </a:lnSpc>
              <a:defRPr sz="11200">
                <a:solidFill>
                  <a:srgbClr val="000000"/>
                </a:solidFill>
                <a:latin typeface="Helvetica Neue Medium"/>
                <a:ea typeface="Helvetica Neue Medium"/>
                <a:cs typeface="Helvetica Neue Medium"/>
                <a:sym typeface="Helvetica Neue Medium"/>
              </a:defRPr>
            </a:lvl1pPr>
          </a:lstStyle>
          <a:p>
            <a:r>
              <a:t>Title Text</a:t>
            </a:r>
          </a:p>
        </p:txBody>
      </p:sp>
      <p:sp>
        <p:nvSpPr>
          <p:cNvPr id="21"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8" name="Image"/>
          <p:cNvSpPr>
            <a:spLocks noGrp="1"/>
          </p:cNvSpPr>
          <p:nvPr>
            <p:ph type="pic" sz="half" idx="13"/>
          </p:nvPr>
        </p:nvSpPr>
        <p:spPr>
          <a:xfrm>
            <a:off x="12495609" y="892967"/>
            <a:ext cx="7500939" cy="11555019"/>
          </a:xfrm>
          <a:prstGeom prst="rect">
            <a:avLst/>
          </a:prstGeom>
        </p:spPr>
        <p:txBody>
          <a:bodyPr lIns="91439" tIns="45719" rIns="91439" bIns="45719">
            <a:noAutofit/>
          </a:bodyPr>
          <a:lstStyle/>
          <a:p>
            <a:endParaRPr/>
          </a:p>
        </p:txBody>
      </p:sp>
      <p:sp>
        <p:nvSpPr>
          <p:cNvPr id="29" name="Title Text"/>
          <p:cNvSpPr txBox="1">
            <a:spLocks noGrp="1"/>
          </p:cNvSpPr>
          <p:nvPr>
            <p:ph type="title"/>
          </p:nvPr>
        </p:nvSpPr>
        <p:spPr>
          <a:xfrm>
            <a:off x="4387453" y="892967"/>
            <a:ext cx="7500939" cy="5607846"/>
          </a:xfrm>
          <a:prstGeom prst="rect">
            <a:avLst/>
          </a:prstGeom>
        </p:spPr>
        <p:txBody>
          <a:bodyPr lIns="71436" tIns="71436" rIns="71436" bIns="71436" anchor="b"/>
          <a:lstStyle>
            <a:lvl1pPr algn="ctr" defTabSz="821530">
              <a:lnSpc>
                <a:spcPct val="100000"/>
              </a:lnSpc>
              <a:defRPr sz="8400">
                <a:solidFill>
                  <a:srgbClr val="000000"/>
                </a:solidFill>
                <a:latin typeface="Helvetica Neue Medium"/>
                <a:ea typeface="Helvetica Neue Medium"/>
                <a:cs typeface="Helvetica Neue Medium"/>
                <a:sym typeface="Helvetica Neue Medium"/>
              </a:defRPr>
            </a:lvl1pPr>
          </a:lstStyle>
          <a:p>
            <a:r>
              <a:t>Title Text</a:t>
            </a:r>
          </a:p>
        </p:txBody>
      </p:sp>
      <p:sp>
        <p:nvSpPr>
          <p:cNvPr id="30" name="Body Level One…"/>
          <p:cNvSpPr txBox="1">
            <a:spLocks noGrp="1"/>
          </p:cNvSpPr>
          <p:nvPr>
            <p:ph type="body" sz="quarter" idx="1"/>
          </p:nvPr>
        </p:nvSpPr>
        <p:spPr>
          <a:xfrm>
            <a:off x="4387453" y="6643686"/>
            <a:ext cx="7500939" cy="5786439"/>
          </a:xfrm>
          <a:prstGeom prst="rect">
            <a:avLst/>
          </a:prstGeom>
        </p:spPr>
        <p:txBody>
          <a:bodyPr lIns="71436" tIns="71436" rIns="71436" bIns="71436"/>
          <a:lstStyle>
            <a:lvl1pPr marL="0" indent="0" algn="ctr" defTabSz="821530">
              <a:lnSpc>
                <a:spcPct val="100000"/>
              </a:lnSpc>
              <a:spcBef>
                <a:spcPts val="0"/>
              </a:spcBef>
              <a:buSzTx/>
              <a:buFontTx/>
              <a:buNone/>
              <a:defRPr sz="5200">
                <a:solidFill>
                  <a:srgbClr val="000000"/>
                </a:solidFill>
                <a:latin typeface="+mj-lt"/>
                <a:ea typeface="+mj-ea"/>
                <a:cs typeface="+mj-cs"/>
                <a:sym typeface="Helvetica Neue"/>
              </a:defRPr>
            </a:lvl1pPr>
            <a:lvl2pPr marL="0" indent="0" algn="ctr" defTabSz="821530">
              <a:lnSpc>
                <a:spcPct val="100000"/>
              </a:lnSpc>
              <a:spcBef>
                <a:spcPts val="0"/>
              </a:spcBef>
              <a:buSzTx/>
              <a:buFontTx/>
              <a:buNone/>
              <a:defRPr sz="5200">
                <a:solidFill>
                  <a:srgbClr val="000000"/>
                </a:solidFill>
                <a:latin typeface="+mj-lt"/>
                <a:ea typeface="+mj-ea"/>
                <a:cs typeface="+mj-cs"/>
                <a:sym typeface="Helvetica Neue"/>
              </a:defRPr>
            </a:lvl2pPr>
            <a:lvl3pPr marL="0" indent="0" algn="ctr" defTabSz="821530">
              <a:lnSpc>
                <a:spcPct val="100000"/>
              </a:lnSpc>
              <a:spcBef>
                <a:spcPts val="0"/>
              </a:spcBef>
              <a:buSzTx/>
              <a:buFontTx/>
              <a:buNone/>
              <a:defRPr sz="5200">
                <a:solidFill>
                  <a:srgbClr val="000000"/>
                </a:solidFill>
                <a:latin typeface="+mj-lt"/>
                <a:ea typeface="+mj-ea"/>
                <a:cs typeface="+mj-cs"/>
                <a:sym typeface="Helvetica Neue"/>
              </a:defRPr>
            </a:lvl3pPr>
            <a:lvl4pPr marL="0" indent="0" algn="ctr" defTabSz="821530">
              <a:lnSpc>
                <a:spcPct val="100000"/>
              </a:lnSpc>
              <a:spcBef>
                <a:spcPts val="0"/>
              </a:spcBef>
              <a:buSzTx/>
              <a:buFontTx/>
              <a:buNone/>
              <a:defRPr sz="5200">
                <a:solidFill>
                  <a:srgbClr val="000000"/>
                </a:solidFill>
                <a:latin typeface="+mj-lt"/>
                <a:ea typeface="+mj-ea"/>
                <a:cs typeface="+mj-cs"/>
                <a:sym typeface="Helvetica Neue"/>
              </a:defRPr>
            </a:lvl4pPr>
            <a:lvl5pPr marL="0" indent="0" algn="ctr" defTabSz="821530">
              <a:lnSpc>
                <a:spcPct val="100000"/>
              </a:lnSpc>
              <a:spcBef>
                <a:spcPts val="0"/>
              </a:spcBef>
              <a:buSzTx/>
              <a:buFontTx/>
              <a:buNone/>
              <a:defRPr sz="5200">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38" name="Title Text"/>
          <p:cNvSpPr txBox="1">
            <a:spLocks noGrp="1"/>
          </p:cNvSpPr>
          <p:nvPr>
            <p:ph type="title"/>
          </p:nvPr>
        </p:nvSpPr>
        <p:spPr>
          <a:xfrm>
            <a:off x="4387453" y="357186"/>
            <a:ext cx="15609094" cy="3036096"/>
          </a:xfrm>
          <a:prstGeom prst="rect">
            <a:avLst/>
          </a:prstGeom>
        </p:spPr>
        <p:txBody>
          <a:bodyPr lIns="71436" tIns="71436" rIns="71436" bIns="71436"/>
          <a:lstStyle>
            <a:lvl1pPr algn="ctr" defTabSz="821530">
              <a:lnSpc>
                <a:spcPct val="100000"/>
              </a:lnSpc>
              <a:defRPr sz="11200">
                <a:solidFill>
                  <a:srgbClr val="000000"/>
                </a:solidFill>
                <a:latin typeface="Helvetica Neue Medium"/>
                <a:ea typeface="Helvetica Neue Medium"/>
                <a:cs typeface="Helvetica Neue Medium"/>
                <a:sym typeface="Helvetica Neue Medium"/>
              </a:defRPr>
            </a:lvl1pPr>
          </a:lstStyle>
          <a:p>
            <a:r>
              <a:t>Title Text</a:t>
            </a:r>
          </a:p>
        </p:txBody>
      </p:sp>
      <p:sp>
        <p:nvSpPr>
          <p:cNvPr id="39"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6" name="Title Text"/>
          <p:cNvSpPr txBox="1">
            <a:spLocks noGrp="1"/>
          </p:cNvSpPr>
          <p:nvPr>
            <p:ph type="title"/>
          </p:nvPr>
        </p:nvSpPr>
        <p:spPr>
          <a:xfrm>
            <a:off x="4387453" y="357186"/>
            <a:ext cx="15609094" cy="3036096"/>
          </a:xfrm>
          <a:prstGeom prst="rect">
            <a:avLst/>
          </a:prstGeom>
        </p:spPr>
        <p:txBody>
          <a:bodyPr lIns="71436" tIns="71436" rIns="71436" bIns="71436"/>
          <a:lstStyle>
            <a:lvl1pPr algn="ctr" defTabSz="821530">
              <a:lnSpc>
                <a:spcPct val="100000"/>
              </a:lnSpc>
              <a:defRPr sz="11200">
                <a:solidFill>
                  <a:srgbClr val="000000"/>
                </a:solidFill>
                <a:latin typeface="Helvetica Neue Medium"/>
                <a:ea typeface="Helvetica Neue Medium"/>
                <a:cs typeface="Helvetica Neue Medium"/>
                <a:sym typeface="Helvetica Neue Medium"/>
              </a:defRPr>
            </a:lvl1pPr>
          </a:lstStyle>
          <a:p>
            <a:r>
              <a:t>Title Text</a:t>
            </a:r>
          </a:p>
        </p:txBody>
      </p:sp>
      <p:sp>
        <p:nvSpPr>
          <p:cNvPr id="47" name="Body Level One…"/>
          <p:cNvSpPr txBox="1">
            <a:spLocks noGrp="1"/>
          </p:cNvSpPr>
          <p:nvPr>
            <p:ph type="body" idx="1"/>
          </p:nvPr>
        </p:nvSpPr>
        <p:spPr>
          <a:xfrm>
            <a:off x="4387453" y="3643312"/>
            <a:ext cx="15609094" cy="8840393"/>
          </a:xfrm>
          <a:prstGeom prst="rect">
            <a:avLst/>
          </a:prstGeom>
        </p:spPr>
        <p:txBody>
          <a:bodyPr lIns="71436" tIns="71436" rIns="71436" bIns="71436" anchor="ctr"/>
          <a:lstStyle>
            <a:lvl1pPr marL="611187" indent="-611187" defTabSz="821530">
              <a:lnSpc>
                <a:spcPct val="100000"/>
              </a:lnSpc>
              <a:spcBef>
                <a:spcPts val="5900"/>
              </a:spcBef>
              <a:buSzPct val="145000"/>
              <a:buFontTx/>
              <a:defRPr sz="4400">
                <a:solidFill>
                  <a:srgbClr val="000000"/>
                </a:solidFill>
                <a:latin typeface="+mj-lt"/>
                <a:ea typeface="+mj-ea"/>
                <a:cs typeface="+mj-cs"/>
                <a:sym typeface="Helvetica Neue"/>
              </a:defRPr>
            </a:lvl1pPr>
            <a:lvl2pPr marL="1055687" indent="-611187" defTabSz="821530">
              <a:lnSpc>
                <a:spcPct val="100000"/>
              </a:lnSpc>
              <a:spcBef>
                <a:spcPts val="5900"/>
              </a:spcBef>
              <a:buSzPct val="145000"/>
              <a:buFontTx/>
              <a:defRPr sz="4400">
                <a:solidFill>
                  <a:srgbClr val="000000"/>
                </a:solidFill>
                <a:latin typeface="+mj-lt"/>
                <a:ea typeface="+mj-ea"/>
                <a:cs typeface="+mj-cs"/>
                <a:sym typeface="Helvetica Neue"/>
              </a:defRPr>
            </a:lvl2pPr>
            <a:lvl3pPr marL="1500187" indent="-611187" defTabSz="821530">
              <a:lnSpc>
                <a:spcPct val="100000"/>
              </a:lnSpc>
              <a:spcBef>
                <a:spcPts val="5900"/>
              </a:spcBef>
              <a:buSzPct val="145000"/>
              <a:buFontTx/>
              <a:defRPr sz="4400">
                <a:solidFill>
                  <a:srgbClr val="000000"/>
                </a:solidFill>
                <a:latin typeface="+mj-lt"/>
                <a:ea typeface="+mj-ea"/>
                <a:cs typeface="+mj-cs"/>
                <a:sym typeface="Helvetica Neue"/>
              </a:defRPr>
            </a:lvl3pPr>
            <a:lvl4pPr marL="1944686" indent="-611187" defTabSz="821530">
              <a:lnSpc>
                <a:spcPct val="100000"/>
              </a:lnSpc>
              <a:spcBef>
                <a:spcPts val="5900"/>
              </a:spcBef>
              <a:buSzPct val="145000"/>
              <a:buFontTx/>
              <a:defRPr sz="4400">
                <a:solidFill>
                  <a:srgbClr val="000000"/>
                </a:solidFill>
                <a:latin typeface="+mj-lt"/>
                <a:ea typeface="+mj-ea"/>
                <a:cs typeface="+mj-cs"/>
                <a:sym typeface="Helvetica Neue"/>
              </a:defRPr>
            </a:lvl4pPr>
            <a:lvl5pPr marL="2389186" indent="-611186" defTabSz="821530">
              <a:lnSpc>
                <a:spcPct val="100000"/>
              </a:lnSpc>
              <a:spcBef>
                <a:spcPts val="5900"/>
              </a:spcBef>
              <a:buSzPct val="145000"/>
              <a:buFontTx/>
              <a:defRPr sz="4400">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55" name="Image"/>
          <p:cNvSpPr>
            <a:spLocks noGrp="1"/>
          </p:cNvSpPr>
          <p:nvPr>
            <p:ph type="pic" sz="quarter" idx="13"/>
          </p:nvPr>
        </p:nvSpPr>
        <p:spPr>
          <a:xfrm>
            <a:off x="12495609" y="3643312"/>
            <a:ext cx="7500939" cy="8840393"/>
          </a:xfrm>
          <a:prstGeom prst="rect">
            <a:avLst/>
          </a:prstGeom>
        </p:spPr>
        <p:txBody>
          <a:bodyPr lIns="91439" tIns="45719" rIns="91439" bIns="45719">
            <a:noAutofit/>
          </a:bodyPr>
          <a:lstStyle/>
          <a:p>
            <a:endParaRPr/>
          </a:p>
        </p:txBody>
      </p:sp>
      <p:sp>
        <p:nvSpPr>
          <p:cNvPr id="56" name="Title Text"/>
          <p:cNvSpPr txBox="1">
            <a:spLocks noGrp="1"/>
          </p:cNvSpPr>
          <p:nvPr>
            <p:ph type="title"/>
          </p:nvPr>
        </p:nvSpPr>
        <p:spPr>
          <a:xfrm>
            <a:off x="4387453" y="357186"/>
            <a:ext cx="15609094" cy="3036096"/>
          </a:xfrm>
          <a:prstGeom prst="rect">
            <a:avLst/>
          </a:prstGeom>
        </p:spPr>
        <p:txBody>
          <a:bodyPr lIns="71436" tIns="71436" rIns="71436" bIns="71436"/>
          <a:lstStyle>
            <a:lvl1pPr algn="ctr" defTabSz="821530">
              <a:lnSpc>
                <a:spcPct val="100000"/>
              </a:lnSpc>
              <a:defRPr sz="11200">
                <a:solidFill>
                  <a:srgbClr val="000000"/>
                </a:solidFill>
                <a:latin typeface="Helvetica Neue Medium"/>
                <a:ea typeface="Helvetica Neue Medium"/>
                <a:cs typeface="Helvetica Neue Medium"/>
                <a:sym typeface="Helvetica Neue Medium"/>
              </a:defRPr>
            </a:lvl1pPr>
          </a:lstStyle>
          <a:p>
            <a:r>
              <a:t>Title Text</a:t>
            </a:r>
          </a:p>
        </p:txBody>
      </p:sp>
      <p:sp>
        <p:nvSpPr>
          <p:cNvPr id="57" name="Body Level One…"/>
          <p:cNvSpPr txBox="1">
            <a:spLocks noGrp="1"/>
          </p:cNvSpPr>
          <p:nvPr>
            <p:ph type="body" sz="quarter" idx="1"/>
          </p:nvPr>
        </p:nvSpPr>
        <p:spPr>
          <a:xfrm>
            <a:off x="4387453" y="3643312"/>
            <a:ext cx="7500939" cy="8840393"/>
          </a:xfrm>
          <a:prstGeom prst="rect">
            <a:avLst/>
          </a:prstGeom>
        </p:spPr>
        <p:txBody>
          <a:bodyPr lIns="71436" tIns="71436" rIns="71436" bIns="71436" anchor="ctr"/>
          <a:lstStyle>
            <a:lvl1pPr marL="465363" indent="-465363" defTabSz="821530">
              <a:lnSpc>
                <a:spcPct val="100000"/>
              </a:lnSpc>
              <a:spcBef>
                <a:spcPts val="4500"/>
              </a:spcBef>
              <a:buSzPct val="145000"/>
              <a:buFontTx/>
              <a:defRPr sz="3800">
                <a:solidFill>
                  <a:srgbClr val="000000"/>
                </a:solidFill>
                <a:latin typeface="+mj-lt"/>
                <a:ea typeface="+mj-ea"/>
                <a:cs typeface="+mj-cs"/>
                <a:sym typeface="Helvetica Neue"/>
              </a:defRPr>
            </a:lvl1pPr>
            <a:lvl2pPr marL="808263" indent="-465363" defTabSz="821530">
              <a:lnSpc>
                <a:spcPct val="100000"/>
              </a:lnSpc>
              <a:spcBef>
                <a:spcPts val="4500"/>
              </a:spcBef>
              <a:buSzPct val="145000"/>
              <a:buFontTx/>
              <a:defRPr sz="3800">
                <a:solidFill>
                  <a:srgbClr val="000000"/>
                </a:solidFill>
                <a:latin typeface="+mj-lt"/>
                <a:ea typeface="+mj-ea"/>
                <a:cs typeface="+mj-cs"/>
                <a:sym typeface="Helvetica Neue"/>
              </a:defRPr>
            </a:lvl2pPr>
            <a:lvl3pPr marL="1151164" indent="-465363" defTabSz="821530">
              <a:lnSpc>
                <a:spcPct val="100000"/>
              </a:lnSpc>
              <a:spcBef>
                <a:spcPts val="4500"/>
              </a:spcBef>
              <a:buSzPct val="145000"/>
              <a:buFontTx/>
              <a:defRPr sz="3800">
                <a:solidFill>
                  <a:srgbClr val="000000"/>
                </a:solidFill>
                <a:latin typeface="+mj-lt"/>
                <a:ea typeface="+mj-ea"/>
                <a:cs typeface="+mj-cs"/>
                <a:sym typeface="Helvetica Neue"/>
              </a:defRPr>
            </a:lvl3pPr>
            <a:lvl4pPr marL="1494064" indent="-465364" defTabSz="821530">
              <a:lnSpc>
                <a:spcPct val="100000"/>
              </a:lnSpc>
              <a:spcBef>
                <a:spcPts val="4500"/>
              </a:spcBef>
              <a:buSzPct val="145000"/>
              <a:buFontTx/>
              <a:defRPr sz="3800">
                <a:solidFill>
                  <a:srgbClr val="000000"/>
                </a:solidFill>
                <a:latin typeface="+mj-lt"/>
                <a:ea typeface="+mj-ea"/>
                <a:cs typeface="+mj-cs"/>
                <a:sym typeface="Helvetica Neue"/>
              </a:defRPr>
            </a:lvl4pPr>
            <a:lvl5pPr marL="1836964" indent="-465364" defTabSz="821530">
              <a:lnSpc>
                <a:spcPct val="100000"/>
              </a:lnSpc>
              <a:spcBef>
                <a:spcPts val="4500"/>
              </a:spcBef>
              <a:buSzPct val="145000"/>
              <a:buFontTx/>
              <a:defRPr sz="3800">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xfrm>
            <a:off x="11954104" y="13073062"/>
            <a:ext cx="466267" cy="473075"/>
          </a:xfrm>
          <a:prstGeom prst="rect">
            <a:avLst/>
          </a:prstGeom>
        </p:spPr>
        <p:txBody>
          <a:bodyPr lIns="71436" tIns="71436" rIns="71436" bIns="71436"/>
          <a:lstStyle>
            <a:lvl1pPr defTabSz="821530">
              <a:defRPr sz="2200" b="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65" name="Body Level One…"/>
          <p:cNvSpPr txBox="1">
            <a:spLocks noGrp="1"/>
          </p:cNvSpPr>
          <p:nvPr>
            <p:ph type="body" idx="1"/>
          </p:nvPr>
        </p:nvSpPr>
        <p:spPr>
          <a:xfrm>
            <a:off x="4387453" y="1785936"/>
            <a:ext cx="15609094" cy="10144127"/>
          </a:xfrm>
          <a:prstGeom prst="rect">
            <a:avLst/>
          </a:prstGeom>
        </p:spPr>
        <p:txBody>
          <a:bodyPr lIns="71436" tIns="71436" rIns="71436" bIns="71436" anchor="ctr"/>
          <a:lstStyle>
            <a:lvl1pPr marL="611187" indent="-611187" defTabSz="821530">
              <a:lnSpc>
                <a:spcPct val="100000"/>
              </a:lnSpc>
              <a:spcBef>
                <a:spcPts val="5900"/>
              </a:spcBef>
              <a:buSzPct val="145000"/>
              <a:buFontTx/>
              <a:defRPr sz="4400">
                <a:solidFill>
                  <a:srgbClr val="000000"/>
                </a:solidFill>
                <a:latin typeface="+mj-lt"/>
                <a:ea typeface="+mj-ea"/>
                <a:cs typeface="+mj-cs"/>
                <a:sym typeface="Helvetica Neue"/>
              </a:defRPr>
            </a:lvl1pPr>
            <a:lvl2pPr marL="1055687" indent="-611187" defTabSz="821530">
              <a:lnSpc>
                <a:spcPct val="100000"/>
              </a:lnSpc>
              <a:spcBef>
                <a:spcPts val="5900"/>
              </a:spcBef>
              <a:buSzPct val="145000"/>
              <a:buFontTx/>
              <a:defRPr sz="4400">
                <a:solidFill>
                  <a:srgbClr val="000000"/>
                </a:solidFill>
                <a:latin typeface="+mj-lt"/>
                <a:ea typeface="+mj-ea"/>
                <a:cs typeface="+mj-cs"/>
                <a:sym typeface="Helvetica Neue"/>
              </a:defRPr>
            </a:lvl2pPr>
            <a:lvl3pPr marL="1500187" indent="-611187" defTabSz="821530">
              <a:lnSpc>
                <a:spcPct val="100000"/>
              </a:lnSpc>
              <a:spcBef>
                <a:spcPts val="5900"/>
              </a:spcBef>
              <a:buSzPct val="145000"/>
              <a:buFontTx/>
              <a:defRPr sz="4400">
                <a:solidFill>
                  <a:srgbClr val="000000"/>
                </a:solidFill>
                <a:latin typeface="+mj-lt"/>
                <a:ea typeface="+mj-ea"/>
                <a:cs typeface="+mj-cs"/>
                <a:sym typeface="Helvetica Neue"/>
              </a:defRPr>
            </a:lvl3pPr>
            <a:lvl4pPr marL="1944686" indent="-611187" defTabSz="821530">
              <a:lnSpc>
                <a:spcPct val="100000"/>
              </a:lnSpc>
              <a:spcBef>
                <a:spcPts val="5900"/>
              </a:spcBef>
              <a:buSzPct val="145000"/>
              <a:buFontTx/>
              <a:defRPr sz="4400">
                <a:solidFill>
                  <a:srgbClr val="000000"/>
                </a:solidFill>
                <a:latin typeface="+mj-lt"/>
                <a:ea typeface="+mj-ea"/>
                <a:cs typeface="+mj-cs"/>
                <a:sym typeface="Helvetica Neue"/>
              </a:defRPr>
            </a:lvl4pPr>
            <a:lvl5pPr marL="2389186" indent="-611186" defTabSz="821530">
              <a:lnSpc>
                <a:spcPct val="100000"/>
              </a:lnSpc>
              <a:spcBef>
                <a:spcPts val="5900"/>
              </a:spcBef>
              <a:buSzPct val="145000"/>
              <a:buFontTx/>
              <a:defRPr sz="4400">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66"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73" name="Image"/>
          <p:cNvSpPr>
            <a:spLocks noGrp="1"/>
          </p:cNvSpPr>
          <p:nvPr>
            <p:ph type="pic" sz="quarter" idx="13"/>
          </p:nvPr>
        </p:nvSpPr>
        <p:spPr>
          <a:xfrm>
            <a:off x="12495609" y="7161609"/>
            <a:ext cx="7500939" cy="5304236"/>
          </a:xfrm>
          <a:prstGeom prst="rect">
            <a:avLst/>
          </a:prstGeom>
        </p:spPr>
        <p:txBody>
          <a:bodyPr lIns="91439" tIns="45719" rIns="91439" bIns="45719">
            <a:noAutofit/>
          </a:bodyPr>
          <a:lstStyle/>
          <a:p>
            <a:endParaRPr/>
          </a:p>
        </p:txBody>
      </p:sp>
      <p:sp>
        <p:nvSpPr>
          <p:cNvPr id="74" name="Image"/>
          <p:cNvSpPr>
            <a:spLocks noGrp="1"/>
          </p:cNvSpPr>
          <p:nvPr>
            <p:ph type="pic" sz="quarter" idx="14"/>
          </p:nvPr>
        </p:nvSpPr>
        <p:spPr>
          <a:xfrm>
            <a:off x="12495609" y="1250155"/>
            <a:ext cx="7500939" cy="5304237"/>
          </a:xfrm>
          <a:prstGeom prst="rect">
            <a:avLst/>
          </a:prstGeom>
        </p:spPr>
        <p:txBody>
          <a:bodyPr lIns="91439" tIns="45719" rIns="91439" bIns="45719">
            <a:noAutofit/>
          </a:bodyPr>
          <a:lstStyle/>
          <a:p>
            <a:endParaRPr/>
          </a:p>
        </p:txBody>
      </p:sp>
      <p:sp>
        <p:nvSpPr>
          <p:cNvPr id="75" name="Image"/>
          <p:cNvSpPr>
            <a:spLocks noGrp="1"/>
          </p:cNvSpPr>
          <p:nvPr>
            <p:ph type="pic" sz="half" idx="15"/>
          </p:nvPr>
        </p:nvSpPr>
        <p:spPr>
          <a:xfrm>
            <a:off x="4387453" y="1250155"/>
            <a:ext cx="7500939" cy="11215690"/>
          </a:xfrm>
          <a:prstGeom prst="rect">
            <a:avLst/>
          </a:prstGeom>
        </p:spPr>
        <p:txBody>
          <a:bodyPr lIns="91439" tIns="45719" rIns="91439" bIns="45719">
            <a:noAutofit/>
          </a:bodyPr>
          <a:lstStyle/>
          <a:p>
            <a:endParaRPr/>
          </a:p>
        </p:txBody>
      </p:sp>
      <p:sp>
        <p:nvSpPr>
          <p:cNvPr id="76"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83" name="Body Level One…"/>
          <p:cNvSpPr txBox="1">
            <a:spLocks noGrp="1"/>
          </p:cNvSpPr>
          <p:nvPr>
            <p:ph type="body" sz="quarter" idx="1"/>
          </p:nvPr>
        </p:nvSpPr>
        <p:spPr>
          <a:xfrm>
            <a:off x="4833937" y="8947546"/>
            <a:ext cx="14716127" cy="647702"/>
          </a:xfrm>
          <a:prstGeom prst="rect">
            <a:avLst/>
          </a:prstGeom>
        </p:spPr>
        <p:txBody>
          <a:bodyPr lIns="71436" tIns="71436" rIns="71436" bIns="71436"/>
          <a:lstStyle>
            <a:lvl1pPr marL="0" indent="0" algn="ctr" defTabSz="821530">
              <a:lnSpc>
                <a:spcPct val="100000"/>
              </a:lnSpc>
              <a:spcBef>
                <a:spcPts val="0"/>
              </a:spcBef>
              <a:buSzTx/>
              <a:buFontTx/>
              <a:buNone/>
              <a:defRPr sz="3200" i="1">
                <a:solidFill>
                  <a:srgbClr val="000000"/>
                </a:solidFill>
                <a:latin typeface="+mj-lt"/>
                <a:ea typeface="+mj-ea"/>
                <a:cs typeface="+mj-cs"/>
                <a:sym typeface="Helvetica Neue"/>
              </a:defRPr>
            </a:lvl1pPr>
            <a:lvl2pPr marL="888999" indent="-444499" algn="ctr" defTabSz="821530">
              <a:lnSpc>
                <a:spcPct val="100000"/>
              </a:lnSpc>
              <a:spcBef>
                <a:spcPts val="0"/>
              </a:spcBef>
              <a:buSzPct val="145000"/>
              <a:buFontTx/>
              <a:defRPr sz="3200" i="1">
                <a:solidFill>
                  <a:srgbClr val="000000"/>
                </a:solidFill>
                <a:latin typeface="+mj-lt"/>
                <a:ea typeface="+mj-ea"/>
                <a:cs typeface="+mj-cs"/>
                <a:sym typeface="Helvetica Neue"/>
              </a:defRPr>
            </a:lvl2pPr>
            <a:lvl3pPr marL="1333499" indent="-444499" algn="ctr" defTabSz="821530">
              <a:lnSpc>
                <a:spcPct val="100000"/>
              </a:lnSpc>
              <a:spcBef>
                <a:spcPts val="0"/>
              </a:spcBef>
              <a:buSzPct val="145000"/>
              <a:buFontTx/>
              <a:defRPr sz="3200" i="1">
                <a:solidFill>
                  <a:srgbClr val="000000"/>
                </a:solidFill>
                <a:latin typeface="+mj-lt"/>
                <a:ea typeface="+mj-ea"/>
                <a:cs typeface="+mj-cs"/>
                <a:sym typeface="Helvetica Neue"/>
              </a:defRPr>
            </a:lvl3pPr>
            <a:lvl4pPr marL="1777999" indent="-444499" algn="ctr" defTabSz="821530">
              <a:lnSpc>
                <a:spcPct val="100000"/>
              </a:lnSpc>
              <a:spcBef>
                <a:spcPts val="0"/>
              </a:spcBef>
              <a:buSzPct val="145000"/>
              <a:buFontTx/>
              <a:defRPr sz="3200" i="1">
                <a:solidFill>
                  <a:srgbClr val="000000"/>
                </a:solidFill>
                <a:latin typeface="+mj-lt"/>
                <a:ea typeface="+mj-ea"/>
                <a:cs typeface="+mj-cs"/>
                <a:sym typeface="Helvetica Neue"/>
              </a:defRPr>
            </a:lvl4pPr>
            <a:lvl5pPr marL="2222499" indent="-444499" algn="ctr" defTabSz="821530">
              <a:lnSpc>
                <a:spcPct val="100000"/>
              </a:lnSpc>
              <a:spcBef>
                <a:spcPts val="0"/>
              </a:spcBef>
              <a:buSzPct val="145000"/>
              <a:buFontTx/>
              <a:defRPr sz="3200" i="1">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84" name="“Type a quote here.”"/>
          <p:cNvSpPr txBox="1">
            <a:spLocks noGrp="1"/>
          </p:cNvSpPr>
          <p:nvPr>
            <p:ph type="body" sz="quarter" idx="13"/>
          </p:nvPr>
        </p:nvSpPr>
        <p:spPr>
          <a:xfrm>
            <a:off x="4833937" y="5997575"/>
            <a:ext cx="14716128" cy="863601"/>
          </a:xfrm>
          <a:prstGeom prst="rect">
            <a:avLst/>
          </a:prstGeom>
        </p:spPr>
        <p:txBody>
          <a:bodyPr lIns="71436" tIns="71436" rIns="71436" bIns="71436" anchor="ctr"/>
          <a:lstStyle/>
          <a:p>
            <a:pPr marL="0" indent="0" algn="ctr" defTabSz="821530">
              <a:lnSpc>
                <a:spcPct val="100000"/>
              </a:lnSpc>
              <a:spcBef>
                <a:spcPts val="0"/>
              </a:spcBef>
              <a:buSzTx/>
              <a:buFontTx/>
              <a:buNone/>
              <a:defRPr sz="4600">
                <a:solidFill>
                  <a:srgbClr val="000000"/>
                </a:solidFill>
                <a:latin typeface="Helvetica Neue Medium"/>
                <a:ea typeface="Helvetica Neue Medium"/>
                <a:cs typeface="Helvetica Neue Medium"/>
                <a:sym typeface="Helvetica Neue Medium"/>
              </a:defRPr>
            </a:pPr>
            <a:endParaRPr/>
          </a:p>
        </p:txBody>
      </p:sp>
      <p:sp>
        <p:nvSpPr>
          <p:cNvPr id="85"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224914" y="184149"/>
            <a:ext cx="21934171" cy="3016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1" tIns="91421" rIns="91421" bIns="91421" anchor="ctr">
            <a:normAutofit/>
          </a:bodyPr>
          <a:lstStyle/>
          <a:p>
            <a:r>
              <a:t>Title Text</a:t>
            </a:r>
          </a:p>
        </p:txBody>
      </p:sp>
      <p:sp>
        <p:nvSpPr>
          <p:cNvPr id="3" name="Body Level One…"/>
          <p:cNvSpPr txBox="1">
            <a:spLocks noGrp="1"/>
          </p:cNvSpPr>
          <p:nvPr>
            <p:ph type="body" idx="1"/>
          </p:nvPr>
        </p:nvSpPr>
        <p:spPr>
          <a:xfrm>
            <a:off x="1224914" y="3200400"/>
            <a:ext cx="21934171" cy="1051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1" tIns="91421" rIns="91421" bIns="91421">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3224596" y="607069"/>
            <a:ext cx="591044" cy="614609"/>
          </a:xfrm>
          <a:prstGeom prst="rect">
            <a:avLst/>
          </a:prstGeom>
          <a:ln w="12700">
            <a:miter lim="400000"/>
          </a:ln>
        </p:spPr>
        <p:txBody>
          <a:bodyPr wrap="none" lIns="91404" tIns="91404" rIns="91404" bIns="91404">
            <a:spAutoFit/>
          </a:bodyPr>
          <a:lstStyle>
            <a:lvl1pPr defTabSz="1828433">
              <a:defRPr sz="2800" b="1">
                <a:solidFill>
                  <a:srgbClr val="535353"/>
                </a:solidFill>
                <a:latin typeface="Lato Bold"/>
                <a:ea typeface="Lato Bold"/>
                <a:cs typeface="Lato Bold"/>
                <a:sym typeface="Lato Bold"/>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5" r:id="rId12"/>
  </p:sldLayoutIdLst>
  <p:transition spd="med"/>
  <p:txStyles>
    <p:titleStyle>
      <a:lvl1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1pPr>
      <a:lvl2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2pPr>
      <a:lvl3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3pPr>
      <a:lvl4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4pPr>
      <a:lvl5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5pPr>
      <a:lvl6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6pPr>
      <a:lvl7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7pPr>
      <a:lvl8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8pPr>
      <a:lvl9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9pPr>
    </p:titleStyle>
    <p:bodyStyle>
      <a:lvl1pPr marL="457109" marR="0" indent="-457109"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1pPr>
      <a:lvl2pPr marL="1462747" marR="0" indent="-548530"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2pPr>
      <a:lvl3pPr marL="2437912" marR="0" indent="-609478"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3pPr>
      <a:lvl4pPr marL="3428314" marR="0" indent="-685663"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4pPr>
      <a:lvl5pPr marL="4342531" marR="0" indent="-685663"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5pPr>
      <a:lvl6pPr marL="5180563" marR="0" indent="-609478"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6pPr>
      <a:lvl7pPr marL="6094780" marR="0" indent="-609478"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7pPr>
      <a:lvl8pPr marL="7008997" marR="0" indent="-609478"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8pPr>
      <a:lvl9pPr marL="7923215" marR="0" indent="-609479"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9pPr>
    </p:bodyStyle>
    <p:otherStyle>
      <a:lvl1pPr marL="0" marR="0" indent="0"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1pPr>
      <a:lvl2pPr marL="0" marR="0" indent="914216"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2pPr>
      <a:lvl3pPr marL="0" marR="0" indent="1828433"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3pPr>
      <a:lvl4pPr marL="0" marR="0" indent="2742651"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4pPr>
      <a:lvl5pPr marL="0" marR="0" indent="3656867"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5pPr>
      <a:lvl6pPr marL="0" marR="0" indent="4571086"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6pPr>
      <a:lvl7pPr marL="0" marR="0" indent="5485303"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7pPr>
      <a:lvl8pPr marL="0" marR="0" indent="6399519"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8pPr>
      <a:lvl9pPr marL="0" marR="0" indent="7313737"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 Id="rId5" Type="http://schemas.openxmlformats.org/officeDocument/2006/relationships/hyperlink" Target="https://youth.adventist.org/Resources/Spiritual-Gifts-Assessment" TargetMode="External"/><Relationship Id="rId4" Type="http://schemas.openxmlformats.org/officeDocument/2006/relationships/image" Target="../media/image12.tif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ctangle 1"/>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152" name="Picture 4" descr="Picture 4"/>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153" name="Picture 7" descr="Picture 7"/>
          <p:cNvPicPr>
            <a:picLocks noChangeAspect="1"/>
          </p:cNvPicPr>
          <p:nvPr/>
        </p:nvPicPr>
        <p:blipFill>
          <a:blip r:embed="rId3"/>
          <a:srcRect l="1" r="23941"/>
          <a:stretch>
            <a:fillRect/>
          </a:stretch>
        </p:blipFill>
        <p:spPr>
          <a:xfrm>
            <a:off x="0" y="-41564"/>
            <a:ext cx="20927292" cy="13757564"/>
          </a:xfrm>
          <a:prstGeom prst="rect">
            <a:avLst/>
          </a:prstGeom>
          <a:ln w="12700">
            <a:miter lim="400000"/>
          </a:ln>
        </p:spPr>
      </p:pic>
      <p:sp>
        <p:nvSpPr>
          <p:cNvPr id="154" name="TextBox 10"/>
          <p:cNvSpPr txBox="1"/>
          <p:nvPr/>
        </p:nvSpPr>
        <p:spPr>
          <a:xfrm>
            <a:off x="12709473" y="4870535"/>
            <a:ext cx="6345383" cy="15963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defRPr sz="5000">
                <a:latin typeface="Miso"/>
                <a:ea typeface="Miso"/>
                <a:cs typeface="Miso"/>
                <a:sym typeface="Miso"/>
              </a:defRPr>
            </a:lvl1pPr>
          </a:lstStyle>
          <a:p>
            <a:r>
              <a:t>Adventist Youth Ministries</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7915867" y="377419"/>
            <a:ext cx="5095304" cy="1446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Spiritual Gifts</a:t>
            </a:r>
            <a:endParaRPr dirty="0"/>
          </a:p>
        </p:txBody>
      </p:sp>
      <p:sp>
        <p:nvSpPr>
          <p:cNvPr id="461"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62" name="Ambassadors Ministry"/>
          <p:cNvSpPr txBox="1"/>
          <p:nvPr/>
        </p:nvSpPr>
        <p:spPr>
          <a:xfrm>
            <a:off x="9038723" y="1529236"/>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597159" y="2906948"/>
            <a:ext cx="19874203" cy="58083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lang="en-US" sz="4500" dirty="0"/>
              <a:t>The discovery of a spiritual gift is part of an ongoing process. 1 Timothy 4:14 discusses Paul’s warning to Timothy… </a:t>
            </a:r>
          </a:p>
          <a:p>
            <a:pPr marL="457200" indent="-457200">
              <a:buFont typeface="Arial" panose="020B0604020202020204" pitchFamily="34" charset="0"/>
              <a:buChar char="•"/>
            </a:pPr>
            <a:r>
              <a:rPr lang="en-US" sz="4500" dirty="0"/>
              <a:t>Instructs us about spiritual gifts </a:t>
            </a:r>
          </a:p>
          <a:p>
            <a:pPr marL="457200" indent="-457200">
              <a:buFont typeface="Arial" panose="020B0604020202020204" pitchFamily="34" charset="0"/>
              <a:buChar char="•"/>
            </a:pPr>
            <a:r>
              <a:rPr lang="en-US" sz="4500" dirty="0"/>
              <a:t>Encourages us about the process of learning </a:t>
            </a:r>
          </a:p>
          <a:p>
            <a:pPr marL="457200" indent="-457200">
              <a:buFont typeface="Arial" panose="020B0604020202020204" pitchFamily="34" charset="0"/>
              <a:buChar char="•"/>
            </a:pPr>
            <a:r>
              <a:rPr lang="en-US" sz="4500" dirty="0"/>
              <a:t>Challenges us to actively practice our gifts </a:t>
            </a:r>
          </a:p>
          <a:p>
            <a:r>
              <a:rPr lang="en-US" sz="4500" dirty="0"/>
              <a:t/>
            </a:r>
            <a:br>
              <a:rPr lang="en-US" sz="4500" dirty="0"/>
            </a:br>
            <a:endParaRPr lang="en-US" sz="4500" dirty="0"/>
          </a:p>
        </p:txBody>
      </p:sp>
      <p:pic>
        <p:nvPicPr>
          <p:cNvPr id="2" name="Picture 1">
            <a:extLst>
              <a:ext uri="{FF2B5EF4-FFF2-40B4-BE49-F238E27FC236}">
                <a16:creationId xmlns:a16="http://schemas.microsoft.com/office/drawing/2014/main" xmlns="" id="{4BE829DA-3ACF-DB46-9D58-4CC297BC6E2B}"/>
              </a:ext>
            </a:extLst>
          </p:cNvPr>
          <p:cNvPicPr>
            <a:picLocks noChangeAspect="1"/>
          </p:cNvPicPr>
          <p:nvPr/>
        </p:nvPicPr>
        <p:blipFill>
          <a:blip r:embed="rId4"/>
          <a:stretch>
            <a:fillRect/>
          </a:stretch>
        </p:blipFill>
        <p:spPr>
          <a:xfrm>
            <a:off x="1879600" y="7774429"/>
            <a:ext cx="17938620" cy="4896541"/>
          </a:xfrm>
          <a:prstGeom prst="rect">
            <a:avLst/>
          </a:prstGeom>
        </p:spPr>
      </p:pic>
      <p:sp>
        <p:nvSpPr>
          <p:cNvPr id="10" name="At the beginning of each module, each participant will choose a friend who will be their companion for the duration of the module. They will meet during each session to encourage and support each other in their role and growth as an Ambassador. Groups of">
            <a:extLst>
              <a:ext uri="{FF2B5EF4-FFF2-40B4-BE49-F238E27FC236}">
                <a16:creationId xmlns:a16="http://schemas.microsoft.com/office/drawing/2014/main" xmlns="" id="{74F0E59E-B2B1-004C-ABE3-482A168A39F2}"/>
              </a:ext>
            </a:extLst>
          </p:cNvPr>
          <p:cNvSpPr txBox="1"/>
          <p:nvPr/>
        </p:nvSpPr>
        <p:spPr>
          <a:xfrm>
            <a:off x="4957376" y="12842619"/>
            <a:ext cx="15243677" cy="781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lang="en-US" sz="3600" dirty="0">
                <a:hlinkClick r:id="rId5"/>
              </a:rPr>
              <a:t>https://youth.adventist.org/Resources/Spiritual-Gifts-Assessment</a:t>
            </a:r>
            <a:r>
              <a:rPr lang="en-US" sz="3600" dirty="0"/>
              <a:t> </a:t>
            </a:r>
          </a:p>
        </p:txBody>
      </p:sp>
    </p:spTree>
    <p:extLst>
      <p:ext uri="{BB962C8B-B14F-4D97-AF65-F5344CB8AC3E}">
        <p14:creationId xmlns:p14="http://schemas.microsoft.com/office/powerpoint/2010/main" val="2674916335"/>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iterate>
                                    <p:tmAbs val="0"/>
                                  </p:iterate>
                                  <p:childTnLst>
                                    <p:set>
                                      <p:cBhvr>
                                        <p:cTn id="11" fill="hold"/>
                                        <p:tgtEl>
                                          <p:spTgt spid="10"/>
                                        </p:tgtEl>
                                        <p:attrNameLst>
                                          <p:attrName>style.visibility</p:attrName>
                                        </p:attrNameLst>
                                      </p:cBhvr>
                                      <p:to>
                                        <p:strVal val="visible"/>
                                      </p:to>
                                    </p:se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P spid="10"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6877926" y="377419"/>
            <a:ext cx="7171192" cy="1446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Servant Leadership</a:t>
            </a:r>
            <a:endParaRPr dirty="0"/>
          </a:p>
        </p:txBody>
      </p:sp>
      <p:sp>
        <p:nvSpPr>
          <p:cNvPr id="461"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62" name="Ambassadors Ministry"/>
          <p:cNvSpPr txBox="1"/>
          <p:nvPr/>
        </p:nvSpPr>
        <p:spPr>
          <a:xfrm>
            <a:off x="9038723" y="1529236"/>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242597" y="2941496"/>
            <a:ext cx="20393664" cy="109008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lang="en-US" sz="4000" b="1" dirty="0">
                <a:solidFill>
                  <a:srgbClr val="FF0000"/>
                </a:solidFill>
              </a:rPr>
              <a:t>Servant leadership </a:t>
            </a:r>
            <a:r>
              <a:rPr lang="en-US" sz="4000" dirty="0"/>
              <a:t>–</a:t>
            </a:r>
            <a:r>
              <a:rPr lang="en-US" sz="4000" b="1" dirty="0"/>
              <a:t> </a:t>
            </a:r>
            <a:r>
              <a:rPr lang="en-US" sz="4000" dirty="0"/>
              <a:t>capture Christ’s way of modeling and making servant leaders. </a:t>
            </a:r>
          </a:p>
          <a:p>
            <a:pPr marL="685800" indent="-685800">
              <a:buFont typeface="Arial" panose="020B0604020202020204" pitchFamily="34" charset="0"/>
              <a:buChar char="•"/>
            </a:pPr>
            <a:endParaRPr lang="en-US" sz="4000" dirty="0"/>
          </a:p>
          <a:p>
            <a:pPr marL="685800" indent="-685800">
              <a:buFont typeface="Arial" panose="020B0604020202020204" pitchFamily="34" charset="0"/>
              <a:buChar char="•"/>
            </a:pPr>
            <a:r>
              <a:rPr lang="en-US" sz="4000" dirty="0"/>
              <a:t>Christ has set the example of what servant leaders think and do.</a:t>
            </a:r>
            <a:br>
              <a:rPr lang="en-US" sz="4000" dirty="0"/>
            </a:br>
            <a:endParaRPr lang="en-US" sz="4000" dirty="0"/>
          </a:p>
          <a:p>
            <a:pPr marL="685800" indent="-685800">
              <a:buFont typeface="Arial" panose="020B0604020202020204" pitchFamily="34" charset="0"/>
              <a:buChar char="•"/>
            </a:pPr>
            <a:r>
              <a:rPr lang="en-US" sz="4000" dirty="0"/>
              <a:t>Teach that Servant leaders pay attention to others and their needs, listen carefully, work to bring healing and growth, inspire others with encouragement, and many other good works. </a:t>
            </a:r>
          </a:p>
          <a:p>
            <a:endParaRPr lang="en-US" sz="4000" dirty="0"/>
          </a:p>
          <a:p>
            <a:pPr marL="685800" indent="-685800">
              <a:buFont typeface="Arial" panose="020B0604020202020204" pitchFamily="34" charset="0"/>
              <a:buChar char="•"/>
            </a:pPr>
            <a:r>
              <a:rPr lang="en-US" sz="4000" dirty="0"/>
              <a:t>It is likely that the people who make some of the greatest changes in the world are those who quietly and selflessly move others to experience God’s power and grace. </a:t>
            </a:r>
          </a:p>
          <a:p>
            <a:pPr marL="685800" indent="-685800">
              <a:buFont typeface="Arial" panose="020B0604020202020204" pitchFamily="34" charset="0"/>
              <a:buChar char="•"/>
            </a:pPr>
            <a:endParaRPr lang="en-US" sz="4000" dirty="0"/>
          </a:p>
          <a:p>
            <a:pPr marL="685800" indent="-685800">
              <a:buFont typeface="Arial" panose="020B0604020202020204" pitchFamily="34" charset="0"/>
              <a:buChar char="•"/>
            </a:pPr>
            <a:r>
              <a:rPr lang="en-US" sz="4000" dirty="0"/>
              <a:t>Give the Ambassadors opportunity to speak passionately about someone else’s contribution to the kingdom</a:t>
            </a:r>
          </a:p>
          <a:p>
            <a:pPr marL="685800" indent="-685800">
              <a:buFont typeface="Arial" panose="020B0604020202020204" pitchFamily="34" charset="0"/>
              <a:buChar char="•"/>
            </a:pPr>
            <a:endParaRPr lang="en-US" sz="4000" dirty="0"/>
          </a:p>
          <a:p>
            <a:pPr marL="685800" indent="-685800">
              <a:buFont typeface="Arial" panose="020B0604020202020204" pitchFamily="34" charset="0"/>
              <a:buChar char="•"/>
            </a:pPr>
            <a:endParaRPr lang="en-US" sz="4000" dirty="0"/>
          </a:p>
        </p:txBody>
      </p:sp>
      <p:sp>
        <p:nvSpPr>
          <p:cNvPr id="3" name="Rectangle 1">
            <a:extLst>
              <a:ext uri="{FF2B5EF4-FFF2-40B4-BE49-F238E27FC236}">
                <a16:creationId xmlns:a16="http://schemas.microsoft.com/office/drawing/2014/main" xmlns="" id="{0057323E-48DF-1546-9FA4-E1CCF6EEB056}"/>
              </a:ext>
            </a:extLst>
          </p:cNvPr>
          <p:cNvSpPr>
            <a:spLocks noChangeArrowheads="1"/>
          </p:cNvSpPr>
          <p:nvPr/>
        </p:nvSpPr>
        <p:spPr bwMode="auto">
          <a:xfrm>
            <a:off x="757199" y="118237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Miso" pitchFamily="2" charset="0"/>
              </a:rPr>
              <a:t/>
            </a:r>
            <a:br>
              <a:rPr kumimoji="0" lang="en-US" altLang="en-US" sz="900" b="0" i="0" u="none" strike="noStrike" cap="none" normalizeH="0" baseline="0">
                <a:ln>
                  <a:noFill/>
                </a:ln>
                <a:solidFill>
                  <a:schemeClr val="tx1"/>
                </a:solidFill>
                <a:effectLst/>
                <a:latin typeface="Miso"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2502934"/>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4890210" y="377419"/>
            <a:ext cx="11146640" cy="1446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Set an Example by your Speech</a:t>
            </a:r>
            <a:endParaRPr dirty="0"/>
          </a:p>
        </p:txBody>
      </p:sp>
      <p:sp>
        <p:nvSpPr>
          <p:cNvPr id="461"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62" name="Ambassadors Ministry"/>
          <p:cNvSpPr txBox="1"/>
          <p:nvPr/>
        </p:nvSpPr>
        <p:spPr>
          <a:xfrm>
            <a:off x="9038723" y="1529236"/>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949934" y="2591207"/>
            <a:ext cx="19027191" cy="132324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lang="en-US" sz="4500" b="1" dirty="0">
                <a:solidFill>
                  <a:srgbClr val="FF0000"/>
                </a:solidFill>
              </a:rPr>
              <a:t>Speech</a:t>
            </a:r>
            <a:r>
              <a:rPr lang="en-US" sz="4500" dirty="0"/>
              <a:t> – The power of words!!</a:t>
            </a:r>
            <a:r>
              <a:rPr lang="en-US" dirty="0"/>
              <a:t/>
            </a:r>
            <a:br>
              <a:rPr lang="en-US" dirty="0"/>
            </a:br>
            <a:endParaRPr lang="en-US" dirty="0"/>
          </a:p>
          <a:p>
            <a:pPr marL="685800" indent="-685800">
              <a:buFont typeface="Arial" panose="020B0604020202020204" pitchFamily="34" charset="0"/>
              <a:buChar char="•"/>
            </a:pPr>
            <a:r>
              <a:rPr lang="en-US" sz="4500" dirty="0"/>
              <a:t>The development of leaders begins with growing a sense of awareness and skill with their words (speech). As 1 Timothy 4:12 is an “outline” of the leadership development portion of this series, it is imperative that we remind participants that the primary goal is to lead by “setting the example.” </a:t>
            </a:r>
          </a:p>
          <a:p>
            <a:pPr marL="685800" indent="-685800">
              <a:buFont typeface="Arial" panose="020B0604020202020204" pitchFamily="34" charset="0"/>
              <a:buChar char="•"/>
            </a:pPr>
            <a:endParaRPr lang="en-US" sz="4500" dirty="0"/>
          </a:p>
          <a:p>
            <a:pPr marL="685800" indent="-685800">
              <a:buFont typeface="Arial" panose="020B0604020202020204" pitchFamily="34" charset="0"/>
              <a:buChar char="•"/>
            </a:pPr>
            <a:r>
              <a:rPr lang="en-US" sz="4500" dirty="0"/>
              <a:t>According to </a:t>
            </a:r>
            <a:r>
              <a:rPr lang="en-US" sz="4500" dirty="0" err="1"/>
              <a:t>Zahed</a:t>
            </a:r>
            <a:r>
              <a:rPr lang="en-US" sz="4500" dirty="0"/>
              <a:t> (2015)</a:t>
            </a:r>
            <a:r>
              <a:rPr lang="en-US" sz="4800" dirty="0"/>
              <a:t>, w</a:t>
            </a:r>
            <a:r>
              <a:rPr lang="en-US" sz="4500" dirty="0"/>
              <a:t>ords (H</a:t>
            </a:r>
            <a:r>
              <a:rPr lang="en-US" sz="4500" baseline="30000" dirty="0"/>
              <a:t>7</a:t>
            </a:r>
            <a:r>
              <a:rPr lang="en-US" sz="4500" dirty="0"/>
              <a:t>) have energy and power with the ability to: Help, Hinder, Heal, Hurt, Harm, Humiliate and Humble.</a:t>
            </a:r>
            <a:r>
              <a:rPr lang="en-US" dirty="0"/>
              <a:t/>
            </a:r>
            <a:br>
              <a:rPr lang="en-US" dirty="0"/>
            </a:br>
            <a:endParaRPr lang="en-US" dirty="0"/>
          </a:p>
          <a:p>
            <a:pPr marL="757238" indent="-757238">
              <a:buFont typeface="Arial" panose="020B0604020202020204" pitchFamily="34" charset="0"/>
              <a:buChar char="•"/>
            </a:pPr>
            <a:r>
              <a:rPr lang="en-US" sz="4500" dirty="0"/>
              <a:t>Encourage participants to share stories among themselves about a time when they spoke  but wished they had not said anything. And then perhaps about a time when they had not spoken, but wished they had. </a:t>
            </a:r>
          </a:p>
          <a:p>
            <a:pPr marL="2239963" indent="-622300">
              <a:buFont typeface="Arial" panose="020B0604020202020204" pitchFamily="34" charset="0"/>
              <a:buChar char="•"/>
            </a:pPr>
            <a:endParaRPr lang="en-US" sz="4500" dirty="0"/>
          </a:p>
          <a:p>
            <a:r>
              <a:rPr lang="en-US" sz="4500" dirty="0"/>
              <a:t/>
            </a:r>
            <a:br>
              <a:rPr lang="en-US" sz="4500" dirty="0"/>
            </a:br>
            <a:endParaRPr lang="en-US" sz="4500" dirty="0"/>
          </a:p>
        </p:txBody>
      </p:sp>
    </p:spTree>
    <p:extLst>
      <p:ext uri="{BB962C8B-B14F-4D97-AF65-F5344CB8AC3E}">
        <p14:creationId xmlns:p14="http://schemas.microsoft.com/office/powerpoint/2010/main" val="415204109"/>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5462485" y="377419"/>
            <a:ext cx="10002095" cy="1446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Set an Example by your Life</a:t>
            </a:r>
            <a:endParaRPr dirty="0"/>
          </a:p>
        </p:txBody>
      </p:sp>
      <p:sp>
        <p:nvSpPr>
          <p:cNvPr id="461"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62" name="Ambassadors Ministry"/>
          <p:cNvSpPr txBox="1"/>
          <p:nvPr/>
        </p:nvSpPr>
        <p:spPr>
          <a:xfrm>
            <a:off x="9038723" y="1529236"/>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391886" y="3523459"/>
            <a:ext cx="20244375" cy="10031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lang="en-US" sz="4000" b="1" dirty="0">
                <a:solidFill>
                  <a:srgbClr val="FF0000"/>
                </a:solidFill>
              </a:rPr>
              <a:t>Life</a:t>
            </a:r>
            <a:r>
              <a:rPr lang="en-US" sz="4000" dirty="0"/>
              <a:t> – Let your life speak. There is a time for your words to speak, but beyond words, the life of an Ambassador of Christ ought to speak with volume, meaning, and clarity. </a:t>
            </a:r>
            <a:br>
              <a:rPr lang="en-US" sz="4000" dirty="0"/>
            </a:br>
            <a:endParaRPr lang="en-US" sz="4000" dirty="0"/>
          </a:p>
          <a:p>
            <a:pPr marL="685800" indent="-685800">
              <a:buFont typeface="Arial" panose="020B0604020202020204" pitchFamily="34" charset="0"/>
              <a:buChar char="•"/>
            </a:pPr>
            <a:r>
              <a:rPr lang="en-US" sz="4000" dirty="0"/>
              <a:t>Encourage the Ambassadors to learn how to seize the joy of small victories as well as realize the greater good that may be unseen </a:t>
            </a:r>
            <a:br>
              <a:rPr lang="en-US" sz="4000" dirty="0"/>
            </a:br>
            <a:endParaRPr lang="en-US" sz="4000" dirty="0"/>
          </a:p>
          <a:p>
            <a:pPr marL="685800" indent="-685800">
              <a:buFont typeface="Arial" panose="020B0604020202020204" pitchFamily="34" charset="0"/>
              <a:buChar char="•"/>
            </a:pPr>
            <a:r>
              <a:rPr lang="en-US" sz="4000" dirty="0"/>
              <a:t>Urge the participants to re-evaluate their </a:t>
            </a:r>
            <a:r>
              <a:rPr lang="en-US" sz="4000" dirty="0">
                <a:solidFill>
                  <a:schemeClr val="tx1"/>
                </a:solidFill>
              </a:rPr>
              <a:t>life sentence from previous lessons </a:t>
            </a:r>
            <a:r>
              <a:rPr lang="en-US" sz="4000" dirty="0"/>
              <a:t>and feel free to add or change it if they want to. As they answer the questions individually, affirm them for what you see and hear written in the life sentences. </a:t>
            </a:r>
          </a:p>
          <a:p>
            <a:pPr marL="685800" indent="-685800">
              <a:buFont typeface="Arial" panose="020B0604020202020204" pitchFamily="34" charset="0"/>
              <a:buChar char="•"/>
            </a:pPr>
            <a:endParaRPr lang="en-US" sz="4000" dirty="0"/>
          </a:p>
          <a:p>
            <a:pPr marL="685800" indent="-685800">
              <a:buFont typeface="Arial" panose="020B0604020202020204" pitchFamily="34" charset="0"/>
              <a:buChar char="•"/>
            </a:pPr>
            <a:r>
              <a:rPr lang="en-US" sz="4000" dirty="0"/>
              <a:t>Invite them to share ideas of how to live out a lifestyle that will help them achieve their life sentence. </a:t>
            </a:r>
          </a:p>
          <a:p>
            <a:endParaRPr lang="en-US" sz="4000" dirty="0"/>
          </a:p>
          <a:p>
            <a:endParaRPr lang="en-US" sz="4000" dirty="0"/>
          </a:p>
        </p:txBody>
      </p:sp>
    </p:spTree>
    <p:extLst>
      <p:ext uri="{BB962C8B-B14F-4D97-AF65-F5344CB8AC3E}">
        <p14:creationId xmlns:p14="http://schemas.microsoft.com/office/powerpoint/2010/main" val="2048339682"/>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5254896" y="377419"/>
            <a:ext cx="10417273" cy="1446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Set an Example by your LOVE</a:t>
            </a:r>
            <a:endParaRPr dirty="0"/>
          </a:p>
        </p:txBody>
      </p:sp>
      <p:sp>
        <p:nvSpPr>
          <p:cNvPr id="461"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62" name="Ambassadors Ministry"/>
          <p:cNvSpPr txBox="1"/>
          <p:nvPr/>
        </p:nvSpPr>
        <p:spPr>
          <a:xfrm>
            <a:off x="9038723" y="1529236"/>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578498" y="2906948"/>
            <a:ext cx="20057763" cy="123619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lang="en-US" dirty="0"/>
              <a:t/>
            </a:r>
            <a:br>
              <a:rPr lang="en-US" dirty="0"/>
            </a:br>
            <a:r>
              <a:rPr lang="en-US" sz="4500" b="1" dirty="0">
                <a:solidFill>
                  <a:srgbClr val="FF0000"/>
                </a:solidFill>
              </a:rPr>
              <a:t>Love</a:t>
            </a:r>
            <a:r>
              <a:rPr lang="en-US" sz="4500" dirty="0">
                <a:solidFill>
                  <a:srgbClr val="FF0000"/>
                </a:solidFill>
              </a:rPr>
              <a:t> </a:t>
            </a:r>
            <a:r>
              <a:rPr lang="en-US" sz="4500" dirty="0"/>
              <a:t>– The goal of this lesson is to encourage Ambassadors to “set an example for the believers” in the way that they “love others.” </a:t>
            </a:r>
            <a:br>
              <a:rPr lang="en-US" sz="4500" dirty="0"/>
            </a:br>
            <a:endParaRPr lang="en-US" sz="4500" dirty="0"/>
          </a:p>
          <a:p>
            <a:pPr marL="685800" indent="-685800">
              <a:buFont typeface="Arial" panose="020B0604020202020204" pitchFamily="34" charset="0"/>
              <a:buChar char="•"/>
            </a:pPr>
            <a:r>
              <a:rPr lang="en-US" sz="4500" dirty="0"/>
              <a:t>Invite the participants in groups of 2-3 to get a pencil, pen, or highlighter (whatever is available) and begin going through the list of verses that describe how Christians ought to relate to “one another.”</a:t>
            </a:r>
          </a:p>
          <a:p>
            <a:pPr marL="685800" indent="-685800">
              <a:buFont typeface="Arial" panose="020B0604020202020204" pitchFamily="34" charset="0"/>
              <a:buChar char="•"/>
            </a:pPr>
            <a:endParaRPr lang="en-US" sz="4500" dirty="0"/>
          </a:p>
          <a:p>
            <a:pPr marL="685800" indent="-685800">
              <a:buFont typeface="Arial" panose="020B0604020202020204" pitchFamily="34" charset="0"/>
              <a:buChar char="•"/>
            </a:pPr>
            <a:r>
              <a:rPr lang="en-US" sz="4500" dirty="0"/>
              <a:t>Call for the participants to openly share a few of the insights they gained (2-3 min). </a:t>
            </a:r>
          </a:p>
          <a:p>
            <a:pPr marL="685800" indent="-685800">
              <a:buFont typeface="Arial" panose="020B0604020202020204" pitchFamily="34" charset="0"/>
              <a:buChar char="•"/>
            </a:pPr>
            <a:endParaRPr lang="en-US" sz="4500" dirty="0"/>
          </a:p>
          <a:p>
            <a:pPr marL="685800" indent="-685800">
              <a:buFont typeface="Arial" panose="020B0604020202020204" pitchFamily="34" charset="0"/>
              <a:buChar char="•"/>
            </a:pPr>
            <a:r>
              <a:rPr lang="en-US" sz="4500" dirty="0"/>
              <a:t>Request the Ambassadors to write a statement of five words or less of the way they plan to love others.</a:t>
            </a:r>
          </a:p>
          <a:p>
            <a:pPr marL="685800" indent="-685800">
              <a:buFont typeface="Arial" panose="020B0604020202020204" pitchFamily="34" charset="0"/>
              <a:buChar char="•"/>
            </a:pPr>
            <a:endParaRPr lang="en-US" sz="4500" dirty="0"/>
          </a:p>
          <a:p>
            <a:endParaRPr lang="en-US" dirty="0"/>
          </a:p>
          <a:p>
            <a:endParaRPr lang="en-US" dirty="0"/>
          </a:p>
        </p:txBody>
      </p:sp>
      <p:sp>
        <p:nvSpPr>
          <p:cNvPr id="3" name="Rectangle 1">
            <a:extLst>
              <a:ext uri="{FF2B5EF4-FFF2-40B4-BE49-F238E27FC236}">
                <a16:creationId xmlns:a16="http://schemas.microsoft.com/office/drawing/2014/main" xmlns="" id="{139A2754-70E0-1B4E-87FB-565C0AB0F812}"/>
              </a:ext>
            </a:extLst>
          </p:cNvPr>
          <p:cNvSpPr>
            <a:spLocks noChangeArrowheads="1"/>
          </p:cNvSpPr>
          <p:nvPr/>
        </p:nvSpPr>
        <p:spPr bwMode="auto">
          <a:xfrm>
            <a:off x="1626994" y="11970762"/>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Miso" pitchFamily="2" charset="0"/>
              </a:rPr>
              <a:t/>
            </a:r>
            <a:br>
              <a:rPr kumimoji="0" lang="en-US" altLang="en-US" sz="900" b="0" i="0" u="none" strike="noStrike" cap="none" normalizeH="0" baseline="0">
                <a:ln>
                  <a:noFill/>
                </a:ln>
                <a:solidFill>
                  <a:schemeClr val="tx1"/>
                </a:solidFill>
                <a:effectLst/>
                <a:latin typeface="Miso"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79523119"/>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5123451" y="377419"/>
            <a:ext cx="10680166" cy="1446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Set an Example by your FAITH</a:t>
            </a:r>
            <a:endParaRPr dirty="0"/>
          </a:p>
        </p:txBody>
      </p:sp>
      <p:sp>
        <p:nvSpPr>
          <p:cNvPr id="461"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62" name="Ambassadors Ministry"/>
          <p:cNvSpPr txBox="1"/>
          <p:nvPr/>
        </p:nvSpPr>
        <p:spPr>
          <a:xfrm>
            <a:off x="9038723" y="1529236"/>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317241" y="2677374"/>
            <a:ext cx="20319020" cy="99672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lang="en-US" sz="4000" b="1" dirty="0">
                <a:solidFill>
                  <a:srgbClr val="FF0000"/>
                </a:solidFill>
              </a:rPr>
              <a:t>Faith</a:t>
            </a:r>
            <a:r>
              <a:rPr lang="en-US" sz="4000" dirty="0">
                <a:solidFill>
                  <a:srgbClr val="FF0000"/>
                </a:solidFill>
              </a:rPr>
              <a:t> </a:t>
            </a:r>
            <a:r>
              <a:rPr lang="en-US" sz="4000" dirty="0"/>
              <a:t>– The goal of this lesson is to consider the work of faith in the life of a leader and challenge participants to leap into God’s kingdom work in a way they will have to depend on God. </a:t>
            </a:r>
          </a:p>
          <a:p>
            <a:pPr marL="457200" indent="-457200">
              <a:buFont typeface="Arial" panose="020B0604020202020204" pitchFamily="34" charset="0"/>
              <a:buChar char="•"/>
            </a:pPr>
            <a:r>
              <a:rPr lang="en-US" sz="4000" dirty="0"/>
              <a:t>Ambassadors, we are called to lead others to know and believe in the Savior. They are charged with being the kind of people that “get things done” and “make change happen”</a:t>
            </a:r>
          </a:p>
          <a:p>
            <a:pPr marL="457200" indent="-457200">
              <a:buFont typeface="Arial" panose="020B0604020202020204" pitchFamily="34" charset="0"/>
              <a:buChar char="•"/>
            </a:pPr>
            <a:r>
              <a:rPr lang="en-US" sz="4000" dirty="0"/>
              <a:t>Leadership is primarily learning how to serve others and set the example for others to see what God can do in us. Help them understand that much of worldly leadership is based on human skill, charisma, or founded on some strategic planning process.</a:t>
            </a:r>
          </a:p>
          <a:p>
            <a:pPr marL="457200" indent="-457200">
              <a:buFont typeface="Arial" panose="020B0604020202020204" pitchFamily="34" charset="0"/>
              <a:buChar char="•"/>
            </a:pPr>
            <a:r>
              <a:rPr lang="en-US" sz="4000" dirty="0"/>
              <a:t>But not so with believers. We are called to action, but we are also called to rely upon God to do things we know only He can do. We are called to be faith-full. </a:t>
            </a:r>
          </a:p>
          <a:p>
            <a:pPr marL="457200" indent="-457200">
              <a:buFont typeface="Arial" panose="020B0604020202020204" pitchFamily="34" charset="0"/>
              <a:buChar char="•"/>
            </a:pPr>
            <a:r>
              <a:rPr lang="en-US" sz="4000" dirty="0"/>
              <a:t>Give them a chance to discuss with their Spiritual Companion or small group the specific ways in which they plan on trusting God with leadership opportunities. </a:t>
            </a:r>
          </a:p>
          <a:p>
            <a:endParaRPr lang="en-US" sz="4000" dirty="0"/>
          </a:p>
        </p:txBody>
      </p:sp>
      <p:sp>
        <p:nvSpPr>
          <p:cNvPr id="3" name="Rectangle 1">
            <a:extLst>
              <a:ext uri="{FF2B5EF4-FFF2-40B4-BE49-F238E27FC236}">
                <a16:creationId xmlns:a16="http://schemas.microsoft.com/office/drawing/2014/main" xmlns="" id="{02F6CAF9-642B-1A44-82B1-CBC57ECA4FC2}"/>
              </a:ext>
            </a:extLst>
          </p:cNvPr>
          <p:cNvSpPr>
            <a:spLocks noChangeArrowheads="1"/>
          </p:cNvSpPr>
          <p:nvPr/>
        </p:nvSpPr>
        <p:spPr bwMode="auto">
          <a:xfrm>
            <a:off x="889929" y="12271781"/>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Miso" pitchFamily="2" charset="0"/>
              </a:rPr>
              <a:t/>
            </a:r>
            <a:br>
              <a:rPr kumimoji="0" lang="en-US" altLang="en-US" sz="900" b="0" i="0" u="none" strike="noStrike" cap="none" normalizeH="0" baseline="0">
                <a:ln>
                  <a:noFill/>
                </a:ln>
                <a:solidFill>
                  <a:schemeClr val="tx1"/>
                </a:solidFill>
                <a:effectLst/>
                <a:latin typeface="Miso"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0489661"/>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4891818" y="377419"/>
            <a:ext cx="11143434" cy="1446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Set an Example by your PURITY</a:t>
            </a:r>
            <a:endParaRPr dirty="0"/>
          </a:p>
        </p:txBody>
      </p:sp>
      <p:sp>
        <p:nvSpPr>
          <p:cNvPr id="461"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62" name="Ambassadors Ministry"/>
          <p:cNvSpPr txBox="1"/>
          <p:nvPr/>
        </p:nvSpPr>
        <p:spPr>
          <a:xfrm>
            <a:off x="9038723" y="1529236"/>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354563" y="2975786"/>
            <a:ext cx="20281697" cy="18305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lang="en-US" sz="4500" b="1" dirty="0">
                <a:solidFill>
                  <a:srgbClr val="FF0000"/>
                </a:solidFill>
              </a:rPr>
              <a:t>Purity</a:t>
            </a:r>
            <a:r>
              <a:rPr lang="en-US" sz="4500" dirty="0"/>
              <a:t> – This module  challenges Ambassadors to think differently about the world we live in, to embrace the gifts God has given us all for leadership, and to start our leadership journey in humility and service to others. </a:t>
            </a:r>
          </a:p>
          <a:p>
            <a:endParaRPr lang="en-US" sz="4500" dirty="0"/>
          </a:p>
          <a:p>
            <a:r>
              <a:rPr lang="en-US" sz="4500" dirty="0"/>
              <a:t>Finally, we have been charged by Paul to set the example for the rest of the church, not arrogantly, but mindfully developing qualities that will make a difference in our churches and in our world. </a:t>
            </a:r>
          </a:p>
          <a:p>
            <a:endParaRPr lang="en-US" sz="4500" dirty="0"/>
          </a:p>
          <a:p>
            <a:r>
              <a:rPr lang="en-US" sz="4500" dirty="0"/>
              <a:t>Help Ambassadors discover the nature of biblical purity and its role in the life of the leader.</a:t>
            </a:r>
          </a:p>
          <a:p>
            <a:endParaRPr lang="en-US" sz="4500" dirty="0"/>
          </a:p>
          <a:p>
            <a:r>
              <a:rPr lang="en-US" sz="4500" dirty="0"/>
              <a:t>Invite the participants to discuss in groups what it means to be leaders who are characterized as “pure”</a:t>
            </a:r>
          </a:p>
          <a:p>
            <a:endParaRPr lang="en-US" sz="45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r>
            <a:br>
              <a:rPr lang="en-US" dirty="0"/>
            </a:br>
            <a:endParaRPr lang="en-US" dirty="0"/>
          </a:p>
        </p:txBody>
      </p:sp>
      <p:sp>
        <p:nvSpPr>
          <p:cNvPr id="3" name="Rectangle 1">
            <a:extLst>
              <a:ext uri="{FF2B5EF4-FFF2-40B4-BE49-F238E27FC236}">
                <a16:creationId xmlns:a16="http://schemas.microsoft.com/office/drawing/2014/main" xmlns="" id="{97B7E6DF-D083-1B48-8D16-42267871BA74}"/>
              </a:ext>
            </a:extLst>
          </p:cNvPr>
          <p:cNvSpPr>
            <a:spLocks noChangeArrowheads="1"/>
          </p:cNvSpPr>
          <p:nvPr/>
        </p:nvSpPr>
        <p:spPr bwMode="auto">
          <a:xfrm>
            <a:off x="1225550" y="73914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Miso" pitchFamily="2" charset="0"/>
              </a:rPr>
              <a:t/>
            </a:r>
            <a:br>
              <a:rPr kumimoji="0" lang="en-US" altLang="en-US" sz="900" b="0" i="0" u="none" strike="noStrike" cap="none" normalizeH="0" baseline="0">
                <a:ln>
                  <a:noFill/>
                </a:ln>
                <a:solidFill>
                  <a:schemeClr val="tx1"/>
                </a:solidFill>
                <a:effectLst/>
                <a:latin typeface="Miso"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xmlns="" id="{112ACADC-A364-F342-9483-F027F12A6AEC}"/>
              </a:ext>
            </a:extLst>
          </p:cNvPr>
          <p:cNvSpPr>
            <a:spLocks noChangeArrowheads="1"/>
          </p:cNvSpPr>
          <p:nvPr/>
        </p:nvSpPr>
        <p:spPr bwMode="auto">
          <a:xfrm>
            <a:off x="1225550" y="73914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Miso" pitchFamily="2" charset="0"/>
              </a:rPr>
              <a:t/>
            </a:r>
            <a:br>
              <a:rPr kumimoji="0" lang="en-US" altLang="en-US" sz="900" b="0" i="0" u="none" strike="noStrike" cap="none" normalizeH="0" baseline="0">
                <a:ln>
                  <a:noFill/>
                </a:ln>
                <a:solidFill>
                  <a:schemeClr val="tx1"/>
                </a:solidFill>
                <a:effectLst/>
                <a:latin typeface="Miso"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89920203"/>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Rectangle 1"/>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701" name="Picture 4" descr="Picture 4"/>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702" name="Picture 7" descr="Picture 7"/>
          <p:cNvPicPr>
            <a:picLocks noChangeAspect="1"/>
          </p:cNvPicPr>
          <p:nvPr/>
        </p:nvPicPr>
        <p:blipFill>
          <a:blip r:embed="rId3"/>
          <a:srcRect l="1" r="23941"/>
          <a:stretch>
            <a:fillRect/>
          </a:stretch>
        </p:blipFill>
        <p:spPr>
          <a:xfrm>
            <a:off x="0" y="-41564"/>
            <a:ext cx="20927292" cy="13757564"/>
          </a:xfrm>
          <a:prstGeom prst="rect">
            <a:avLst/>
          </a:prstGeom>
          <a:ln w="12700">
            <a:miter lim="400000"/>
          </a:ln>
        </p:spPr>
      </p:pic>
      <p:sp>
        <p:nvSpPr>
          <p:cNvPr id="703" name="TextBox 10"/>
          <p:cNvSpPr txBox="1"/>
          <p:nvPr/>
        </p:nvSpPr>
        <p:spPr>
          <a:xfrm>
            <a:off x="12709473" y="4963842"/>
            <a:ext cx="6345383" cy="1409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defRPr sz="4400">
                <a:latin typeface="Miso"/>
                <a:ea typeface="Miso"/>
                <a:cs typeface="Miso"/>
                <a:sym typeface="Miso"/>
              </a:defRPr>
            </a:lvl1pPr>
          </a:lstStyle>
          <a:p>
            <a:r>
              <a:t>Adventist Youth Ministries</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ectangle 1"/>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157" name="Picture 4" descr="Picture 4"/>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158" name="Picture 5" descr="Picture 5"/>
          <p:cNvPicPr>
            <a:picLocks noChangeAspect="1"/>
          </p:cNvPicPr>
          <p:nvPr/>
        </p:nvPicPr>
        <p:blipFill>
          <a:blip r:embed="rId3"/>
          <a:srcRect l="7524" r="10841"/>
          <a:stretch>
            <a:fillRect/>
          </a:stretch>
        </p:blipFill>
        <p:spPr>
          <a:xfrm>
            <a:off x="-1" y="2331"/>
            <a:ext cx="20968856" cy="13713533"/>
          </a:xfrm>
          <a:prstGeom prst="rect">
            <a:avLst/>
          </a:prstGeom>
          <a:ln w="12700">
            <a:miter lim="400000"/>
          </a:ln>
        </p:spPr>
      </p:pic>
      <p:sp>
        <p:nvSpPr>
          <p:cNvPr id="159" name="TextBox 2"/>
          <p:cNvSpPr txBox="1"/>
          <p:nvPr/>
        </p:nvSpPr>
        <p:spPr>
          <a:xfrm>
            <a:off x="1236135" y="9587288"/>
            <a:ext cx="6345383" cy="12980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defRPr sz="4000">
                <a:latin typeface="Miso"/>
                <a:ea typeface="Miso"/>
                <a:cs typeface="Miso"/>
                <a:sym typeface="Miso"/>
              </a:defRPr>
            </a:lvl1pPr>
          </a:lstStyle>
          <a:p>
            <a:r>
              <a:t>Adventist Youth Ministries</a:t>
            </a:r>
          </a:p>
        </p:txBody>
      </p:sp>
      <p:sp>
        <p:nvSpPr>
          <p:cNvPr id="160" name="Title 4"/>
          <p:cNvSpPr txBox="1">
            <a:spLocks noGrp="1"/>
          </p:cNvSpPr>
          <p:nvPr>
            <p:ph type="ctrTitle"/>
          </p:nvPr>
        </p:nvSpPr>
        <p:spPr>
          <a:xfrm>
            <a:off x="10005768" y="4901281"/>
            <a:ext cx="9751754" cy="1660028"/>
          </a:xfrm>
          <a:prstGeom prst="rect">
            <a:avLst/>
          </a:prstGeom>
        </p:spPr>
        <p:txBody>
          <a:bodyPr anchor="ctr"/>
          <a:lstStyle>
            <a:lvl1pPr defTabSz="616148">
              <a:defRPr sz="5250" b="1">
                <a:latin typeface="Miso"/>
                <a:ea typeface="Miso"/>
                <a:cs typeface="Miso"/>
                <a:sym typeface="Miso"/>
              </a:defRPr>
            </a:lvl1pPr>
          </a:lstStyle>
          <a:p>
            <a:r>
              <a:rPr lang="en-US" dirty="0"/>
              <a:t>Module 2 - Leadership</a:t>
            </a:r>
            <a:endParaRPr dirty="0"/>
          </a:p>
        </p:txBody>
      </p:sp>
      <p:sp>
        <p:nvSpPr>
          <p:cNvPr id="161" name="Title 4"/>
          <p:cNvSpPr txBox="1"/>
          <p:nvPr/>
        </p:nvSpPr>
        <p:spPr>
          <a:xfrm>
            <a:off x="9501699" y="6561309"/>
            <a:ext cx="10759890" cy="26272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normAutofit/>
          </a:bodyPr>
          <a:lstStyle>
            <a:lvl1pPr>
              <a:lnSpc>
                <a:spcPct val="90000"/>
              </a:lnSpc>
              <a:defRPr sz="5400">
                <a:latin typeface="Miso"/>
                <a:ea typeface="Miso"/>
                <a:cs typeface="Miso"/>
                <a:sym typeface="Miso"/>
              </a:defRPr>
            </a:lvl1pPr>
          </a:lstStyle>
          <a:p>
            <a:r>
              <a:rPr lang="en-US" dirty="0"/>
              <a:t>Pako Mokgwane</a:t>
            </a:r>
          </a:p>
          <a:p>
            <a:r>
              <a:rPr lang="en-US" b="1" dirty="0"/>
              <a:t>Associate Youth Director</a:t>
            </a:r>
          </a:p>
          <a:p>
            <a:r>
              <a:rPr lang="en-US" dirty="0"/>
              <a:t>GENERAL CONFERENCE</a:t>
            </a:r>
            <a:endParaRPr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en Objectives"/>
          <p:cNvSpPr txBox="1"/>
          <p:nvPr/>
        </p:nvSpPr>
        <p:spPr>
          <a:xfrm>
            <a:off x="7860609" y="483016"/>
            <a:ext cx="5159046" cy="26252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t>Ten Objectives</a:t>
            </a:r>
          </a:p>
        </p:txBody>
      </p:sp>
      <p:sp>
        <p:nvSpPr>
          <p:cNvPr id="334" name="Rectangle"/>
          <p:cNvSpPr/>
          <p:nvPr/>
        </p:nvSpPr>
        <p:spPr>
          <a:xfrm>
            <a:off x="9684161" y="2305567"/>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335" name="Ambassadors Ministry"/>
          <p:cNvSpPr txBox="1"/>
          <p:nvPr/>
        </p:nvSpPr>
        <p:spPr>
          <a:xfrm>
            <a:off x="9015322" y="1634833"/>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grpSp>
        <p:nvGrpSpPr>
          <p:cNvPr id="342" name="Group"/>
          <p:cNvGrpSpPr/>
          <p:nvPr/>
        </p:nvGrpSpPr>
        <p:grpSpPr>
          <a:xfrm>
            <a:off x="909838" y="3132018"/>
            <a:ext cx="9339683" cy="1083335"/>
            <a:chOff x="0" y="437272"/>
            <a:chExt cx="9339682" cy="1083333"/>
          </a:xfrm>
        </p:grpSpPr>
        <p:sp>
          <p:nvSpPr>
            <p:cNvPr id="336" name="Make the number-one priority of your Ambassador programming to be the personal salvation of each and every teen who is a member."/>
            <p:cNvSpPr/>
            <p:nvPr/>
          </p:nvSpPr>
          <p:spPr>
            <a:xfrm>
              <a:off x="894181" y="437272"/>
              <a:ext cx="8445501" cy="10833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r>
                <a:rPr dirty="0"/>
                <a:t>Make the number-one priority of your Ambassador programming to be the personal salvation of each and every </a:t>
              </a:r>
              <a:r>
                <a:rPr lang="en-US" dirty="0"/>
                <a:t>youth</a:t>
              </a:r>
              <a:r>
                <a:rPr dirty="0"/>
                <a:t> who is a member. </a:t>
              </a:r>
            </a:p>
          </p:txBody>
        </p:sp>
        <p:grpSp>
          <p:nvGrpSpPr>
            <p:cNvPr id="341" name="Group"/>
            <p:cNvGrpSpPr/>
            <p:nvPr/>
          </p:nvGrpSpPr>
          <p:grpSpPr>
            <a:xfrm>
              <a:off x="0" y="439141"/>
              <a:ext cx="880243" cy="1079595"/>
              <a:chOff x="0" y="90311"/>
              <a:chExt cx="880242" cy="1079593"/>
            </a:xfrm>
          </p:grpSpPr>
          <p:grpSp>
            <p:nvGrpSpPr>
              <p:cNvPr id="339" name="Group"/>
              <p:cNvGrpSpPr/>
              <p:nvPr/>
            </p:nvGrpSpPr>
            <p:grpSpPr>
              <a:xfrm>
                <a:off x="0" y="90311"/>
                <a:ext cx="880243" cy="1079595"/>
                <a:chOff x="0" y="0"/>
                <a:chExt cx="880243" cy="1079593"/>
              </a:xfrm>
            </p:grpSpPr>
            <p:sp>
              <p:nvSpPr>
                <p:cNvPr id="337" name="Shape"/>
                <p:cNvSpPr/>
                <p:nvPr/>
              </p:nvSpPr>
              <p:spPr>
                <a:xfrm>
                  <a:off x="0" y="0"/>
                  <a:ext cx="880244" cy="1079594"/>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167964"/>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38" name="Shape"/>
                <p:cNvSpPr/>
                <p:nvPr/>
              </p:nvSpPr>
              <p:spPr>
                <a:xfrm>
                  <a:off x="0" y="0"/>
                  <a:ext cx="437406" cy="10795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grpSp>
          <p:sp>
            <p:nvSpPr>
              <p:cNvPr id="340" name="1"/>
              <p:cNvSpPr/>
              <p:nvPr/>
            </p:nvSpPr>
            <p:spPr>
              <a:xfrm>
                <a:off x="208718" y="538144"/>
                <a:ext cx="43740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t>1</a:t>
                </a:r>
              </a:p>
            </p:txBody>
          </p:sp>
        </p:grpSp>
      </p:grpSp>
      <p:grpSp>
        <p:nvGrpSpPr>
          <p:cNvPr id="348" name="Group"/>
          <p:cNvGrpSpPr/>
          <p:nvPr/>
        </p:nvGrpSpPr>
        <p:grpSpPr>
          <a:xfrm>
            <a:off x="909838" y="4447535"/>
            <a:ext cx="9326813" cy="1083335"/>
            <a:chOff x="0" y="437272"/>
            <a:chExt cx="9326811" cy="1083333"/>
          </a:xfrm>
        </p:grpSpPr>
        <p:sp>
          <p:nvSpPr>
            <p:cNvPr id="343" name="Encourage teens to discover their God-given talents and to use their gifts and abilities to fulfil God’s expectations for them."/>
            <p:cNvSpPr/>
            <p:nvPr/>
          </p:nvSpPr>
          <p:spPr>
            <a:xfrm>
              <a:off x="881310" y="437272"/>
              <a:ext cx="8445501" cy="10833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r>
                <a:rPr dirty="0"/>
                <a:t>Encourage </a:t>
              </a:r>
              <a:r>
                <a:rPr lang="en-US" dirty="0"/>
                <a:t>youth</a:t>
              </a:r>
              <a:r>
                <a:rPr dirty="0"/>
                <a:t> to discover their God-given talents and to use their gifts and abilities to fulfil God’s expectations for them. </a:t>
              </a:r>
            </a:p>
          </p:txBody>
        </p:sp>
        <p:grpSp>
          <p:nvGrpSpPr>
            <p:cNvPr id="347" name="Group"/>
            <p:cNvGrpSpPr/>
            <p:nvPr/>
          </p:nvGrpSpPr>
          <p:grpSpPr>
            <a:xfrm>
              <a:off x="0" y="439141"/>
              <a:ext cx="880243" cy="1079595"/>
              <a:chOff x="0" y="74408"/>
              <a:chExt cx="880242" cy="1079593"/>
            </a:xfrm>
          </p:grpSpPr>
          <p:sp>
            <p:nvSpPr>
              <p:cNvPr id="344" name="Shape"/>
              <p:cNvSpPr/>
              <p:nvPr/>
            </p:nvSpPr>
            <p:spPr>
              <a:xfrm>
                <a:off x="0" y="74408"/>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77943E"/>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45" name="Shape"/>
              <p:cNvSpPr/>
              <p:nvPr/>
            </p:nvSpPr>
            <p:spPr>
              <a:xfrm>
                <a:off x="0" y="74408"/>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9BBB5C"/>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46" name="2"/>
              <p:cNvSpPr/>
              <p:nvPr/>
            </p:nvSpPr>
            <p:spPr>
              <a:xfrm>
                <a:off x="221418" y="538144"/>
                <a:ext cx="43740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t>2</a:t>
                </a:r>
              </a:p>
            </p:txBody>
          </p:sp>
        </p:grpSp>
      </p:grpSp>
      <p:grpSp>
        <p:nvGrpSpPr>
          <p:cNvPr id="354" name="Group"/>
          <p:cNvGrpSpPr/>
          <p:nvPr/>
        </p:nvGrpSpPr>
        <p:grpSpPr>
          <a:xfrm>
            <a:off x="851744" y="5575115"/>
            <a:ext cx="9326813" cy="1760444"/>
            <a:chOff x="0" y="576966"/>
            <a:chExt cx="9326811" cy="1760440"/>
          </a:xfrm>
        </p:grpSpPr>
        <p:sp>
          <p:nvSpPr>
            <p:cNvPr id="349" name="Teach the teens to internalize God’s love and His principles so that they will take responsibility for their walk with God and use His principles and the guidance of the Holy Spirit to make wise decisions in their lives."/>
            <p:cNvSpPr/>
            <p:nvPr/>
          </p:nvSpPr>
          <p:spPr>
            <a:xfrm>
              <a:off x="881310" y="576966"/>
              <a:ext cx="8445501" cy="176044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endParaRPr lang="en-US" sz="1600" dirty="0"/>
            </a:p>
            <a:p>
              <a:pPr>
                <a:lnSpc>
                  <a:spcPct val="100000"/>
                </a:lnSpc>
              </a:pPr>
              <a:r>
                <a:rPr dirty="0"/>
                <a:t>Teach the </a:t>
              </a:r>
              <a:r>
                <a:rPr lang="en-US" dirty="0"/>
                <a:t>youth</a:t>
              </a:r>
              <a:r>
                <a:rPr dirty="0"/>
                <a:t> to internalize God’s love and His principles so that they will take responsibility for their walk with God and use His principles and the guidance of the Holy Spirit to make wise decisions in their lives. </a:t>
              </a:r>
            </a:p>
          </p:txBody>
        </p:sp>
        <p:grpSp>
          <p:nvGrpSpPr>
            <p:cNvPr id="353" name="Group"/>
            <p:cNvGrpSpPr/>
            <p:nvPr/>
          </p:nvGrpSpPr>
          <p:grpSpPr>
            <a:xfrm>
              <a:off x="0" y="917388"/>
              <a:ext cx="880243" cy="1079595"/>
              <a:chOff x="0" y="95059"/>
              <a:chExt cx="880242" cy="1079593"/>
            </a:xfrm>
          </p:grpSpPr>
          <p:sp>
            <p:nvSpPr>
              <p:cNvPr id="350" name="Shape"/>
              <p:cNvSpPr/>
              <p:nvPr/>
            </p:nvSpPr>
            <p:spPr>
              <a:xfrm>
                <a:off x="0" y="95059"/>
                <a:ext cx="880243" cy="1079594"/>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C6770C"/>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51" name="Shape"/>
              <p:cNvSpPr/>
              <p:nvPr/>
            </p:nvSpPr>
            <p:spPr>
              <a:xfrm>
                <a:off x="0" y="95059"/>
                <a:ext cx="437406" cy="10795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52" name="3"/>
              <p:cNvSpPr/>
              <p:nvPr/>
            </p:nvSpPr>
            <p:spPr>
              <a:xfrm>
                <a:off x="221418" y="538144"/>
                <a:ext cx="43740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t>3</a:t>
                </a:r>
              </a:p>
            </p:txBody>
          </p:sp>
        </p:grpSp>
      </p:grpSp>
      <p:grpSp>
        <p:nvGrpSpPr>
          <p:cNvPr id="360" name="Group"/>
          <p:cNvGrpSpPr/>
          <p:nvPr/>
        </p:nvGrpSpPr>
        <p:grpSpPr>
          <a:xfrm>
            <a:off x="798623" y="6819071"/>
            <a:ext cx="9326813" cy="3483992"/>
            <a:chOff x="0" y="671685"/>
            <a:chExt cx="9326811" cy="3483986"/>
          </a:xfrm>
        </p:grpSpPr>
        <p:sp>
          <p:nvSpPr>
            <p:cNvPr id="355" name="Help teens to realize that God and His church love them and appreciate the implementation of their talents for the fulfilling of the gospel commission as established in Matt. 28:18–20 and Acts 1:8. Help them find fulfillment in their life with God as the"/>
            <p:cNvSpPr/>
            <p:nvPr/>
          </p:nvSpPr>
          <p:spPr>
            <a:xfrm>
              <a:off x="881310" y="671685"/>
              <a:ext cx="8445501" cy="348398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endParaRPr lang="en-US" dirty="0"/>
            </a:p>
            <a:p>
              <a:pPr>
                <a:lnSpc>
                  <a:spcPct val="100000"/>
                </a:lnSpc>
              </a:pPr>
              <a:endParaRPr lang="en-US" sz="4400" dirty="0"/>
            </a:p>
            <a:p>
              <a:pPr>
                <a:lnSpc>
                  <a:spcPct val="100000"/>
                </a:lnSpc>
              </a:pPr>
              <a:r>
                <a:rPr dirty="0"/>
                <a:t>Help </a:t>
              </a:r>
              <a:r>
                <a:rPr lang="en-US" dirty="0"/>
                <a:t>youth</a:t>
              </a:r>
              <a:r>
                <a:rPr dirty="0"/>
                <a:t> to realize that God and His church love them and appreciate the</a:t>
              </a:r>
              <a:r>
                <a:rPr lang="en-US" dirty="0"/>
                <a:t>m using their</a:t>
              </a:r>
              <a:r>
                <a:rPr dirty="0"/>
                <a:t> talents for the fulfilling of the gospel commission as </a:t>
              </a:r>
              <a:r>
                <a:rPr lang="en-US" dirty="0"/>
                <a:t>given to us</a:t>
              </a:r>
              <a:r>
                <a:rPr dirty="0"/>
                <a:t> in Matt. 28:18–20 and Acts 1:8. Help them find fulfillment in their life with God as they share their beliefs with those whom God brings to them. </a:t>
              </a:r>
            </a:p>
          </p:txBody>
        </p:sp>
        <p:grpSp>
          <p:nvGrpSpPr>
            <p:cNvPr id="359" name="Group"/>
            <p:cNvGrpSpPr/>
            <p:nvPr/>
          </p:nvGrpSpPr>
          <p:grpSpPr>
            <a:xfrm>
              <a:off x="0" y="1873880"/>
              <a:ext cx="880244" cy="1079598"/>
              <a:chOff x="0" y="99947"/>
              <a:chExt cx="880243" cy="1079596"/>
            </a:xfrm>
          </p:grpSpPr>
          <p:sp>
            <p:nvSpPr>
              <p:cNvPr id="356" name="Shape"/>
              <p:cNvSpPr/>
              <p:nvPr/>
            </p:nvSpPr>
            <p:spPr>
              <a:xfrm>
                <a:off x="0" y="99948"/>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8E2B23"/>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57" name="Shape"/>
              <p:cNvSpPr/>
              <p:nvPr/>
            </p:nvSpPr>
            <p:spPr>
              <a:xfrm>
                <a:off x="0" y="99947"/>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BD392F"/>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58" name="4"/>
              <p:cNvSpPr/>
              <p:nvPr/>
            </p:nvSpPr>
            <p:spPr>
              <a:xfrm>
                <a:off x="221418" y="538144"/>
                <a:ext cx="43740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rPr dirty="0"/>
                  <a:t>4</a:t>
                </a:r>
              </a:p>
            </p:txBody>
          </p:sp>
        </p:grpSp>
      </p:grpSp>
      <p:grpSp>
        <p:nvGrpSpPr>
          <p:cNvPr id="366" name="Group"/>
          <p:cNvGrpSpPr/>
          <p:nvPr/>
        </p:nvGrpSpPr>
        <p:grpSpPr>
          <a:xfrm>
            <a:off x="863398" y="9339403"/>
            <a:ext cx="9930963" cy="3872743"/>
            <a:chOff x="0" y="579353"/>
            <a:chExt cx="9326811" cy="3668650"/>
          </a:xfrm>
        </p:grpSpPr>
        <p:sp>
          <p:nvSpPr>
            <p:cNvPr id="361" name="Teach an understanding and love for God’s creation through programs of adventure and discovery. The young people will find their fellowship with God to be more meaningful as they have the opportunity to experience that sense of wonder and worship as natu"/>
            <p:cNvSpPr/>
            <p:nvPr/>
          </p:nvSpPr>
          <p:spPr>
            <a:xfrm>
              <a:off x="881310" y="579353"/>
              <a:ext cx="8445501" cy="366865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endParaRPr lang="en-US" dirty="0"/>
            </a:p>
            <a:p>
              <a:pPr>
                <a:lnSpc>
                  <a:spcPct val="100000"/>
                </a:lnSpc>
              </a:pPr>
              <a:endParaRPr lang="en-US" dirty="0"/>
            </a:p>
            <a:p>
              <a:pPr>
                <a:lnSpc>
                  <a:spcPct val="100000"/>
                </a:lnSpc>
              </a:pPr>
              <a:endParaRPr lang="en-US" sz="2000" dirty="0"/>
            </a:p>
            <a:p>
              <a:pPr>
                <a:lnSpc>
                  <a:spcPct val="100000"/>
                </a:lnSpc>
              </a:pPr>
              <a:r>
                <a:rPr dirty="0"/>
                <a:t>Teach an understanding and love for God’s creation through programs of adventure and discovery. The young people will find their fellowship with God to be more meaningful as they </a:t>
              </a:r>
              <a:r>
                <a:rPr lang="en-US" dirty="0"/>
                <a:t>are given opportunities </a:t>
              </a:r>
              <a:r>
                <a:rPr dirty="0"/>
                <a:t>to experience that sense of wonder and worship as nature unfolds its deepest spiritual secrets</a:t>
              </a:r>
              <a:r>
                <a:rPr lang="en-US" dirty="0"/>
                <a:t>,</a:t>
              </a:r>
              <a:r>
                <a:rPr dirty="0"/>
                <a:t> as described in Romans 1:19, 20. </a:t>
              </a:r>
            </a:p>
          </p:txBody>
        </p:sp>
        <p:grpSp>
          <p:nvGrpSpPr>
            <p:cNvPr id="365" name="Group"/>
            <p:cNvGrpSpPr/>
            <p:nvPr/>
          </p:nvGrpSpPr>
          <p:grpSpPr>
            <a:xfrm>
              <a:off x="0" y="1873880"/>
              <a:ext cx="880244" cy="1079597"/>
              <a:chOff x="0" y="87247"/>
              <a:chExt cx="880243" cy="1079595"/>
            </a:xfrm>
          </p:grpSpPr>
          <p:sp>
            <p:nvSpPr>
              <p:cNvPr id="362" name="Shape"/>
              <p:cNvSpPr/>
              <p:nvPr/>
            </p:nvSpPr>
            <p:spPr>
              <a:xfrm>
                <a:off x="0" y="87247"/>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63" name="Shape"/>
              <p:cNvSpPr/>
              <p:nvPr/>
            </p:nvSpPr>
            <p:spPr>
              <a:xfrm>
                <a:off x="0" y="87247"/>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64" name="5"/>
              <p:cNvSpPr/>
              <p:nvPr/>
            </p:nvSpPr>
            <p:spPr>
              <a:xfrm>
                <a:off x="221418" y="538144"/>
                <a:ext cx="43740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rPr dirty="0"/>
                  <a:t>5</a:t>
                </a:r>
              </a:p>
            </p:txBody>
          </p:sp>
        </p:grpSp>
      </p:grpSp>
      <p:sp>
        <p:nvSpPr>
          <p:cNvPr id="367"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368"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grpSp>
        <p:nvGrpSpPr>
          <p:cNvPr id="375" name="Group"/>
          <p:cNvGrpSpPr/>
          <p:nvPr/>
        </p:nvGrpSpPr>
        <p:grpSpPr>
          <a:xfrm>
            <a:off x="11164400" y="3132018"/>
            <a:ext cx="9326813" cy="1083335"/>
            <a:chOff x="0" y="437272"/>
            <a:chExt cx="9326811" cy="1083333"/>
          </a:xfrm>
        </p:grpSpPr>
        <p:sp>
          <p:nvSpPr>
            <p:cNvPr id="369" name="Inspire the teens to give personal expression of their love for God by teaching them how to be involved in various outreach activities."/>
            <p:cNvSpPr/>
            <p:nvPr/>
          </p:nvSpPr>
          <p:spPr>
            <a:xfrm>
              <a:off x="881310" y="437272"/>
              <a:ext cx="8445501" cy="10833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r>
                <a:rPr dirty="0"/>
                <a:t>Inspire the </a:t>
              </a:r>
              <a:r>
                <a:rPr lang="en-US" dirty="0"/>
                <a:t>youth</a:t>
              </a:r>
              <a:r>
                <a:rPr dirty="0"/>
                <a:t> to give personal expression of their love for God by teaching them how to be involved in various outreach activities. </a:t>
              </a:r>
            </a:p>
          </p:txBody>
        </p:sp>
        <p:grpSp>
          <p:nvGrpSpPr>
            <p:cNvPr id="374" name="Group"/>
            <p:cNvGrpSpPr/>
            <p:nvPr/>
          </p:nvGrpSpPr>
          <p:grpSpPr>
            <a:xfrm>
              <a:off x="0" y="439141"/>
              <a:ext cx="880243" cy="1079595"/>
              <a:chOff x="0" y="83854"/>
              <a:chExt cx="880242" cy="1079593"/>
            </a:xfrm>
          </p:grpSpPr>
          <p:grpSp>
            <p:nvGrpSpPr>
              <p:cNvPr id="372" name="Group"/>
              <p:cNvGrpSpPr/>
              <p:nvPr/>
            </p:nvGrpSpPr>
            <p:grpSpPr>
              <a:xfrm>
                <a:off x="0" y="83854"/>
                <a:ext cx="880243" cy="1079595"/>
                <a:chOff x="0" y="0"/>
                <a:chExt cx="880243" cy="1079593"/>
              </a:xfrm>
            </p:grpSpPr>
            <p:sp>
              <p:nvSpPr>
                <p:cNvPr id="370" name="Shape"/>
                <p:cNvSpPr/>
                <p:nvPr/>
              </p:nvSpPr>
              <p:spPr>
                <a:xfrm>
                  <a:off x="0" y="0"/>
                  <a:ext cx="880244" cy="1079594"/>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167964"/>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71" name="Shape"/>
                <p:cNvSpPr/>
                <p:nvPr/>
              </p:nvSpPr>
              <p:spPr>
                <a:xfrm>
                  <a:off x="0" y="0"/>
                  <a:ext cx="437406" cy="10795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grpSp>
          <p:sp>
            <p:nvSpPr>
              <p:cNvPr id="373" name="6"/>
              <p:cNvSpPr/>
              <p:nvPr/>
            </p:nvSpPr>
            <p:spPr>
              <a:xfrm>
                <a:off x="221418" y="538144"/>
                <a:ext cx="43740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t>6</a:t>
                </a:r>
              </a:p>
            </p:txBody>
          </p:sp>
        </p:grpSp>
      </p:grpSp>
      <p:grpSp>
        <p:nvGrpSpPr>
          <p:cNvPr id="381" name="Group"/>
          <p:cNvGrpSpPr/>
          <p:nvPr/>
        </p:nvGrpSpPr>
        <p:grpSpPr>
          <a:xfrm>
            <a:off x="11176055" y="4548783"/>
            <a:ext cx="9326813" cy="1083335"/>
            <a:chOff x="0" y="437272"/>
            <a:chExt cx="9326811" cy="1083333"/>
          </a:xfrm>
        </p:grpSpPr>
        <p:sp>
          <p:nvSpPr>
            <p:cNvPr id="376" name="Teach the teens specific vocational skills and hobbies that will provide them with purpose and employment opportunities."/>
            <p:cNvSpPr/>
            <p:nvPr/>
          </p:nvSpPr>
          <p:spPr>
            <a:xfrm>
              <a:off x="881310" y="437272"/>
              <a:ext cx="8445501" cy="10833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r>
                <a:rPr dirty="0"/>
                <a:t>Teach the </a:t>
              </a:r>
              <a:r>
                <a:rPr lang="en-US" dirty="0"/>
                <a:t>youth</a:t>
              </a:r>
              <a:r>
                <a:rPr dirty="0"/>
                <a:t> specific vocational skills and hobbies that will provide them with purpose and employment opportunities. </a:t>
              </a:r>
            </a:p>
          </p:txBody>
        </p:sp>
        <p:grpSp>
          <p:nvGrpSpPr>
            <p:cNvPr id="380" name="Group"/>
            <p:cNvGrpSpPr/>
            <p:nvPr/>
          </p:nvGrpSpPr>
          <p:grpSpPr>
            <a:xfrm>
              <a:off x="0" y="439141"/>
              <a:ext cx="880243" cy="1079595"/>
              <a:chOff x="0" y="69326"/>
              <a:chExt cx="880242" cy="1079593"/>
            </a:xfrm>
          </p:grpSpPr>
          <p:sp>
            <p:nvSpPr>
              <p:cNvPr id="377" name="Shape"/>
              <p:cNvSpPr/>
              <p:nvPr/>
            </p:nvSpPr>
            <p:spPr>
              <a:xfrm>
                <a:off x="0" y="69326"/>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77943E"/>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78" name="Shape"/>
              <p:cNvSpPr/>
              <p:nvPr/>
            </p:nvSpPr>
            <p:spPr>
              <a:xfrm>
                <a:off x="0" y="69326"/>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9BBB5C"/>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79" name="7"/>
              <p:cNvSpPr/>
              <p:nvPr/>
            </p:nvSpPr>
            <p:spPr>
              <a:xfrm>
                <a:off x="221418" y="538144"/>
                <a:ext cx="43740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t>7</a:t>
                </a:r>
              </a:p>
            </p:txBody>
          </p:sp>
        </p:grpSp>
      </p:grpSp>
      <p:grpSp>
        <p:nvGrpSpPr>
          <p:cNvPr id="387" name="Group"/>
          <p:cNvGrpSpPr/>
          <p:nvPr/>
        </p:nvGrpSpPr>
        <p:grpSpPr>
          <a:xfrm>
            <a:off x="11164400" y="5935971"/>
            <a:ext cx="9326813" cy="1083335"/>
            <a:chOff x="0" y="437272"/>
            <a:chExt cx="9326811" cy="1083334"/>
          </a:xfrm>
        </p:grpSpPr>
        <p:sp>
          <p:nvSpPr>
            <p:cNvPr id="382" name="Encourage the young people to develop and maintain physical fitness through an active, energetic, drug-free lifestyle."/>
            <p:cNvSpPr/>
            <p:nvPr/>
          </p:nvSpPr>
          <p:spPr>
            <a:xfrm>
              <a:off x="881310" y="437272"/>
              <a:ext cx="8445501" cy="108333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r>
                <a:rPr dirty="0"/>
                <a:t>Encourage the young people to develop and maintain physical fitness through an active, energetic, drug-free lifestyle. </a:t>
              </a:r>
            </a:p>
          </p:txBody>
        </p:sp>
        <p:grpSp>
          <p:nvGrpSpPr>
            <p:cNvPr id="386" name="Group"/>
            <p:cNvGrpSpPr/>
            <p:nvPr/>
          </p:nvGrpSpPr>
          <p:grpSpPr>
            <a:xfrm>
              <a:off x="0" y="439141"/>
              <a:ext cx="880243" cy="1079595"/>
              <a:chOff x="0" y="87339"/>
              <a:chExt cx="880242" cy="1079593"/>
            </a:xfrm>
          </p:grpSpPr>
          <p:sp>
            <p:nvSpPr>
              <p:cNvPr id="383" name="Shape"/>
              <p:cNvSpPr/>
              <p:nvPr/>
            </p:nvSpPr>
            <p:spPr>
              <a:xfrm>
                <a:off x="0" y="87339"/>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C6770C"/>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84" name="Shape"/>
              <p:cNvSpPr/>
              <p:nvPr/>
            </p:nvSpPr>
            <p:spPr>
              <a:xfrm>
                <a:off x="0" y="87339"/>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85" name="8"/>
              <p:cNvSpPr/>
              <p:nvPr/>
            </p:nvSpPr>
            <p:spPr>
              <a:xfrm>
                <a:off x="221418" y="538144"/>
                <a:ext cx="43740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t>8</a:t>
                </a:r>
              </a:p>
            </p:txBody>
          </p:sp>
        </p:grpSp>
      </p:grpSp>
      <p:grpSp>
        <p:nvGrpSpPr>
          <p:cNvPr id="393" name="Group"/>
          <p:cNvGrpSpPr/>
          <p:nvPr/>
        </p:nvGrpSpPr>
        <p:grpSpPr>
          <a:xfrm>
            <a:off x="11133157" y="6681752"/>
            <a:ext cx="9386891" cy="2868439"/>
            <a:chOff x="0" y="305393"/>
            <a:chExt cx="9386889" cy="2868433"/>
          </a:xfrm>
        </p:grpSpPr>
        <p:sp>
          <p:nvSpPr>
            <p:cNvPr id="388" name="Provide them with opportunities to develop and demonstrate their leadership abilities. They will strengthen their resolve to learn and maintain appropriate internal discipline and apply their skills of resourcefulness and understanding of the processes o"/>
            <p:cNvSpPr/>
            <p:nvPr/>
          </p:nvSpPr>
          <p:spPr>
            <a:xfrm>
              <a:off x="941388" y="305393"/>
              <a:ext cx="8445501" cy="28684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endParaRPr lang="en-US" sz="1600" dirty="0"/>
            </a:p>
            <a:p>
              <a:pPr>
                <a:lnSpc>
                  <a:spcPct val="100000"/>
                </a:lnSpc>
              </a:pPr>
              <a:endParaRPr lang="en-US" sz="1600" dirty="0"/>
            </a:p>
            <a:p>
              <a:pPr>
                <a:lnSpc>
                  <a:spcPct val="100000"/>
                </a:lnSpc>
              </a:pPr>
              <a:endParaRPr lang="en-US" dirty="0"/>
            </a:p>
            <a:p>
              <a:pPr>
                <a:lnSpc>
                  <a:spcPct val="100000"/>
                </a:lnSpc>
              </a:pPr>
              <a:r>
                <a:rPr dirty="0"/>
                <a:t>Provide them with opportunities to develop and demonstrate their leadership abilities. They will strengthen their resolve to learn and maintain appropriate internal discipline and apply their skills of resourcefulness and understanding of the processes of group dynamics. </a:t>
              </a:r>
            </a:p>
          </p:txBody>
        </p:sp>
        <p:grpSp>
          <p:nvGrpSpPr>
            <p:cNvPr id="392" name="Group"/>
            <p:cNvGrpSpPr/>
            <p:nvPr/>
          </p:nvGrpSpPr>
          <p:grpSpPr>
            <a:xfrm>
              <a:off x="0" y="1395634"/>
              <a:ext cx="880244" cy="1079597"/>
              <a:chOff x="0" y="95231"/>
              <a:chExt cx="880243" cy="1079595"/>
            </a:xfrm>
          </p:grpSpPr>
          <p:sp>
            <p:nvSpPr>
              <p:cNvPr id="389" name="Shape"/>
              <p:cNvSpPr/>
              <p:nvPr/>
            </p:nvSpPr>
            <p:spPr>
              <a:xfrm>
                <a:off x="0" y="95231"/>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8E2B23"/>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90" name="Shape"/>
              <p:cNvSpPr/>
              <p:nvPr/>
            </p:nvSpPr>
            <p:spPr>
              <a:xfrm>
                <a:off x="0" y="95231"/>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BD392F"/>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91" name="9"/>
              <p:cNvSpPr/>
              <p:nvPr/>
            </p:nvSpPr>
            <p:spPr>
              <a:xfrm>
                <a:off x="221418" y="538144"/>
                <a:ext cx="43740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rPr dirty="0"/>
                  <a:t>9</a:t>
                </a:r>
              </a:p>
            </p:txBody>
          </p:sp>
        </p:grpSp>
      </p:grpSp>
      <p:grpSp>
        <p:nvGrpSpPr>
          <p:cNvPr id="399" name="Group"/>
          <p:cNvGrpSpPr/>
          <p:nvPr/>
        </p:nvGrpSpPr>
        <p:grpSpPr>
          <a:xfrm>
            <a:off x="11176055" y="10380163"/>
            <a:ext cx="9326813" cy="1791221"/>
            <a:chOff x="0" y="561578"/>
            <a:chExt cx="9326811" cy="1791218"/>
          </a:xfrm>
        </p:grpSpPr>
        <p:sp>
          <p:nvSpPr>
            <p:cNvPr id="394" name="Provide ample opportunities for teens to interact in carefully supervised activities that will lead to and strengthen life-long committed relationships."/>
            <p:cNvSpPr/>
            <p:nvPr/>
          </p:nvSpPr>
          <p:spPr>
            <a:xfrm>
              <a:off x="881310" y="561578"/>
              <a:ext cx="8445501" cy="179121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endParaRPr lang="en-US" sz="1800" dirty="0"/>
            </a:p>
            <a:p>
              <a:pPr>
                <a:lnSpc>
                  <a:spcPct val="100000"/>
                </a:lnSpc>
              </a:pPr>
              <a:r>
                <a:rPr dirty="0"/>
                <a:t>Provide ample opportunities for </a:t>
              </a:r>
              <a:r>
                <a:rPr lang="en-US" dirty="0"/>
                <a:t>youth</a:t>
              </a:r>
              <a:r>
                <a:rPr dirty="0"/>
                <a:t> to interact in carefully supervised activities that will lead </a:t>
              </a:r>
              <a:r>
                <a:rPr lang="en-US" dirty="0"/>
                <a:t>to and</a:t>
              </a:r>
              <a:r>
                <a:rPr dirty="0"/>
                <a:t> strengthen life-long committed relationships. </a:t>
              </a:r>
            </a:p>
          </p:txBody>
        </p:sp>
        <p:grpSp>
          <p:nvGrpSpPr>
            <p:cNvPr id="398" name="Group"/>
            <p:cNvGrpSpPr/>
            <p:nvPr/>
          </p:nvGrpSpPr>
          <p:grpSpPr>
            <a:xfrm>
              <a:off x="0" y="917387"/>
              <a:ext cx="880243" cy="1079595"/>
              <a:chOff x="0" y="69552"/>
              <a:chExt cx="880242" cy="1079593"/>
            </a:xfrm>
          </p:grpSpPr>
          <p:sp>
            <p:nvSpPr>
              <p:cNvPr id="395" name="Shape"/>
              <p:cNvSpPr/>
              <p:nvPr/>
            </p:nvSpPr>
            <p:spPr>
              <a:xfrm>
                <a:off x="0" y="69552"/>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96" name="Shape"/>
              <p:cNvSpPr/>
              <p:nvPr/>
            </p:nvSpPr>
            <p:spPr>
              <a:xfrm>
                <a:off x="0" y="69552"/>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97" name="10"/>
              <p:cNvSpPr/>
              <p:nvPr/>
            </p:nvSpPr>
            <p:spPr>
              <a:xfrm>
                <a:off x="145218" y="538144"/>
                <a:ext cx="54856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rPr dirty="0"/>
                  <a:t>10</a:t>
                </a:r>
              </a:p>
            </p:txBody>
          </p:sp>
        </p:grpSp>
      </p:grpSp>
      <p:sp>
        <p:nvSpPr>
          <p:cNvPr id="2" name="Right Arrow 1">
            <a:extLst>
              <a:ext uri="{FF2B5EF4-FFF2-40B4-BE49-F238E27FC236}">
                <a16:creationId xmlns:a16="http://schemas.microsoft.com/office/drawing/2014/main" xmlns="" id="{F47A4A57-4749-EB47-81E3-64D339546941}"/>
              </a:ext>
            </a:extLst>
          </p:cNvPr>
          <p:cNvSpPr/>
          <p:nvPr/>
        </p:nvSpPr>
        <p:spPr>
          <a:xfrm>
            <a:off x="193977" y="4690344"/>
            <a:ext cx="686814" cy="508891"/>
          </a:xfrm>
          <a:prstGeom prst="rightArrow">
            <a:avLst/>
          </a:prstGeom>
          <a:solidFill>
            <a:srgbClr val="FF0000"/>
          </a:solidFill>
          <a:ln w="25400"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6" tIns="71436" rIns="71436" bIns="71436" numCol="1" spcCol="38100" rtlCol="0" anchor="ctr">
            <a:spAutoFit/>
          </a:bodyPr>
          <a:lstStyle/>
          <a:p>
            <a:pPr marL="0" marR="0" indent="0" algn="ctr" defTabSz="82153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70" name="Right Arrow 69">
            <a:extLst>
              <a:ext uri="{FF2B5EF4-FFF2-40B4-BE49-F238E27FC236}">
                <a16:creationId xmlns:a16="http://schemas.microsoft.com/office/drawing/2014/main" xmlns="" id="{0C4241F3-3FC1-B049-B6C2-645687F213C8}"/>
              </a:ext>
            </a:extLst>
          </p:cNvPr>
          <p:cNvSpPr/>
          <p:nvPr/>
        </p:nvSpPr>
        <p:spPr>
          <a:xfrm>
            <a:off x="10361765" y="7748683"/>
            <a:ext cx="686814" cy="508891"/>
          </a:xfrm>
          <a:prstGeom prst="rightArrow">
            <a:avLst/>
          </a:prstGeom>
          <a:solidFill>
            <a:srgbClr val="FF0000"/>
          </a:solidFill>
          <a:ln w="25400"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6" tIns="71436" rIns="71436" bIns="71436" numCol="1" spcCol="38100" rtlCol="0" anchor="ctr">
            <a:spAutoFit/>
          </a:bodyPr>
          <a:lstStyle/>
          <a:p>
            <a:pPr marL="0" marR="0" indent="0" algn="ctr" defTabSz="82153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a14="http://schemas.microsoft.com/office/drawing/2010/main" xmlns:m="http://schemas.openxmlformats.org/officeDocument/2006/math"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Seven Foundations"/>
          <p:cNvSpPr txBox="1"/>
          <p:nvPr/>
        </p:nvSpPr>
        <p:spPr>
          <a:xfrm>
            <a:off x="7122897" y="529819"/>
            <a:ext cx="6681217" cy="2625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t>Seven Foundations</a:t>
            </a:r>
          </a:p>
        </p:txBody>
      </p:sp>
      <p:sp>
        <p:nvSpPr>
          <p:cNvPr id="402" name="Rectangle"/>
          <p:cNvSpPr/>
          <p:nvPr/>
        </p:nvSpPr>
        <p:spPr>
          <a:xfrm>
            <a:off x="9707563" y="24285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03" name="Ambassadors Ministry"/>
          <p:cNvSpPr txBox="1"/>
          <p:nvPr/>
        </p:nvSpPr>
        <p:spPr>
          <a:xfrm>
            <a:off x="9038723" y="1681636"/>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04"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05"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06"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grpSp>
        <p:nvGrpSpPr>
          <p:cNvPr id="409" name="Group"/>
          <p:cNvGrpSpPr/>
          <p:nvPr/>
        </p:nvGrpSpPr>
        <p:grpSpPr>
          <a:xfrm>
            <a:off x="2259762" y="3347202"/>
            <a:ext cx="2603501" cy="2189208"/>
            <a:chOff x="0" y="0"/>
            <a:chExt cx="2603500" cy="2189207"/>
          </a:xfrm>
        </p:grpSpPr>
        <p:pic>
          <p:nvPicPr>
            <p:cNvPr id="407" name="Image" descr="Image"/>
            <p:cNvPicPr>
              <a:picLocks noChangeAspect="1"/>
            </p:cNvPicPr>
            <p:nvPr/>
          </p:nvPicPr>
          <p:blipFill>
            <a:blip r:embed="rId4"/>
            <a:stretch>
              <a:fillRect/>
            </a:stretch>
          </p:blipFill>
          <p:spPr>
            <a:xfrm>
              <a:off x="349246" y="0"/>
              <a:ext cx="1905008" cy="1905000"/>
            </a:xfrm>
            <a:prstGeom prst="rect">
              <a:avLst/>
            </a:prstGeom>
            <a:ln w="12700" cap="flat">
              <a:noFill/>
              <a:miter lim="400000"/>
            </a:ln>
            <a:effectLst/>
          </p:spPr>
        </p:pic>
        <p:sp>
          <p:nvSpPr>
            <p:cNvPr id="408" name="A Christ-centered…"/>
            <p:cNvSpPr/>
            <p:nvPr/>
          </p:nvSpPr>
          <p:spPr>
            <a:xfrm>
              <a:off x="0" y="2189207"/>
              <a:ext cx="26035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defTabSz="1828433">
                <a:defRPr sz="3000">
                  <a:solidFill>
                    <a:srgbClr val="445469"/>
                  </a:solidFill>
                  <a:latin typeface="Miso"/>
                  <a:ea typeface="Miso"/>
                  <a:cs typeface="Miso"/>
                  <a:sym typeface="Miso"/>
                </a:defRPr>
              </a:pPr>
              <a:r>
                <a:t>A Christ-centered</a:t>
              </a:r>
            </a:p>
            <a:p>
              <a:pPr defTabSz="1828433">
                <a:defRPr sz="3000">
                  <a:solidFill>
                    <a:srgbClr val="445469"/>
                  </a:solidFill>
                  <a:latin typeface="Miso"/>
                  <a:ea typeface="Miso"/>
                  <a:cs typeface="Miso"/>
                  <a:sym typeface="Miso"/>
                </a:defRPr>
              </a:pPr>
              <a:r>
                <a:rPr>
                  <a:solidFill>
                    <a:srgbClr val="F6CC51"/>
                  </a:solidFill>
                </a:rPr>
                <a:t>Discipleship</a:t>
              </a:r>
              <a:r>
                <a:t> Plan</a:t>
              </a:r>
            </a:p>
          </p:txBody>
        </p:sp>
      </p:grpSp>
      <p:grpSp>
        <p:nvGrpSpPr>
          <p:cNvPr id="412" name="Group"/>
          <p:cNvGrpSpPr/>
          <p:nvPr/>
        </p:nvGrpSpPr>
        <p:grpSpPr>
          <a:xfrm>
            <a:off x="6735835" y="3347202"/>
            <a:ext cx="2603501" cy="3204869"/>
            <a:chOff x="0" y="0"/>
            <a:chExt cx="2603500" cy="3204868"/>
          </a:xfrm>
        </p:grpSpPr>
        <p:pic>
          <p:nvPicPr>
            <p:cNvPr id="410" name="Image" descr="Image"/>
            <p:cNvPicPr>
              <a:picLocks noChangeAspect="1"/>
            </p:cNvPicPr>
            <p:nvPr/>
          </p:nvPicPr>
          <p:blipFill>
            <a:blip r:embed="rId5"/>
            <a:stretch>
              <a:fillRect/>
            </a:stretch>
          </p:blipFill>
          <p:spPr>
            <a:xfrm>
              <a:off x="349260" y="0"/>
              <a:ext cx="1904981" cy="1905000"/>
            </a:xfrm>
            <a:prstGeom prst="rect">
              <a:avLst/>
            </a:prstGeom>
            <a:ln w="12700" cap="flat">
              <a:noFill/>
              <a:miter lim="400000"/>
            </a:ln>
            <a:effectLst/>
          </p:spPr>
        </p:pic>
        <p:sp>
          <p:nvSpPr>
            <p:cNvPr id="411" name="Leadership…"/>
            <p:cNvSpPr/>
            <p:nvPr/>
          </p:nvSpPr>
          <p:spPr>
            <a:xfrm>
              <a:off x="0" y="2189207"/>
              <a:ext cx="2603500" cy="1015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defTabSz="1828433">
                <a:defRPr sz="3000">
                  <a:solidFill>
                    <a:srgbClr val="EA9C4B"/>
                  </a:solidFill>
                  <a:latin typeface="Miso"/>
                  <a:ea typeface="Miso"/>
                  <a:cs typeface="Miso"/>
                  <a:sym typeface="Miso"/>
                </a:defRPr>
              </a:pPr>
              <a:r>
                <a:rPr b="1" dirty="0"/>
                <a:t>Leadership</a:t>
              </a:r>
            </a:p>
            <a:p>
              <a:pPr defTabSz="1828433">
                <a:defRPr sz="3000">
                  <a:solidFill>
                    <a:srgbClr val="445469"/>
                  </a:solidFill>
                  <a:latin typeface="Miso"/>
                  <a:ea typeface="Miso"/>
                  <a:cs typeface="Miso"/>
                  <a:sym typeface="Miso"/>
                </a:defRPr>
              </a:pPr>
              <a:r>
                <a:rPr b="1" dirty="0"/>
                <a:t>Development</a:t>
              </a:r>
            </a:p>
          </p:txBody>
        </p:sp>
      </p:grpSp>
      <p:grpSp>
        <p:nvGrpSpPr>
          <p:cNvPr id="415" name="Group"/>
          <p:cNvGrpSpPr/>
          <p:nvPr/>
        </p:nvGrpSpPr>
        <p:grpSpPr>
          <a:xfrm>
            <a:off x="11211907" y="3347202"/>
            <a:ext cx="2599818" cy="2240008"/>
            <a:chOff x="0" y="0"/>
            <a:chExt cx="2599817" cy="2240007"/>
          </a:xfrm>
        </p:grpSpPr>
        <p:pic>
          <p:nvPicPr>
            <p:cNvPr id="413" name="Image" descr="Image"/>
            <p:cNvPicPr>
              <a:picLocks noChangeAspect="1"/>
            </p:cNvPicPr>
            <p:nvPr/>
          </p:nvPicPr>
          <p:blipFill>
            <a:blip r:embed="rId6"/>
            <a:stretch>
              <a:fillRect/>
            </a:stretch>
          </p:blipFill>
          <p:spPr>
            <a:xfrm>
              <a:off x="347405" y="0"/>
              <a:ext cx="1905007" cy="1905000"/>
            </a:xfrm>
            <a:prstGeom prst="rect">
              <a:avLst/>
            </a:prstGeom>
            <a:ln w="12700" cap="flat">
              <a:noFill/>
              <a:miter lim="400000"/>
            </a:ln>
            <a:effectLst/>
          </p:spPr>
        </p:pic>
        <p:sp>
          <p:nvSpPr>
            <p:cNvPr id="414" name="A Personal, Public,…"/>
            <p:cNvSpPr/>
            <p:nvPr/>
          </p:nvSpPr>
          <p:spPr>
            <a:xfrm>
              <a:off x="0" y="2240007"/>
              <a:ext cx="259981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defTabSz="1828433">
                <a:defRPr sz="3000">
                  <a:solidFill>
                    <a:srgbClr val="445469"/>
                  </a:solidFill>
                  <a:latin typeface="Miso"/>
                  <a:ea typeface="Miso"/>
                  <a:cs typeface="Miso"/>
                  <a:sym typeface="Miso"/>
                </a:defRPr>
              </a:pPr>
              <a:r>
                <a:t>A Personal, Public,</a:t>
              </a:r>
            </a:p>
            <a:p>
              <a:pPr defTabSz="1828433">
                <a:defRPr sz="3000">
                  <a:solidFill>
                    <a:srgbClr val="445469"/>
                  </a:solidFill>
                  <a:latin typeface="Miso"/>
                  <a:ea typeface="Miso"/>
                  <a:cs typeface="Miso"/>
                  <a:sym typeface="Miso"/>
                </a:defRPr>
              </a:pPr>
              <a:r>
                <a:t>&amp; Small Group Based</a:t>
              </a:r>
            </a:p>
            <a:p>
              <a:pPr defTabSz="1828433">
                <a:defRPr sz="3000">
                  <a:solidFill>
                    <a:srgbClr val="445469"/>
                  </a:solidFill>
                  <a:latin typeface="Miso"/>
                  <a:ea typeface="Miso"/>
                  <a:cs typeface="Miso"/>
                  <a:sym typeface="Miso"/>
                </a:defRPr>
              </a:pPr>
              <a:r>
                <a:rPr>
                  <a:solidFill>
                    <a:srgbClr val="D45645"/>
                  </a:solidFill>
                </a:rPr>
                <a:t>Mission</a:t>
              </a:r>
              <a:r>
                <a:t> Lifestyle</a:t>
              </a:r>
            </a:p>
          </p:txBody>
        </p:sp>
      </p:grpSp>
      <p:grpSp>
        <p:nvGrpSpPr>
          <p:cNvPr id="418" name="Group"/>
          <p:cNvGrpSpPr/>
          <p:nvPr/>
        </p:nvGrpSpPr>
        <p:grpSpPr>
          <a:xfrm>
            <a:off x="15366798" y="3347202"/>
            <a:ext cx="3238501" cy="2221312"/>
            <a:chOff x="0" y="0"/>
            <a:chExt cx="3238500" cy="2221310"/>
          </a:xfrm>
        </p:grpSpPr>
        <p:pic>
          <p:nvPicPr>
            <p:cNvPr id="416" name="Image" descr="Image"/>
            <p:cNvPicPr>
              <a:picLocks noChangeAspect="1"/>
            </p:cNvPicPr>
            <p:nvPr/>
          </p:nvPicPr>
          <p:blipFill>
            <a:blip r:embed="rId7"/>
            <a:stretch>
              <a:fillRect/>
            </a:stretch>
          </p:blipFill>
          <p:spPr>
            <a:xfrm>
              <a:off x="666759" y="0"/>
              <a:ext cx="1904982" cy="1905000"/>
            </a:xfrm>
            <a:prstGeom prst="rect">
              <a:avLst/>
            </a:prstGeom>
            <a:ln w="12700" cap="flat">
              <a:noFill/>
              <a:miter lim="400000"/>
            </a:ln>
            <a:effectLst/>
          </p:spPr>
        </p:pic>
        <p:sp>
          <p:nvSpPr>
            <p:cNvPr id="417" name="Character &amp;…"/>
            <p:cNvSpPr/>
            <p:nvPr/>
          </p:nvSpPr>
          <p:spPr>
            <a:xfrm>
              <a:off x="0" y="2221310"/>
              <a:ext cx="32385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defTabSz="1828433">
                <a:defRPr sz="3000">
                  <a:solidFill>
                    <a:srgbClr val="445469"/>
                  </a:solidFill>
                  <a:latin typeface="Miso"/>
                  <a:ea typeface="Miso"/>
                  <a:cs typeface="Miso"/>
                  <a:sym typeface="Miso"/>
                </a:defRPr>
              </a:pPr>
              <a:r>
                <a:t>Character &amp;</a:t>
              </a:r>
            </a:p>
            <a:p>
              <a:pPr defTabSz="1828433">
                <a:defRPr sz="3000">
                  <a:solidFill>
                    <a:srgbClr val="445469"/>
                  </a:solidFill>
                  <a:latin typeface="Miso"/>
                  <a:ea typeface="Miso"/>
                  <a:cs typeface="Miso"/>
                  <a:sym typeface="Miso"/>
                </a:defRPr>
              </a:pPr>
              <a:r>
                <a:t>Personality Development,</a:t>
              </a:r>
            </a:p>
            <a:p>
              <a:pPr defTabSz="1828433">
                <a:defRPr sz="3000">
                  <a:solidFill>
                    <a:srgbClr val="445469"/>
                  </a:solidFill>
                  <a:latin typeface="Miso"/>
                  <a:ea typeface="Miso"/>
                  <a:cs typeface="Miso"/>
                  <a:sym typeface="Miso"/>
                </a:defRPr>
              </a:pPr>
              <a:r>
                <a:t>including </a:t>
              </a:r>
              <a:r>
                <a:rPr>
                  <a:solidFill>
                    <a:srgbClr val="913B38"/>
                  </a:solidFill>
                </a:rPr>
                <a:t>Outdoor</a:t>
              </a:r>
              <a:r>
                <a:t>,</a:t>
              </a:r>
            </a:p>
            <a:p>
              <a:pPr defTabSz="1828433">
                <a:defRPr sz="3000">
                  <a:solidFill>
                    <a:srgbClr val="445469"/>
                  </a:solidFill>
                  <a:latin typeface="Miso"/>
                  <a:ea typeface="Miso"/>
                  <a:cs typeface="Miso"/>
                  <a:sym typeface="Miso"/>
                </a:defRPr>
              </a:pPr>
              <a:r>
                <a:t>High Adventure Programming</a:t>
              </a:r>
            </a:p>
          </p:txBody>
        </p:sp>
      </p:grpSp>
      <p:grpSp>
        <p:nvGrpSpPr>
          <p:cNvPr id="421" name="Group"/>
          <p:cNvGrpSpPr/>
          <p:nvPr/>
        </p:nvGrpSpPr>
        <p:grpSpPr>
          <a:xfrm>
            <a:off x="4548682" y="8368917"/>
            <a:ext cx="2603501" cy="2206080"/>
            <a:chOff x="0" y="0"/>
            <a:chExt cx="2603500" cy="2206078"/>
          </a:xfrm>
        </p:grpSpPr>
        <p:pic>
          <p:nvPicPr>
            <p:cNvPr id="419" name="Image" descr="Image"/>
            <p:cNvPicPr>
              <a:picLocks noChangeAspect="1"/>
            </p:cNvPicPr>
            <p:nvPr/>
          </p:nvPicPr>
          <p:blipFill>
            <a:blip r:embed="rId8"/>
            <a:stretch>
              <a:fillRect/>
            </a:stretch>
          </p:blipFill>
          <p:spPr>
            <a:xfrm>
              <a:off x="349250" y="0"/>
              <a:ext cx="1905000" cy="1905000"/>
            </a:xfrm>
            <a:prstGeom prst="rect">
              <a:avLst/>
            </a:prstGeom>
            <a:ln w="12700" cap="flat">
              <a:noFill/>
              <a:miter lim="400000"/>
            </a:ln>
            <a:effectLst/>
          </p:spPr>
        </p:pic>
        <p:sp>
          <p:nvSpPr>
            <p:cNvPr id="420" name="Lifestyle &amp;…"/>
            <p:cNvSpPr/>
            <p:nvPr/>
          </p:nvSpPr>
          <p:spPr>
            <a:xfrm>
              <a:off x="0" y="2206078"/>
              <a:ext cx="26035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defTabSz="1828433">
                <a:defRPr sz="3000">
                  <a:solidFill>
                    <a:srgbClr val="445469"/>
                  </a:solidFill>
                  <a:latin typeface="Miso"/>
                  <a:ea typeface="Miso"/>
                  <a:cs typeface="Miso"/>
                  <a:sym typeface="Miso"/>
                </a:defRPr>
              </a:pPr>
              <a:r>
                <a:t>Lifestyle &amp;</a:t>
              </a:r>
            </a:p>
            <a:p>
              <a:pPr defTabSz="1828433">
                <a:defRPr sz="3000">
                  <a:solidFill>
                    <a:srgbClr val="445469"/>
                  </a:solidFill>
                  <a:latin typeface="Miso"/>
                  <a:ea typeface="Miso"/>
                  <a:cs typeface="Miso"/>
                  <a:sym typeface="Miso"/>
                </a:defRPr>
              </a:pPr>
              <a:r>
                <a:rPr>
                  <a:solidFill>
                    <a:srgbClr val="AB65A1"/>
                  </a:solidFill>
                </a:rPr>
                <a:t>Vocational</a:t>
              </a:r>
              <a:r>
                <a:t> Training</a:t>
              </a:r>
            </a:p>
          </p:txBody>
        </p:sp>
      </p:grpSp>
      <p:grpSp>
        <p:nvGrpSpPr>
          <p:cNvPr id="424" name="Group"/>
          <p:cNvGrpSpPr/>
          <p:nvPr/>
        </p:nvGrpSpPr>
        <p:grpSpPr>
          <a:xfrm>
            <a:off x="9161755" y="8368917"/>
            <a:ext cx="2603501" cy="2206080"/>
            <a:chOff x="0" y="0"/>
            <a:chExt cx="2603500" cy="2206078"/>
          </a:xfrm>
        </p:grpSpPr>
        <p:pic>
          <p:nvPicPr>
            <p:cNvPr id="422" name="Image" descr="Image"/>
            <p:cNvPicPr>
              <a:picLocks noChangeAspect="1"/>
            </p:cNvPicPr>
            <p:nvPr/>
          </p:nvPicPr>
          <p:blipFill>
            <a:blip r:embed="rId9"/>
            <a:stretch>
              <a:fillRect/>
            </a:stretch>
          </p:blipFill>
          <p:spPr>
            <a:xfrm>
              <a:off x="349263" y="0"/>
              <a:ext cx="1904976" cy="1905000"/>
            </a:xfrm>
            <a:prstGeom prst="rect">
              <a:avLst/>
            </a:prstGeom>
            <a:ln w="12700" cap="flat">
              <a:noFill/>
              <a:miter lim="400000"/>
            </a:ln>
            <a:effectLst/>
          </p:spPr>
        </p:pic>
        <p:sp>
          <p:nvSpPr>
            <p:cNvPr id="423" name="Nurturing…"/>
            <p:cNvSpPr/>
            <p:nvPr/>
          </p:nvSpPr>
          <p:spPr>
            <a:xfrm>
              <a:off x="0" y="2206078"/>
              <a:ext cx="26035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defTabSz="1828433">
                <a:defRPr sz="3000">
                  <a:solidFill>
                    <a:srgbClr val="445469"/>
                  </a:solidFill>
                  <a:latin typeface="Miso"/>
                  <a:ea typeface="Miso"/>
                  <a:cs typeface="Miso"/>
                  <a:sym typeface="Miso"/>
                </a:defRPr>
              </a:pPr>
              <a:r>
                <a:t>Nurturing</a:t>
              </a:r>
            </a:p>
            <a:p>
              <a:pPr defTabSz="1828433">
                <a:defRPr sz="3000">
                  <a:solidFill>
                    <a:srgbClr val="445469"/>
                  </a:solidFill>
                  <a:latin typeface="Miso"/>
                  <a:ea typeface="Miso"/>
                  <a:cs typeface="Miso"/>
                  <a:sym typeface="Miso"/>
                </a:defRPr>
              </a:pPr>
              <a:r>
                <a:t>Godly </a:t>
              </a:r>
              <a:r>
                <a:rPr>
                  <a:solidFill>
                    <a:srgbClr val="7E437A"/>
                  </a:solidFill>
                </a:rPr>
                <a:t>Relationships</a:t>
              </a:r>
            </a:p>
          </p:txBody>
        </p:sp>
      </p:grpSp>
      <p:grpSp>
        <p:nvGrpSpPr>
          <p:cNvPr id="427" name="Group"/>
          <p:cNvGrpSpPr/>
          <p:nvPr/>
        </p:nvGrpSpPr>
        <p:grpSpPr>
          <a:xfrm>
            <a:off x="13457328" y="8368917"/>
            <a:ext cx="3804305" cy="5991730"/>
            <a:chOff x="0" y="0"/>
            <a:chExt cx="3468402" cy="5991725"/>
          </a:xfrm>
        </p:grpSpPr>
        <p:pic>
          <p:nvPicPr>
            <p:cNvPr id="425" name="Image" descr="Image"/>
            <p:cNvPicPr>
              <a:picLocks noChangeAspect="1"/>
            </p:cNvPicPr>
            <p:nvPr/>
          </p:nvPicPr>
          <p:blipFill>
            <a:blip r:embed="rId10"/>
            <a:stretch>
              <a:fillRect/>
            </a:stretch>
          </p:blipFill>
          <p:spPr>
            <a:xfrm>
              <a:off x="666750" y="0"/>
              <a:ext cx="1905001" cy="1905000"/>
            </a:xfrm>
            <a:prstGeom prst="rect">
              <a:avLst/>
            </a:prstGeom>
            <a:ln w="12700" cap="flat">
              <a:noFill/>
              <a:miter lim="400000"/>
            </a:ln>
            <a:effectLst/>
          </p:spPr>
        </p:pic>
        <p:sp>
          <p:nvSpPr>
            <p:cNvPr id="426" name="Community outreach development through service projects and emergency preparedness training"/>
            <p:cNvSpPr/>
            <p:nvPr/>
          </p:nvSpPr>
          <p:spPr>
            <a:xfrm>
              <a:off x="0" y="2206078"/>
              <a:ext cx="3468402" cy="378564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defTabSz="1828433">
                <a:defRPr sz="3000">
                  <a:solidFill>
                    <a:srgbClr val="445469"/>
                  </a:solidFill>
                  <a:latin typeface="Miso"/>
                  <a:ea typeface="Miso"/>
                  <a:cs typeface="Miso"/>
                  <a:sym typeface="Miso"/>
                </a:defRPr>
              </a:pPr>
              <a:r>
                <a:rPr dirty="0">
                  <a:solidFill>
                    <a:srgbClr val="54A1D4"/>
                  </a:solidFill>
                </a:rPr>
                <a:t>Community</a:t>
              </a:r>
              <a:r>
                <a:rPr dirty="0"/>
                <a:t> outreach development through service projects and emergency </a:t>
              </a:r>
              <a:r>
                <a:rPr dirty="0" smtClean="0"/>
                <a:t>preparedness</a:t>
              </a:r>
              <a:r>
                <a:rPr lang="en-AU" dirty="0" smtClean="0"/>
                <a:t> </a:t>
              </a:r>
              <a:r>
                <a:rPr dirty="0" smtClean="0"/>
                <a:t> </a:t>
              </a:r>
              <a:r>
                <a:rPr dirty="0"/>
                <a:t>training</a:t>
              </a:r>
            </a:p>
          </p:txBody>
        </p:sp>
      </p:grpSp>
      <p:sp>
        <p:nvSpPr>
          <p:cNvPr id="30" name="Up Arrow 29">
            <a:extLst>
              <a:ext uri="{FF2B5EF4-FFF2-40B4-BE49-F238E27FC236}">
                <a16:creationId xmlns:a16="http://schemas.microsoft.com/office/drawing/2014/main" xmlns="" id="{34BDCB78-5180-3F4B-9F4F-68A62748E163}"/>
              </a:ext>
            </a:extLst>
          </p:cNvPr>
          <p:cNvSpPr/>
          <p:nvPr/>
        </p:nvSpPr>
        <p:spPr>
          <a:xfrm>
            <a:off x="7670750" y="6617890"/>
            <a:ext cx="733670" cy="101566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a14="http://schemas.microsoft.com/office/drawing/2010/main" xmlns:m="http://schemas.openxmlformats.org/officeDocument/2006/math"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4" name="Group"/>
          <p:cNvGrpSpPr/>
          <p:nvPr/>
        </p:nvGrpSpPr>
        <p:grpSpPr>
          <a:xfrm>
            <a:off x="6637788" y="4179353"/>
            <a:ext cx="3072080" cy="5831461"/>
            <a:chOff x="0" y="0"/>
            <a:chExt cx="3072078" cy="5831459"/>
          </a:xfrm>
        </p:grpSpPr>
        <p:sp>
          <p:nvSpPr>
            <p:cNvPr id="429" name="Shape"/>
            <p:cNvSpPr/>
            <p:nvPr/>
          </p:nvSpPr>
          <p:spPr>
            <a:xfrm>
              <a:off x="0" y="0"/>
              <a:ext cx="3072079" cy="5831460"/>
            </a:xfrm>
            <a:custGeom>
              <a:avLst/>
              <a:gdLst/>
              <a:ahLst/>
              <a:cxnLst>
                <a:cxn ang="0">
                  <a:pos x="wd2" y="hd2"/>
                </a:cxn>
                <a:cxn ang="5400000">
                  <a:pos x="wd2" y="hd2"/>
                </a:cxn>
                <a:cxn ang="10800000">
                  <a:pos x="wd2" y="hd2"/>
                </a:cxn>
                <a:cxn ang="16200000">
                  <a:pos x="wd2" y="hd2"/>
                </a:cxn>
              </a:cxnLst>
              <a:rect l="0" t="0" r="r" b="b"/>
              <a:pathLst>
                <a:path w="21600" h="21600" extrusionOk="0">
                  <a:moveTo>
                    <a:pt x="0" y="3215"/>
                  </a:moveTo>
                  <a:cubicBezTo>
                    <a:pt x="0" y="17014"/>
                    <a:pt x="0" y="17014"/>
                    <a:pt x="0" y="17014"/>
                  </a:cubicBezTo>
                  <a:cubicBezTo>
                    <a:pt x="10817" y="21600"/>
                    <a:pt x="10817" y="21600"/>
                    <a:pt x="10817" y="21600"/>
                  </a:cubicBezTo>
                  <a:cubicBezTo>
                    <a:pt x="21600" y="17014"/>
                    <a:pt x="21600" y="17014"/>
                    <a:pt x="21600" y="17014"/>
                  </a:cubicBezTo>
                  <a:cubicBezTo>
                    <a:pt x="21600" y="3215"/>
                    <a:pt x="21600" y="3215"/>
                    <a:pt x="21600" y="3215"/>
                  </a:cubicBezTo>
                  <a:cubicBezTo>
                    <a:pt x="17449" y="3215"/>
                    <a:pt x="17449" y="3215"/>
                    <a:pt x="17449" y="3215"/>
                  </a:cubicBezTo>
                  <a:cubicBezTo>
                    <a:pt x="17165" y="1410"/>
                    <a:pt x="14292" y="0"/>
                    <a:pt x="10817" y="0"/>
                  </a:cubicBezTo>
                  <a:cubicBezTo>
                    <a:pt x="7308" y="0"/>
                    <a:pt x="4428" y="1410"/>
                    <a:pt x="4151" y="3215"/>
                  </a:cubicBezTo>
                  <a:cubicBezTo>
                    <a:pt x="0" y="3215"/>
                    <a:pt x="0" y="3215"/>
                    <a:pt x="0" y="3215"/>
                  </a:cubicBezTo>
                  <a:close/>
                  <a:moveTo>
                    <a:pt x="10817" y="484"/>
                  </a:moveTo>
                  <a:cubicBezTo>
                    <a:pt x="13974" y="484"/>
                    <a:pt x="16530" y="1848"/>
                    <a:pt x="16530" y="3511"/>
                  </a:cubicBezTo>
                  <a:cubicBezTo>
                    <a:pt x="16530" y="5170"/>
                    <a:pt x="13974" y="6541"/>
                    <a:pt x="10817" y="6541"/>
                  </a:cubicBezTo>
                  <a:cubicBezTo>
                    <a:pt x="7626" y="6541"/>
                    <a:pt x="5064" y="5170"/>
                    <a:pt x="5064" y="3511"/>
                  </a:cubicBezTo>
                  <a:cubicBezTo>
                    <a:pt x="5064" y="1848"/>
                    <a:pt x="7626" y="484"/>
                    <a:pt x="10817" y="484"/>
                  </a:cubicBezTo>
                  <a:close/>
                </a:path>
              </a:pathLst>
            </a:custGeom>
            <a:solidFill>
              <a:srgbClr val="9BBB5C"/>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30" name="Rectangle"/>
            <p:cNvSpPr/>
            <p:nvPr/>
          </p:nvSpPr>
          <p:spPr>
            <a:xfrm>
              <a:off x="303064" y="4446373"/>
              <a:ext cx="2465949" cy="62615"/>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31" name="Shape"/>
            <p:cNvSpPr/>
            <p:nvPr/>
          </p:nvSpPr>
          <p:spPr>
            <a:xfrm>
              <a:off x="1204032" y="497548"/>
              <a:ext cx="664013" cy="811571"/>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rgbClr val="A1BA68"/>
            </a:solidFill>
            <a:ln w="12700" cap="flat">
              <a:noFill/>
              <a:miter lim="400000"/>
            </a:ln>
            <a:effectLst/>
          </p:spPr>
          <p:txBody>
            <a:bodyPr wrap="square" lIns="45719" tIns="45719" rIns="45719" bIns="45719" numCol="1" anchor="ctr">
              <a:noAutofit/>
            </a:bodyPr>
            <a:lstStyle/>
            <a:p>
              <a:pPr algn="l" defTabSz="457062">
                <a:defRPr sz="2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2" name="02"/>
            <p:cNvSpPr txBox="1"/>
            <p:nvPr/>
          </p:nvSpPr>
          <p:spPr>
            <a:xfrm>
              <a:off x="1290016" y="4395995"/>
              <a:ext cx="484531" cy="11222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02</a:t>
              </a:r>
            </a:p>
          </p:txBody>
        </p:sp>
        <p:sp>
          <p:nvSpPr>
            <p:cNvPr id="433" name="Individual…"/>
            <p:cNvSpPr txBox="1"/>
            <p:nvPr/>
          </p:nvSpPr>
          <p:spPr>
            <a:xfrm>
              <a:off x="582827" y="1300518"/>
              <a:ext cx="1906423" cy="323042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p>
              <a:pPr defTabSz="1828433">
                <a:defRPr sz="3600">
                  <a:solidFill>
                    <a:srgbClr val="FFFFFF"/>
                  </a:solidFill>
                  <a:latin typeface="Miso"/>
                  <a:ea typeface="Miso"/>
                  <a:cs typeface="Miso"/>
                  <a:sym typeface="Miso"/>
                </a:defRPr>
              </a:pPr>
              <a:r>
                <a:t>Individual</a:t>
              </a:r>
            </a:p>
            <a:p>
              <a:pPr defTabSz="1828433">
                <a:defRPr sz="3600">
                  <a:solidFill>
                    <a:srgbClr val="FFFFFF"/>
                  </a:solidFill>
                  <a:latin typeface="Miso"/>
                  <a:ea typeface="Miso"/>
                  <a:cs typeface="Miso"/>
                  <a:sym typeface="Miso"/>
                </a:defRPr>
              </a:pPr>
              <a:r>
                <a:t>Discipleship</a:t>
              </a:r>
            </a:p>
            <a:p>
              <a:pPr defTabSz="1828433">
                <a:defRPr sz="3600">
                  <a:solidFill>
                    <a:srgbClr val="FFFFFF"/>
                  </a:solidFill>
                  <a:latin typeface="Miso"/>
                  <a:ea typeface="Miso"/>
                  <a:cs typeface="Miso"/>
                  <a:sym typeface="Miso"/>
                </a:defRPr>
              </a:pPr>
              <a:r>
                <a:t>Plan (IDP)</a:t>
              </a:r>
            </a:p>
          </p:txBody>
        </p:sp>
      </p:grpSp>
      <p:sp>
        <p:nvSpPr>
          <p:cNvPr id="435" name="Four Essential Elements"/>
          <p:cNvSpPr txBox="1"/>
          <p:nvPr/>
        </p:nvSpPr>
        <p:spPr>
          <a:xfrm>
            <a:off x="6199201" y="681634"/>
            <a:ext cx="8528609" cy="2625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t>Four Essential Elements</a:t>
            </a:r>
          </a:p>
        </p:txBody>
      </p:sp>
      <p:sp>
        <p:nvSpPr>
          <p:cNvPr id="436" name="Rectangle"/>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37" name="Ambassadors Ministry"/>
          <p:cNvSpPr txBox="1"/>
          <p:nvPr/>
        </p:nvSpPr>
        <p:spPr>
          <a:xfrm>
            <a:off x="9038723" y="1833451"/>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grpSp>
        <p:nvGrpSpPr>
          <p:cNvPr id="446" name="Group"/>
          <p:cNvGrpSpPr/>
          <p:nvPr/>
        </p:nvGrpSpPr>
        <p:grpSpPr>
          <a:xfrm>
            <a:off x="11266771" y="4192071"/>
            <a:ext cx="3063606" cy="5835696"/>
            <a:chOff x="0" y="0"/>
            <a:chExt cx="3063604" cy="5835695"/>
          </a:xfrm>
        </p:grpSpPr>
        <p:sp>
          <p:nvSpPr>
            <p:cNvPr id="441" name="Shape"/>
            <p:cNvSpPr/>
            <p:nvPr/>
          </p:nvSpPr>
          <p:spPr>
            <a:xfrm>
              <a:off x="0" y="0"/>
              <a:ext cx="3063605" cy="5835696"/>
            </a:xfrm>
            <a:custGeom>
              <a:avLst/>
              <a:gdLst/>
              <a:ahLst/>
              <a:cxnLst>
                <a:cxn ang="0">
                  <a:pos x="wd2" y="hd2"/>
                </a:cxn>
                <a:cxn ang="5400000">
                  <a:pos x="wd2" y="hd2"/>
                </a:cxn>
                <a:cxn ang="10800000">
                  <a:pos x="wd2" y="hd2"/>
                </a:cxn>
                <a:cxn ang="16200000">
                  <a:pos x="wd2" y="hd2"/>
                </a:cxn>
              </a:cxnLst>
              <a:rect l="0" t="0" r="r" b="b"/>
              <a:pathLst>
                <a:path w="21600" h="21600" extrusionOk="0">
                  <a:moveTo>
                    <a:pt x="0" y="3216"/>
                  </a:moveTo>
                  <a:cubicBezTo>
                    <a:pt x="0" y="17000"/>
                    <a:pt x="0" y="17000"/>
                    <a:pt x="0" y="17000"/>
                  </a:cubicBezTo>
                  <a:cubicBezTo>
                    <a:pt x="10803" y="21600"/>
                    <a:pt x="10803" y="21600"/>
                    <a:pt x="10803" y="21600"/>
                  </a:cubicBezTo>
                  <a:cubicBezTo>
                    <a:pt x="21600" y="17000"/>
                    <a:pt x="21600" y="17000"/>
                    <a:pt x="21600" y="17000"/>
                  </a:cubicBezTo>
                  <a:cubicBezTo>
                    <a:pt x="21600" y="3216"/>
                    <a:pt x="21600" y="3216"/>
                    <a:pt x="21600" y="3216"/>
                  </a:cubicBezTo>
                  <a:cubicBezTo>
                    <a:pt x="17482" y="3216"/>
                    <a:pt x="17482" y="3216"/>
                    <a:pt x="17482" y="3216"/>
                  </a:cubicBezTo>
                  <a:cubicBezTo>
                    <a:pt x="17157" y="1430"/>
                    <a:pt x="14319" y="0"/>
                    <a:pt x="10803" y="0"/>
                  </a:cubicBezTo>
                  <a:cubicBezTo>
                    <a:pt x="7322" y="0"/>
                    <a:pt x="4437" y="1430"/>
                    <a:pt x="4118" y="3216"/>
                  </a:cubicBezTo>
                  <a:cubicBezTo>
                    <a:pt x="0" y="3216"/>
                    <a:pt x="0" y="3216"/>
                    <a:pt x="0" y="3216"/>
                  </a:cubicBezTo>
                  <a:close/>
                  <a:moveTo>
                    <a:pt x="10803" y="509"/>
                  </a:moveTo>
                  <a:cubicBezTo>
                    <a:pt x="13967" y="509"/>
                    <a:pt x="16561" y="1850"/>
                    <a:pt x="16561" y="3532"/>
                  </a:cubicBezTo>
                  <a:cubicBezTo>
                    <a:pt x="16561" y="5190"/>
                    <a:pt x="13967" y="6535"/>
                    <a:pt x="10803" y="6535"/>
                  </a:cubicBezTo>
                  <a:cubicBezTo>
                    <a:pt x="7640" y="6535"/>
                    <a:pt x="5039" y="5190"/>
                    <a:pt x="5039" y="3532"/>
                  </a:cubicBezTo>
                  <a:cubicBezTo>
                    <a:pt x="5039" y="1850"/>
                    <a:pt x="7640" y="509"/>
                    <a:pt x="10803" y="509"/>
                  </a:cubicBezTo>
                  <a:close/>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42" name="Rectangle"/>
            <p:cNvSpPr/>
            <p:nvPr/>
          </p:nvSpPr>
          <p:spPr>
            <a:xfrm>
              <a:off x="298827" y="4433655"/>
              <a:ext cx="2465949" cy="62616"/>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43" name="Projects"/>
            <p:cNvSpPr txBox="1"/>
            <p:nvPr/>
          </p:nvSpPr>
          <p:spPr>
            <a:xfrm>
              <a:off x="886743" y="2341900"/>
              <a:ext cx="1290118" cy="112222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Projects</a:t>
              </a:r>
            </a:p>
          </p:txBody>
        </p:sp>
        <p:sp>
          <p:nvSpPr>
            <p:cNvPr id="444" name="03"/>
            <p:cNvSpPr txBox="1"/>
            <p:nvPr/>
          </p:nvSpPr>
          <p:spPr>
            <a:xfrm>
              <a:off x="1290017" y="4383277"/>
              <a:ext cx="484531" cy="11222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03</a:t>
              </a:r>
            </a:p>
          </p:txBody>
        </p:sp>
        <p:sp>
          <p:nvSpPr>
            <p:cNvPr id="445" name="Shape"/>
            <p:cNvSpPr/>
            <p:nvPr/>
          </p:nvSpPr>
          <p:spPr>
            <a:xfrm>
              <a:off x="1125401" y="484216"/>
              <a:ext cx="812801" cy="812801"/>
            </a:xfrm>
            <a:custGeom>
              <a:avLst/>
              <a:gdLst/>
              <a:ahLst/>
              <a:cxnLst>
                <a:cxn ang="0">
                  <a:pos x="wd2" y="hd2"/>
                </a:cxn>
                <a:cxn ang="5400000">
                  <a:pos x="wd2" y="hd2"/>
                </a:cxn>
                <a:cxn ang="10800000">
                  <a:pos x="wd2" y="hd2"/>
                </a:cxn>
                <a:cxn ang="16200000">
                  <a:pos x="wd2" y="hd2"/>
                </a:cxn>
              </a:cxnLst>
              <a:rect l="0" t="0" r="r" b="b"/>
              <a:pathLst>
                <a:path w="21600" h="21600" extrusionOk="0">
                  <a:moveTo>
                    <a:pt x="21456" y="10453"/>
                  </a:moveTo>
                  <a:lnTo>
                    <a:pt x="18511" y="7507"/>
                  </a:lnTo>
                  <a:cubicBezTo>
                    <a:pt x="18422" y="7419"/>
                    <a:pt x="18299" y="7364"/>
                    <a:pt x="18164" y="7364"/>
                  </a:cubicBezTo>
                  <a:cubicBezTo>
                    <a:pt x="17892" y="7364"/>
                    <a:pt x="17673" y="7584"/>
                    <a:pt x="17673" y="7855"/>
                  </a:cubicBezTo>
                  <a:cubicBezTo>
                    <a:pt x="17673" y="7990"/>
                    <a:pt x="17728" y="8113"/>
                    <a:pt x="17817" y="8202"/>
                  </a:cubicBezTo>
                  <a:lnTo>
                    <a:pt x="19924" y="10309"/>
                  </a:lnTo>
                  <a:lnTo>
                    <a:pt x="11291" y="10309"/>
                  </a:lnTo>
                  <a:lnTo>
                    <a:pt x="11291" y="1676"/>
                  </a:lnTo>
                  <a:lnTo>
                    <a:pt x="13398" y="3783"/>
                  </a:lnTo>
                  <a:cubicBezTo>
                    <a:pt x="13487" y="3873"/>
                    <a:pt x="13610" y="3927"/>
                    <a:pt x="13745" y="3927"/>
                  </a:cubicBezTo>
                  <a:cubicBezTo>
                    <a:pt x="14017" y="3927"/>
                    <a:pt x="14236" y="3708"/>
                    <a:pt x="14236" y="3436"/>
                  </a:cubicBezTo>
                  <a:cubicBezTo>
                    <a:pt x="14236" y="3301"/>
                    <a:pt x="14181" y="3178"/>
                    <a:pt x="14093" y="3089"/>
                  </a:cubicBezTo>
                  <a:lnTo>
                    <a:pt x="11147" y="144"/>
                  </a:lnTo>
                  <a:cubicBezTo>
                    <a:pt x="11058" y="55"/>
                    <a:pt x="10936" y="0"/>
                    <a:pt x="10800" y="0"/>
                  </a:cubicBezTo>
                  <a:cubicBezTo>
                    <a:pt x="10665" y="0"/>
                    <a:pt x="10542" y="55"/>
                    <a:pt x="10453" y="144"/>
                  </a:cubicBezTo>
                  <a:lnTo>
                    <a:pt x="7507" y="3089"/>
                  </a:lnTo>
                  <a:cubicBezTo>
                    <a:pt x="7418" y="3178"/>
                    <a:pt x="7364" y="3301"/>
                    <a:pt x="7364" y="3436"/>
                  </a:cubicBezTo>
                  <a:cubicBezTo>
                    <a:pt x="7364" y="3708"/>
                    <a:pt x="7583" y="3927"/>
                    <a:pt x="7855" y="3927"/>
                  </a:cubicBezTo>
                  <a:cubicBezTo>
                    <a:pt x="7990" y="3927"/>
                    <a:pt x="8113" y="3873"/>
                    <a:pt x="8202" y="3783"/>
                  </a:cubicBezTo>
                  <a:lnTo>
                    <a:pt x="10309" y="1676"/>
                  </a:lnTo>
                  <a:lnTo>
                    <a:pt x="10309" y="10309"/>
                  </a:lnTo>
                  <a:lnTo>
                    <a:pt x="1676" y="10309"/>
                  </a:lnTo>
                  <a:lnTo>
                    <a:pt x="3783" y="8202"/>
                  </a:lnTo>
                  <a:cubicBezTo>
                    <a:pt x="3873" y="8113"/>
                    <a:pt x="3927" y="7990"/>
                    <a:pt x="3927" y="7855"/>
                  </a:cubicBezTo>
                  <a:cubicBezTo>
                    <a:pt x="3927" y="7584"/>
                    <a:pt x="3708" y="7364"/>
                    <a:pt x="3436" y="7364"/>
                  </a:cubicBezTo>
                  <a:cubicBezTo>
                    <a:pt x="3301" y="7364"/>
                    <a:pt x="3178" y="7419"/>
                    <a:pt x="3089" y="7507"/>
                  </a:cubicBezTo>
                  <a:lnTo>
                    <a:pt x="144" y="10453"/>
                  </a:lnTo>
                  <a:cubicBezTo>
                    <a:pt x="55" y="10542"/>
                    <a:pt x="0" y="10665"/>
                    <a:pt x="0" y="10800"/>
                  </a:cubicBezTo>
                  <a:cubicBezTo>
                    <a:pt x="0" y="10936"/>
                    <a:pt x="55" y="11058"/>
                    <a:pt x="144" y="11148"/>
                  </a:cubicBezTo>
                  <a:lnTo>
                    <a:pt x="3089" y="14093"/>
                  </a:lnTo>
                  <a:cubicBezTo>
                    <a:pt x="3178" y="14182"/>
                    <a:pt x="3301" y="14236"/>
                    <a:pt x="3436" y="14236"/>
                  </a:cubicBezTo>
                  <a:cubicBezTo>
                    <a:pt x="3708" y="14236"/>
                    <a:pt x="3927" y="14017"/>
                    <a:pt x="3927" y="13745"/>
                  </a:cubicBezTo>
                  <a:cubicBezTo>
                    <a:pt x="3927" y="13610"/>
                    <a:pt x="3873" y="13488"/>
                    <a:pt x="3783" y="13398"/>
                  </a:cubicBezTo>
                  <a:lnTo>
                    <a:pt x="1676" y="11291"/>
                  </a:lnTo>
                  <a:lnTo>
                    <a:pt x="10309" y="11291"/>
                  </a:lnTo>
                  <a:lnTo>
                    <a:pt x="10309" y="19924"/>
                  </a:lnTo>
                  <a:lnTo>
                    <a:pt x="8202" y="17817"/>
                  </a:lnTo>
                  <a:cubicBezTo>
                    <a:pt x="8113" y="17728"/>
                    <a:pt x="7990" y="17673"/>
                    <a:pt x="7855" y="17673"/>
                  </a:cubicBezTo>
                  <a:cubicBezTo>
                    <a:pt x="7583" y="17673"/>
                    <a:pt x="7364" y="17893"/>
                    <a:pt x="7364" y="18164"/>
                  </a:cubicBezTo>
                  <a:cubicBezTo>
                    <a:pt x="7364" y="18300"/>
                    <a:pt x="7418" y="18422"/>
                    <a:pt x="7507" y="18511"/>
                  </a:cubicBezTo>
                  <a:lnTo>
                    <a:pt x="10453" y="21456"/>
                  </a:lnTo>
                  <a:cubicBezTo>
                    <a:pt x="10542" y="21545"/>
                    <a:pt x="10665"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cubicBezTo>
                    <a:pt x="13610" y="17673"/>
                    <a:pt x="13487" y="17728"/>
                    <a:pt x="13398" y="17817"/>
                  </a:cubicBezTo>
                  <a:lnTo>
                    <a:pt x="11291" y="19924"/>
                  </a:lnTo>
                  <a:lnTo>
                    <a:pt x="11291" y="11291"/>
                  </a:lnTo>
                  <a:lnTo>
                    <a:pt x="19924" y="11291"/>
                  </a:lnTo>
                  <a:lnTo>
                    <a:pt x="17817" y="13398"/>
                  </a:lnTo>
                  <a:cubicBezTo>
                    <a:pt x="17728" y="13488"/>
                    <a:pt x="17673" y="13610"/>
                    <a:pt x="17673" y="13745"/>
                  </a:cubicBezTo>
                  <a:cubicBezTo>
                    <a:pt x="17673" y="14017"/>
                    <a:pt x="17892" y="14236"/>
                    <a:pt x="18164" y="14236"/>
                  </a:cubicBezTo>
                  <a:cubicBezTo>
                    <a:pt x="18299" y="14236"/>
                    <a:pt x="18422" y="14182"/>
                    <a:pt x="18511" y="14093"/>
                  </a:cubicBezTo>
                  <a:lnTo>
                    <a:pt x="21456" y="11148"/>
                  </a:lnTo>
                  <a:cubicBezTo>
                    <a:pt x="21545" y="11058"/>
                    <a:pt x="21600" y="10936"/>
                    <a:pt x="21600" y="10800"/>
                  </a:cubicBezTo>
                  <a:cubicBezTo>
                    <a:pt x="21600" y="10665"/>
                    <a:pt x="21545" y="10542"/>
                    <a:pt x="21456" y="10453"/>
                  </a:cubicBezTo>
                </a:path>
              </a:pathLst>
            </a:custGeom>
            <a:solidFill>
              <a:srgbClr val="E59E43"/>
            </a:solidFill>
            <a:ln w="12700" cap="flat">
              <a:noFill/>
              <a:miter lim="400000"/>
            </a:ln>
            <a:effectLst/>
          </p:spPr>
          <p:txBody>
            <a:bodyPr wrap="square" lIns="45719" tIns="45719" rIns="45719" bIns="45719" numCol="1" anchor="ctr">
              <a:noAutofit/>
            </a:bodyPr>
            <a:lstStyle/>
            <a:p>
              <a:pPr algn="l" defTabSz="457062">
                <a:defRPr sz="29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grpSp>
      <p:grpSp>
        <p:nvGrpSpPr>
          <p:cNvPr id="452" name="Group"/>
          <p:cNvGrpSpPr/>
          <p:nvPr/>
        </p:nvGrpSpPr>
        <p:grpSpPr>
          <a:xfrm>
            <a:off x="2017278" y="4162398"/>
            <a:ext cx="3063606" cy="5835700"/>
            <a:chOff x="0" y="0"/>
            <a:chExt cx="3063604" cy="5835699"/>
          </a:xfrm>
        </p:grpSpPr>
        <p:sp>
          <p:nvSpPr>
            <p:cNvPr id="447" name="Shape"/>
            <p:cNvSpPr/>
            <p:nvPr/>
          </p:nvSpPr>
          <p:spPr>
            <a:xfrm>
              <a:off x="0" y="0"/>
              <a:ext cx="3063605" cy="5835700"/>
            </a:xfrm>
            <a:custGeom>
              <a:avLst/>
              <a:gdLst/>
              <a:ahLst/>
              <a:cxnLst>
                <a:cxn ang="0">
                  <a:pos x="wd2" y="hd2"/>
                </a:cxn>
                <a:cxn ang="5400000">
                  <a:pos x="wd2" y="hd2"/>
                </a:cxn>
                <a:cxn ang="10800000">
                  <a:pos x="wd2" y="hd2"/>
                </a:cxn>
                <a:cxn ang="16200000">
                  <a:pos x="wd2" y="hd2"/>
                </a:cxn>
              </a:cxnLst>
              <a:rect l="0" t="0" r="r" b="b"/>
              <a:pathLst>
                <a:path w="21600" h="21600" extrusionOk="0">
                  <a:moveTo>
                    <a:pt x="0" y="3212"/>
                  </a:moveTo>
                  <a:cubicBezTo>
                    <a:pt x="0" y="17000"/>
                    <a:pt x="0" y="17000"/>
                    <a:pt x="0" y="17000"/>
                  </a:cubicBezTo>
                  <a:cubicBezTo>
                    <a:pt x="10803" y="21600"/>
                    <a:pt x="10803" y="21600"/>
                    <a:pt x="10803" y="21600"/>
                  </a:cubicBezTo>
                  <a:cubicBezTo>
                    <a:pt x="21600" y="17000"/>
                    <a:pt x="21600" y="17000"/>
                    <a:pt x="21600" y="17000"/>
                  </a:cubicBezTo>
                  <a:cubicBezTo>
                    <a:pt x="21600" y="3212"/>
                    <a:pt x="21600" y="3212"/>
                    <a:pt x="21600" y="3212"/>
                  </a:cubicBezTo>
                  <a:cubicBezTo>
                    <a:pt x="17482" y="3212"/>
                    <a:pt x="17482" y="3212"/>
                    <a:pt x="17482" y="3212"/>
                  </a:cubicBezTo>
                  <a:cubicBezTo>
                    <a:pt x="17163" y="1409"/>
                    <a:pt x="14325" y="0"/>
                    <a:pt x="10803" y="0"/>
                  </a:cubicBezTo>
                  <a:cubicBezTo>
                    <a:pt x="7322" y="0"/>
                    <a:pt x="4443" y="1409"/>
                    <a:pt x="4159" y="3212"/>
                  </a:cubicBezTo>
                  <a:cubicBezTo>
                    <a:pt x="0" y="3212"/>
                    <a:pt x="0" y="3212"/>
                    <a:pt x="0" y="3212"/>
                  </a:cubicBezTo>
                  <a:close/>
                  <a:moveTo>
                    <a:pt x="10803" y="502"/>
                  </a:moveTo>
                  <a:cubicBezTo>
                    <a:pt x="14007" y="502"/>
                    <a:pt x="16561" y="1850"/>
                    <a:pt x="16561" y="3508"/>
                  </a:cubicBezTo>
                  <a:cubicBezTo>
                    <a:pt x="16561" y="5190"/>
                    <a:pt x="14007" y="6535"/>
                    <a:pt x="10803" y="6535"/>
                  </a:cubicBezTo>
                  <a:cubicBezTo>
                    <a:pt x="7647" y="6535"/>
                    <a:pt x="5039" y="5190"/>
                    <a:pt x="5039" y="3508"/>
                  </a:cubicBezTo>
                  <a:cubicBezTo>
                    <a:pt x="5039" y="1850"/>
                    <a:pt x="7647" y="502"/>
                    <a:pt x="10803" y="502"/>
                  </a:cubicBezTo>
                  <a:close/>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48" name="Rectangle"/>
            <p:cNvSpPr/>
            <p:nvPr/>
          </p:nvSpPr>
          <p:spPr>
            <a:xfrm>
              <a:off x="300945" y="4463328"/>
              <a:ext cx="2465950" cy="62616"/>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49" name="Spiritual…"/>
            <p:cNvSpPr txBox="1"/>
            <p:nvPr/>
          </p:nvSpPr>
          <p:spPr>
            <a:xfrm>
              <a:off x="718726" y="1844523"/>
              <a:ext cx="1682852" cy="217632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p>
              <a:pPr defTabSz="1828433">
                <a:defRPr sz="3600">
                  <a:solidFill>
                    <a:srgbClr val="FFFFFF"/>
                  </a:solidFill>
                  <a:latin typeface="Miso"/>
                  <a:ea typeface="Miso"/>
                  <a:cs typeface="Miso"/>
                  <a:sym typeface="Miso"/>
                </a:defRPr>
              </a:pPr>
              <a:r>
                <a:t>Spiritual</a:t>
              </a:r>
            </a:p>
            <a:p>
              <a:pPr defTabSz="1828433">
                <a:defRPr sz="3600">
                  <a:solidFill>
                    <a:srgbClr val="FFFFFF"/>
                  </a:solidFill>
                  <a:latin typeface="Miso"/>
                  <a:ea typeface="Miso"/>
                  <a:cs typeface="Miso"/>
                  <a:sym typeface="Miso"/>
                </a:defRPr>
              </a:pPr>
              <a:r>
                <a:t>Companion</a:t>
              </a:r>
            </a:p>
          </p:txBody>
        </p:sp>
        <p:sp>
          <p:nvSpPr>
            <p:cNvPr id="450" name="01"/>
            <p:cNvSpPr txBox="1"/>
            <p:nvPr/>
          </p:nvSpPr>
          <p:spPr>
            <a:xfrm>
              <a:off x="1318298" y="4412950"/>
              <a:ext cx="484532" cy="11222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01</a:t>
              </a:r>
            </a:p>
          </p:txBody>
        </p:sp>
        <p:sp>
          <p:nvSpPr>
            <p:cNvPr id="451" name="Shape"/>
            <p:cNvSpPr/>
            <p:nvPr/>
          </p:nvSpPr>
          <p:spPr>
            <a:xfrm>
              <a:off x="1084762" y="513889"/>
              <a:ext cx="894080" cy="812801"/>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rgbClr val="4C9E87"/>
            </a:solidFill>
            <a:ln w="12700" cap="flat">
              <a:noFill/>
              <a:miter lim="400000"/>
            </a:ln>
            <a:effectLst/>
          </p:spPr>
          <p:txBody>
            <a:bodyPr wrap="square" lIns="45719" tIns="45719" rIns="45719" bIns="45719" numCol="1" anchor="ctr">
              <a:noAutofit/>
            </a:bodyPr>
            <a:lstStyle/>
            <a:p>
              <a:pPr algn="l" defTabSz="457062">
                <a:defRPr sz="29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458" name="Group"/>
          <p:cNvGrpSpPr/>
          <p:nvPr/>
        </p:nvGrpSpPr>
        <p:grpSpPr>
          <a:xfrm>
            <a:off x="15887281" y="4192071"/>
            <a:ext cx="3063605" cy="5835696"/>
            <a:chOff x="0" y="0"/>
            <a:chExt cx="3063604" cy="5835695"/>
          </a:xfrm>
        </p:grpSpPr>
        <p:sp>
          <p:nvSpPr>
            <p:cNvPr id="453" name="Shape"/>
            <p:cNvSpPr/>
            <p:nvPr/>
          </p:nvSpPr>
          <p:spPr>
            <a:xfrm>
              <a:off x="0" y="0"/>
              <a:ext cx="3063605" cy="5835696"/>
            </a:xfrm>
            <a:custGeom>
              <a:avLst/>
              <a:gdLst/>
              <a:ahLst/>
              <a:cxnLst>
                <a:cxn ang="0">
                  <a:pos x="wd2" y="hd2"/>
                </a:cxn>
                <a:cxn ang="5400000">
                  <a:pos x="wd2" y="hd2"/>
                </a:cxn>
                <a:cxn ang="10800000">
                  <a:pos x="wd2" y="hd2"/>
                </a:cxn>
                <a:cxn ang="16200000">
                  <a:pos x="wd2" y="hd2"/>
                </a:cxn>
              </a:cxnLst>
              <a:rect l="0" t="0" r="r" b="b"/>
              <a:pathLst>
                <a:path w="21600" h="21600" extrusionOk="0">
                  <a:moveTo>
                    <a:pt x="0" y="3216"/>
                  </a:moveTo>
                  <a:cubicBezTo>
                    <a:pt x="0" y="17000"/>
                    <a:pt x="0" y="17000"/>
                    <a:pt x="0" y="17000"/>
                  </a:cubicBezTo>
                  <a:cubicBezTo>
                    <a:pt x="10803" y="21600"/>
                    <a:pt x="10803" y="21600"/>
                    <a:pt x="10803" y="21600"/>
                  </a:cubicBezTo>
                  <a:cubicBezTo>
                    <a:pt x="21600" y="17000"/>
                    <a:pt x="21600" y="17000"/>
                    <a:pt x="21600" y="17000"/>
                  </a:cubicBezTo>
                  <a:cubicBezTo>
                    <a:pt x="21600" y="3216"/>
                    <a:pt x="21600" y="3216"/>
                    <a:pt x="21600" y="3216"/>
                  </a:cubicBezTo>
                  <a:cubicBezTo>
                    <a:pt x="17482" y="3216"/>
                    <a:pt x="17482" y="3216"/>
                    <a:pt x="17482" y="3216"/>
                  </a:cubicBezTo>
                  <a:cubicBezTo>
                    <a:pt x="17157" y="1430"/>
                    <a:pt x="14319" y="0"/>
                    <a:pt x="10803" y="0"/>
                  </a:cubicBezTo>
                  <a:cubicBezTo>
                    <a:pt x="7322" y="0"/>
                    <a:pt x="4437" y="1430"/>
                    <a:pt x="4118" y="3216"/>
                  </a:cubicBezTo>
                  <a:cubicBezTo>
                    <a:pt x="0" y="3216"/>
                    <a:pt x="0" y="3216"/>
                    <a:pt x="0" y="3216"/>
                  </a:cubicBezTo>
                  <a:close/>
                  <a:moveTo>
                    <a:pt x="10803" y="509"/>
                  </a:moveTo>
                  <a:cubicBezTo>
                    <a:pt x="13967" y="509"/>
                    <a:pt x="16561" y="1850"/>
                    <a:pt x="16561" y="3532"/>
                  </a:cubicBezTo>
                  <a:cubicBezTo>
                    <a:pt x="16561" y="5190"/>
                    <a:pt x="13967" y="6535"/>
                    <a:pt x="10803" y="6535"/>
                  </a:cubicBezTo>
                  <a:cubicBezTo>
                    <a:pt x="7640" y="6535"/>
                    <a:pt x="5039" y="5190"/>
                    <a:pt x="5039" y="3532"/>
                  </a:cubicBezTo>
                  <a:cubicBezTo>
                    <a:pt x="5039" y="1850"/>
                    <a:pt x="7640" y="509"/>
                    <a:pt x="10803" y="509"/>
                  </a:cubicBezTo>
                  <a:close/>
                </a:path>
              </a:pathLst>
            </a:custGeom>
            <a:solidFill>
              <a:srgbClr val="BD392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54" name="Rectangle"/>
            <p:cNvSpPr/>
            <p:nvPr/>
          </p:nvSpPr>
          <p:spPr>
            <a:xfrm>
              <a:off x="298826" y="4433655"/>
              <a:ext cx="2465950" cy="62616"/>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55" name="Social…"/>
            <p:cNvSpPr txBox="1"/>
            <p:nvPr/>
          </p:nvSpPr>
          <p:spPr>
            <a:xfrm>
              <a:off x="789589" y="1814850"/>
              <a:ext cx="1484427" cy="217632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p>
              <a:pPr defTabSz="1828433">
                <a:defRPr sz="3600">
                  <a:solidFill>
                    <a:srgbClr val="FFFFFF"/>
                  </a:solidFill>
                  <a:latin typeface="Miso"/>
                  <a:ea typeface="Miso"/>
                  <a:cs typeface="Miso"/>
                  <a:sym typeface="Miso"/>
                </a:defRPr>
              </a:pPr>
              <a:r>
                <a:t>Social</a:t>
              </a:r>
            </a:p>
            <a:p>
              <a:pPr defTabSz="1828433">
                <a:defRPr sz="3600">
                  <a:solidFill>
                    <a:srgbClr val="FFFFFF"/>
                  </a:solidFill>
                  <a:latin typeface="Miso"/>
                  <a:ea typeface="Miso"/>
                  <a:cs typeface="Miso"/>
                  <a:sym typeface="Miso"/>
                </a:defRPr>
              </a:pPr>
              <a:r>
                <a:t>Activities</a:t>
              </a:r>
            </a:p>
          </p:txBody>
        </p:sp>
        <p:sp>
          <p:nvSpPr>
            <p:cNvPr id="456" name="04"/>
            <p:cNvSpPr txBox="1"/>
            <p:nvPr/>
          </p:nvSpPr>
          <p:spPr>
            <a:xfrm>
              <a:off x="1290016" y="4383277"/>
              <a:ext cx="484531" cy="11222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04</a:t>
              </a:r>
            </a:p>
          </p:txBody>
        </p:sp>
        <p:sp>
          <p:nvSpPr>
            <p:cNvPr id="457" name="Shape"/>
            <p:cNvSpPr/>
            <p:nvPr/>
          </p:nvSpPr>
          <p:spPr>
            <a:xfrm>
              <a:off x="1098846" y="534167"/>
              <a:ext cx="738912" cy="812801"/>
            </a:xfrm>
            <a:custGeom>
              <a:avLst/>
              <a:gdLst/>
              <a:ahLst/>
              <a:cxnLst>
                <a:cxn ang="0">
                  <a:pos x="wd2" y="hd2"/>
                </a:cxn>
                <a:cxn ang="5400000">
                  <a:pos x="wd2" y="hd2"/>
                </a:cxn>
                <a:cxn ang="10800000">
                  <a:pos x="wd2" y="hd2"/>
                </a:cxn>
                <a:cxn ang="16200000">
                  <a:pos x="wd2" y="hd2"/>
                </a:cxn>
              </a:cxnLst>
              <a:rect l="0" t="0" r="r" b="b"/>
              <a:pathLst>
                <a:path w="21600" h="21600" extrusionOk="0">
                  <a:moveTo>
                    <a:pt x="20520" y="4979"/>
                  </a:moveTo>
                  <a:lnTo>
                    <a:pt x="7560" y="6792"/>
                  </a:lnTo>
                  <a:lnTo>
                    <a:pt x="7560" y="2876"/>
                  </a:lnTo>
                  <a:lnTo>
                    <a:pt x="20520" y="1063"/>
                  </a:lnTo>
                  <a:cubicBezTo>
                    <a:pt x="20520" y="1063"/>
                    <a:pt x="20520" y="4979"/>
                    <a:pt x="20520" y="4979"/>
                  </a:cubicBezTo>
                  <a:close/>
                  <a:moveTo>
                    <a:pt x="18900" y="17673"/>
                  </a:moveTo>
                  <a:lnTo>
                    <a:pt x="16740" y="17673"/>
                  </a:lnTo>
                  <a:cubicBezTo>
                    <a:pt x="15845" y="17673"/>
                    <a:pt x="15120" y="17014"/>
                    <a:pt x="15120" y="16200"/>
                  </a:cubicBezTo>
                  <a:cubicBezTo>
                    <a:pt x="15120" y="15387"/>
                    <a:pt x="15845" y="14727"/>
                    <a:pt x="16740" y="14727"/>
                  </a:cubicBezTo>
                  <a:lnTo>
                    <a:pt x="18900" y="14727"/>
                  </a:lnTo>
                  <a:cubicBezTo>
                    <a:pt x="19795" y="14727"/>
                    <a:pt x="20520" y="15387"/>
                    <a:pt x="20520" y="16200"/>
                  </a:cubicBezTo>
                  <a:cubicBezTo>
                    <a:pt x="20520" y="17014"/>
                    <a:pt x="19795" y="17673"/>
                    <a:pt x="18900" y="17673"/>
                  </a:cubicBezTo>
                  <a:moveTo>
                    <a:pt x="4860" y="20618"/>
                  </a:moveTo>
                  <a:lnTo>
                    <a:pt x="2700" y="20618"/>
                  </a:lnTo>
                  <a:cubicBezTo>
                    <a:pt x="1805" y="20618"/>
                    <a:pt x="1080" y="19959"/>
                    <a:pt x="1080" y="19146"/>
                  </a:cubicBezTo>
                  <a:cubicBezTo>
                    <a:pt x="1080" y="18332"/>
                    <a:pt x="1805" y="17673"/>
                    <a:pt x="2700" y="17673"/>
                  </a:cubicBezTo>
                  <a:lnTo>
                    <a:pt x="4860" y="17673"/>
                  </a:lnTo>
                  <a:cubicBezTo>
                    <a:pt x="5755" y="17673"/>
                    <a:pt x="6480" y="18332"/>
                    <a:pt x="6480" y="19146"/>
                  </a:cubicBezTo>
                  <a:cubicBezTo>
                    <a:pt x="6480" y="19959"/>
                    <a:pt x="5755" y="20618"/>
                    <a:pt x="4860" y="20618"/>
                  </a:cubicBezTo>
                  <a:moveTo>
                    <a:pt x="21060" y="0"/>
                  </a:moveTo>
                  <a:cubicBezTo>
                    <a:pt x="21031" y="0"/>
                    <a:pt x="21006" y="11"/>
                    <a:pt x="20980" y="15"/>
                  </a:cubicBezTo>
                  <a:lnTo>
                    <a:pt x="20978" y="6"/>
                  </a:lnTo>
                  <a:lnTo>
                    <a:pt x="6938" y="1969"/>
                  </a:lnTo>
                  <a:lnTo>
                    <a:pt x="6940" y="1979"/>
                  </a:lnTo>
                  <a:cubicBezTo>
                    <a:pt x="6681" y="2016"/>
                    <a:pt x="6480" y="2210"/>
                    <a:pt x="6480" y="2455"/>
                  </a:cubicBezTo>
                  <a:lnTo>
                    <a:pt x="6480" y="17193"/>
                  </a:lnTo>
                  <a:cubicBezTo>
                    <a:pt x="6028" y="16882"/>
                    <a:pt x="5471" y="16691"/>
                    <a:pt x="4860" y="16691"/>
                  </a:cubicBezTo>
                  <a:lnTo>
                    <a:pt x="2700" y="16691"/>
                  </a:lnTo>
                  <a:cubicBezTo>
                    <a:pt x="1209" y="16691"/>
                    <a:pt x="0" y="17790"/>
                    <a:pt x="0" y="19146"/>
                  </a:cubicBezTo>
                  <a:cubicBezTo>
                    <a:pt x="0" y="20501"/>
                    <a:pt x="1209" y="21600"/>
                    <a:pt x="2700" y="21600"/>
                  </a:cubicBezTo>
                  <a:lnTo>
                    <a:pt x="4860" y="21600"/>
                  </a:lnTo>
                  <a:cubicBezTo>
                    <a:pt x="6352" y="21600"/>
                    <a:pt x="7560" y="20501"/>
                    <a:pt x="7560" y="19146"/>
                  </a:cubicBezTo>
                  <a:lnTo>
                    <a:pt x="7560" y="7785"/>
                  </a:lnTo>
                  <a:lnTo>
                    <a:pt x="20520" y="5972"/>
                  </a:lnTo>
                  <a:lnTo>
                    <a:pt x="20520" y="14248"/>
                  </a:lnTo>
                  <a:cubicBezTo>
                    <a:pt x="20068" y="13937"/>
                    <a:pt x="19511" y="13745"/>
                    <a:pt x="18900" y="13745"/>
                  </a:cubicBezTo>
                  <a:lnTo>
                    <a:pt x="16740" y="13745"/>
                  </a:lnTo>
                  <a:cubicBezTo>
                    <a:pt x="15249" y="13745"/>
                    <a:pt x="14040" y="14845"/>
                    <a:pt x="14040" y="16200"/>
                  </a:cubicBezTo>
                  <a:cubicBezTo>
                    <a:pt x="14040" y="17556"/>
                    <a:pt x="15249" y="18655"/>
                    <a:pt x="16740" y="18655"/>
                  </a:cubicBezTo>
                  <a:lnTo>
                    <a:pt x="18900" y="18655"/>
                  </a:lnTo>
                  <a:cubicBezTo>
                    <a:pt x="20392" y="18655"/>
                    <a:pt x="21600" y="17556"/>
                    <a:pt x="21600" y="16200"/>
                  </a:cubicBezTo>
                  <a:lnTo>
                    <a:pt x="21600" y="491"/>
                  </a:lnTo>
                  <a:cubicBezTo>
                    <a:pt x="21600" y="220"/>
                    <a:pt x="21358" y="0"/>
                    <a:pt x="21060" y="0"/>
                  </a:cubicBezTo>
                </a:path>
              </a:pathLst>
            </a:custGeom>
            <a:solidFill>
              <a:srgbClr val="AE4336"/>
            </a:solidFill>
            <a:ln w="12700" cap="flat">
              <a:noFill/>
              <a:miter lim="400000"/>
            </a:ln>
            <a:effectLst/>
          </p:spPr>
          <p:txBody>
            <a:bodyPr wrap="square" lIns="45719" tIns="45719" rIns="45719" bIns="45719" numCol="1" anchor="ctr">
              <a:noAutofit/>
            </a:bodyPr>
            <a:lstStyle/>
            <a:p>
              <a:pPr algn="r" defTabSz="457062">
                <a:defRPr sz="29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a14="http://schemas.microsoft.com/office/drawing/2010/main" xmlns:m="http://schemas.openxmlformats.org/officeDocument/2006/math"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Four Essential Elements"/>
          <p:cNvSpPr txBox="1"/>
          <p:nvPr/>
        </p:nvSpPr>
        <p:spPr>
          <a:xfrm>
            <a:off x="4292275" y="681634"/>
            <a:ext cx="12342480" cy="1446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Outcome and Evidence of Learning</a:t>
            </a:r>
            <a:endParaRPr dirty="0"/>
          </a:p>
        </p:txBody>
      </p:sp>
      <p:sp>
        <p:nvSpPr>
          <p:cNvPr id="436" name="Rectangle"/>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37" name="Ambassadors Ministry"/>
          <p:cNvSpPr txBox="1"/>
          <p:nvPr/>
        </p:nvSpPr>
        <p:spPr>
          <a:xfrm>
            <a:off x="9038723" y="1833451"/>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167951" y="1345502"/>
            <a:ext cx="2493926" cy="2241163"/>
          </a:xfrm>
          <a:prstGeom prst="rect">
            <a:avLst/>
          </a:prstGeom>
          <a:ln w="12700">
            <a:miter lim="400000"/>
          </a:ln>
        </p:spPr>
      </p:pic>
      <p:graphicFrame>
        <p:nvGraphicFramePr>
          <p:cNvPr id="2" name="Table 1">
            <a:extLst>
              <a:ext uri="{FF2B5EF4-FFF2-40B4-BE49-F238E27FC236}">
                <a16:creationId xmlns:a16="http://schemas.microsoft.com/office/drawing/2014/main" xmlns="" id="{4F1409AF-7A2F-8E45-8B92-1921C8F87A24}"/>
              </a:ext>
            </a:extLst>
          </p:cNvPr>
          <p:cNvGraphicFramePr>
            <a:graphicFrameLocks noGrp="1"/>
          </p:cNvGraphicFramePr>
          <p:nvPr>
            <p:extLst>
              <p:ext uri="{D42A27DB-BD31-4B8C-83A1-F6EECF244321}">
                <p14:modId xmlns:p14="http://schemas.microsoft.com/office/powerpoint/2010/main" val="2113181457"/>
              </p:ext>
            </p:extLst>
          </p:nvPr>
        </p:nvGraphicFramePr>
        <p:xfrm>
          <a:off x="1429290" y="4338749"/>
          <a:ext cx="17663532" cy="8915400"/>
        </p:xfrm>
        <a:graphic>
          <a:graphicData uri="http://schemas.openxmlformats.org/drawingml/2006/table">
            <a:tbl>
              <a:tblPr/>
              <a:tblGrid>
                <a:gridCol w="5887844">
                  <a:extLst>
                    <a:ext uri="{9D8B030D-6E8A-4147-A177-3AD203B41FA5}">
                      <a16:colId xmlns:a16="http://schemas.microsoft.com/office/drawing/2014/main" xmlns="" val="2455783003"/>
                    </a:ext>
                  </a:extLst>
                </a:gridCol>
                <a:gridCol w="5887844">
                  <a:extLst>
                    <a:ext uri="{9D8B030D-6E8A-4147-A177-3AD203B41FA5}">
                      <a16:colId xmlns:a16="http://schemas.microsoft.com/office/drawing/2014/main" xmlns="" val="1021465627"/>
                    </a:ext>
                  </a:extLst>
                </a:gridCol>
                <a:gridCol w="5887844">
                  <a:extLst>
                    <a:ext uri="{9D8B030D-6E8A-4147-A177-3AD203B41FA5}">
                      <a16:colId xmlns:a16="http://schemas.microsoft.com/office/drawing/2014/main" xmlns="" val="2157128759"/>
                    </a:ext>
                  </a:extLst>
                </a:gridCol>
              </a:tblGrid>
              <a:tr h="853440">
                <a:tc>
                  <a:txBody>
                    <a:bodyPr/>
                    <a:lstStyle/>
                    <a:p>
                      <a:r>
                        <a:rPr lang="en-US" sz="4500" dirty="0">
                          <a:effectLst/>
                          <a:latin typeface="Times" pitchFamily="2" charset="0"/>
                        </a:rPr>
                        <a:t/>
                      </a:r>
                      <a:br>
                        <a:rPr lang="en-US" sz="4500" dirty="0">
                          <a:effectLst/>
                          <a:latin typeface="Times" pitchFamily="2" charset="0"/>
                        </a:rPr>
                      </a:br>
                      <a:endParaRPr lang="en-US" sz="4500" dirty="0">
                        <a:effectLst/>
                        <a:latin typeface="Times"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pPr algn="ctr"/>
                      <a:r>
                        <a:rPr lang="en-US" sz="4500" b="1" dirty="0">
                          <a:solidFill>
                            <a:srgbClr val="231F20"/>
                          </a:solidFill>
                          <a:effectLst/>
                          <a:latin typeface="Miso" pitchFamily="2" charset="0"/>
                        </a:rPr>
                        <a:t>Outcomes</a:t>
                      </a:r>
                      <a:endParaRPr lang="en-US" sz="4500" dirty="0">
                        <a:solidFill>
                          <a:srgbClr val="231F20"/>
                        </a:solidFill>
                        <a:effectLst/>
                        <a:latin typeface="Miso"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r>
                        <a:rPr lang="en-US" sz="4500" b="1" dirty="0">
                          <a:solidFill>
                            <a:srgbClr val="231F20"/>
                          </a:solidFill>
                          <a:effectLst/>
                          <a:latin typeface="Miso" pitchFamily="2" charset="0"/>
                        </a:rPr>
                        <a:t>Evidence of learning</a:t>
                      </a:r>
                      <a:endParaRPr lang="en-US" sz="4500" dirty="0">
                        <a:solidFill>
                          <a:srgbClr val="231F20"/>
                        </a:solidFill>
                        <a:effectLst/>
                        <a:latin typeface="Miso"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129188187"/>
                  </a:ext>
                </a:extLst>
              </a:tr>
              <a:tr h="1280160">
                <a:tc>
                  <a:txBody>
                    <a:bodyPr/>
                    <a:lstStyle/>
                    <a:p>
                      <a:r>
                        <a:rPr lang="en-US" sz="4500" b="1" dirty="0">
                          <a:solidFill>
                            <a:srgbClr val="231F20"/>
                          </a:solidFill>
                          <a:effectLst/>
                          <a:latin typeface="Miso" pitchFamily="2" charset="0"/>
                        </a:rPr>
                        <a:t>Head</a:t>
                      </a:r>
                      <a:endParaRPr lang="en-US" sz="4500" dirty="0">
                        <a:solidFill>
                          <a:srgbClr val="231F20"/>
                        </a:solidFill>
                        <a:effectLst/>
                        <a:latin typeface="Miso" pitchFamily="2" charset="0"/>
                      </a:endParaRPr>
                    </a:p>
                    <a:p>
                      <a:r>
                        <a:rPr lang="en-US" sz="4500" b="0" dirty="0">
                          <a:solidFill>
                            <a:srgbClr val="231F20"/>
                          </a:solidFill>
                          <a:effectLst/>
                          <a:latin typeface="Miso Light" pitchFamily="2" charset="0"/>
                        </a:rPr>
                        <a:t>Participants will...</a:t>
                      </a:r>
                    </a:p>
                    <a:p>
                      <a:endParaRPr lang="en-US" sz="4500" b="0" dirty="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pPr algn="just"/>
                      <a:endParaRPr lang="en-US" sz="4500" dirty="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endParaRPr lang="en-US" sz="450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019126445"/>
                  </a:ext>
                </a:extLst>
              </a:tr>
              <a:tr h="1280160">
                <a:tc>
                  <a:txBody>
                    <a:bodyPr/>
                    <a:lstStyle/>
                    <a:p>
                      <a:r>
                        <a:rPr lang="en-US" sz="4500" b="1" dirty="0">
                          <a:solidFill>
                            <a:srgbClr val="231F20"/>
                          </a:solidFill>
                          <a:effectLst/>
                          <a:latin typeface="Miso" pitchFamily="2" charset="0"/>
                        </a:rPr>
                        <a:t>Hands </a:t>
                      </a:r>
                    </a:p>
                    <a:p>
                      <a:r>
                        <a:rPr lang="en-US" sz="4500" b="0" dirty="0">
                          <a:solidFill>
                            <a:srgbClr val="231F20"/>
                          </a:solidFill>
                          <a:effectLst/>
                          <a:latin typeface="Miso Light" pitchFamily="2" charset="0"/>
                        </a:rPr>
                        <a:t>Participants will be able to...</a:t>
                      </a:r>
                    </a:p>
                    <a:p>
                      <a:endParaRPr lang="en-US" sz="4500" b="0" dirty="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endParaRPr lang="en-US" sz="4500" dirty="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pPr algn="just"/>
                      <a:endParaRPr lang="en-US" sz="4500" dirty="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787131653"/>
                  </a:ext>
                </a:extLst>
              </a:tr>
              <a:tr h="1280160">
                <a:tc>
                  <a:txBody>
                    <a:bodyPr/>
                    <a:lstStyle/>
                    <a:p>
                      <a:r>
                        <a:rPr lang="en-US" sz="4500" b="1" dirty="0">
                          <a:solidFill>
                            <a:srgbClr val="231F20"/>
                          </a:solidFill>
                          <a:effectLst/>
                          <a:latin typeface="Miso" pitchFamily="2" charset="0"/>
                        </a:rPr>
                        <a:t>Heart  </a:t>
                      </a:r>
                    </a:p>
                    <a:p>
                      <a:r>
                        <a:rPr lang="en-US" sz="4500" b="0" dirty="0">
                          <a:solidFill>
                            <a:srgbClr val="231F20"/>
                          </a:solidFill>
                          <a:effectLst/>
                          <a:latin typeface="Miso Light" pitchFamily="2" charset="0"/>
                        </a:rPr>
                        <a:t>Participants will be able to...</a:t>
                      </a:r>
                    </a:p>
                    <a:p>
                      <a:endParaRPr lang="en-US" sz="4500" b="0" dirty="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endParaRPr lang="en-US" sz="4500" dirty="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endParaRPr lang="en-US" sz="4500" dirty="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552944171"/>
                  </a:ext>
                </a:extLst>
              </a:tr>
            </a:tbl>
          </a:graphicData>
        </a:graphic>
      </p:graphicFrame>
      <p:sp>
        <p:nvSpPr>
          <p:cNvPr id="3" name="Rectangle 1">
            <a:extLst>
              <a:ext uri="{FF2B5EF4-FFF2-40B4-BE49-F238E27FC236}">
                <a16:creationId xmlns:a16="http://schemas.microsoft.com/office/drawing/2014/main" xmlns="" id="{7CE53059-FDE2-1B40-8CC9-440DBB65F094}"/>
              </a:ext>
            </a:extLst>
          </p:cNvPr>
          <p:cNvSpPr>
            <a:spLocks noChangeArrowheads="1"/>
          </p:cNvSpPr>
          <p:nvPr/>
        </p:nvSpPr>
        <p:spPr bwMode="auto">
          <a:xfrm>
            <a:off x="1970600" y="6101948"/>
            <a:ext cx="1963751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Times" pitchFamily="2" charset="0"/>
              </a:rPr>
              <a:t/>
            </a:r>
            <a:br>
              <a:rPr kumimoji="0" lang="en-US" altLang="en-US" sz="700" b="0" i="0" u="none" strike="noStrike" cap="none" normalizeH="0" baseline="0">
                <a:ln>
                  <a:noFill/>
                </a:ln>
                <a:solidFill>
                  <a:schemeClr val="tx1"/>
                </a:solidFill>
                <a:effectLst/>
                <a:latin typeface="Time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56077919"/>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a14="http://schemas.microsoft.com/office/drawing/2010/main" xmlns:m="http://schemas.openxmlformats.org/officeDocument/2006/math"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6996536" y="377419"/>
            <a:ext cx="6933948" cy="1446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Leadership Defined</a:t>
            </a:r>
            <a:endParaRPr dirty="0"/>
          </a:p>
        </p:txBody>
      </p:sp>
      <p:sp>
        <p:nvSpPr>
          <p:cNvPr id="461"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62" name="Ambassadors Ministry"/>
          <p:cNvSpPr txBox="1"/>
          <p:nvPr/>
        </p:nvSpPr>
        <p:spPr>
          <a:xfrm>
            <a:off x="9038723" y="1529236"/>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2311461" y="2712602"/>
            <a:ext cx="15400337" cy="82907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lang="en-US" sz="4500" dirty="0"/>
              <a:t/>
            </a:r>
            <a:br>
              <a:rPr lang="en-US" sz="4500" dirty="0"/>
            </a:br>
            <a:endParaRPr lang="en-US" sz="4500" dirty="0"/>
          </a:p>
          <a:p>
            <a:r>
              <a:rPr lang="en-US" sz="4500" dirty="0"/>
              <a:t>Leadership is defined in different ways around the world: </a:t>
            </a:r>
          </a:p>
          <a:p>
            <a:endParaRPr lang="en-US" sz="4500" dirty="0"/>
          </a:p>
          <a:p>
            <a:pPr marL="685800" indent="-685800">
              <a:buFont typeface="Arial" panose="020B0604020202020204" pitchFamily="34" charset="0"/>
              <a:buChar char="•"/>
            </a:pPr>
            <a:r>
              <a:rPr lang="en-US" sz="4500" b="1" dirty="0">
                <a:solidFill>
                  <a:srgbClr val="C00000"/>
                </a:solidFill>
              </a:rPr>
              <a:t>Guiding</a:t>
            </a:r>
            <a:r>
              <a:rPr lang="en-US" sz="4500" dirty="0"/>
              <a:t> and directing change </a:t>
            </a:r>
          </a:p>
          <a:p>
            <a:pPr marL="685800" indent="-685800">
              <a:buFont typeface="Arial" panose="020B0604020202020204" pitchFamily="34" charset="0"/>
              <a:buChar char="•"/>
            </a:pPr>
            <a:r>
              <a:rPr lang="en-US" sz="4500" dirty="0"/>
              <a:t>Being a person of </a:t>
            </a:r>
            <a:r>
              <a:rPr lang="en-US" sz="4500" b="1" dirty="0">
                <a:solidFill>
                  <a:srgbClr val="C00000"/>
                </a:solidFill>
              </a:rPr>
              <a:t>influence </a:t>
            </a:r>
          </a:p>
          <a:p>
            <a:pPr marL="685800" indent="-685800">
              <a:buFont typeface="Arial" panose="020B0604020202020204" pitchFamily="34" charset="0"/>
              <a:buChar char="•"/>
            </a:pPr>
            <a:r>
              <a:rPr lang="en-US" sz="4500" dirty="0"/>
              <a:t>Bringing </a:t>
            </a:r>
            <a:r>
              <a:rPr lang="en-US" sz="4500" b="1" dirty="0">
                <a:solidFill>
                  <a:srgbClr val="C00000"/>
                </a:solidFill>
              </a:rPr>
              <a:t>people</a:t>
            </a:r>
            <a:r>
              <a:rPr lang="en-US" sz="4500" dirty="0"/>
              <a:t> to a place where they want to be or should be </a:t>
            </a:r>
          </a:p>
          <a:p>
            <a:pPr marL="685800" indent="-685800">
              <a:buFont typeface="Arial" panose="020B0604020202020204" pitchFamily="34" charset="0"/>
              <a:buChar char="•"/>
            </a:pPr>
            <a:r>
              <a:rPr lang="en-US" sz="4500" b="1" dirty="0">
                <a:solidFill>
                  <a:srgbClr val="C00000"/>
                </a:solidFill>
              </a:rPr>
              <a:t>Organizing</a:t>
            </a:r>
            <a:r>
              <a:rPr lang="en-US" sz="4500" dirty="0"/>
              <a:t> and </a:t>
            </a:r>
            <a:r>
              <a:rPr lang="en-US" sz="4500" b="1" dirty="0">
                <a:solidFill>
                  <a:srgbClr val="C00000"/>
                </a:solidFill>
              </a:rPr>
              <a:t>inspiring</a:t>
            </a:r>
            <a:r>
              <a:rPr lang="en-US" sz="4500" dirty="0"/>
              <a:t> innovation </a:t>
            </a:r>
          </a:p>
          <a:p>
            <a:pPr marL="685800" indent="-685800">
              <a:buFont typeface="Arial" panose="020B0604020202020204" pitchFamily="34" charset="0"/>
              <a:buChar char="•"/>
            </a:pPr>
            <a:r>
              <a:rPr lang="en-US" sz="4500" dirty="0"/>
              <a:t>Seeing a problem and engaging others to help </a:t>
            </a:r>
            <a:r>
              <a:rPr lang="en-US" sz="4500" b="1" dirty="0">
                <a:solidFill>
                  <a:srgbClr val="C00000"/>
                </a:solidFill>
              </a:rPr>
              <a:t>solve</a:t>
            </a:r>
            <a:r>
              <a:rPr lang="en-US" sz="4500" dirty="0"/>
              <a:t> it </a:t>
            </a:r>
          </a:p>
          <a:p>
            <a:pPr marL="685800" indent="-685800">
              <a:buFont typeface="Arial" panose="020B0604020202020204" pitchFamily="34" charset="0"/>
              <a:buChar char="•"/>
            </a:pPr>
            <a:r>
              <a:rPr lang="en-US" sz="4500" dirty="0"/>
              <a:t>Being willing to </a:t>
            </a:r>
            <a:r>
              <a:rPr lang="en-US" sz="4500" b="1" dirty="0">
                <a:solidFill>
                  <a:srgbClr val="C00000"/>
                </a:solidFill>
              </a:rPr>
              <a:t>stand up </a:t>
            </a:r>
            <a:r>
              <a:rPr lang="en-US" sz="4500" dirty="0"/>
              <a:t>for what is right, even if you are alone </a:t>
            </a:r>
          </a:p>
        </p:txBody>
      </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4424524" y="377419"/>
            <a:ext cx="12077984" cy="1446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Reflecting Jesus and His Kingdom</a:t>
            </a:r>
            <a:endParaRPr dirty="0"/>
          </a:p>
        </p:txBody>
      </p:sp>
      <p:sp>
        <p:nvSpPr>
          <p:cNvPr id="461"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62" name="Ambassadors Ministry"/>
          <p:cNvSpPr txBox="1"/>
          <p:nvPr/>
        </p:nvSpPr>
        <p:spPr>
          <a:xfrm>
            <a:off x="9038723" y="1529236"/>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148547" y="1147702"/>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1879600" y="2906948"/>
            <a:ext cx="17576799" cy="97501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lang="en-US" sz="4500" dirty="0"/>
              <a:t/>
            </a:r>
            <a:br>
              <a:rPr lang="en-US" sz="4500" dirty="0"/>
            </a:br>
            <a:endParaRPr lang="en-US" sz="4500" dirty="0"/>
          </a:p>
          <a:p>
            <a:r>
              <a:rPr lang="en-US" sz="4500" dirty="0"/>
              <a:t>Jesus Christ stands, arguably, as the world’s most influential leader in history. But believers around the world know that Jesus claimed to be much more than a great leader.  </a:t>
            </a:r>
            <a:br>
              <a:rPr lang="en-US" sz="4500" dirty="0"/>
            </a:br>
            <a:endParaRPr lang="en-US" sz="4500" dirty="0"/>
          </a:p>
          <a:p>
            <a:r>
              <a:rPr lang="en-US" sz="4500" dirty="0"/>
              <a:t>In order to lead well, leaders must know who they are and what their purpose is. “I am the way, the truth, the life, bread, light, etc.”</a:t>
            </a:r>
          </a:p>
          <a:p>
            <a:endParaRPr lang="en-US" sz="4500" dirty="0"/>
          </a:p>
          <a:p>
            <a:r>
              <a:rPr lang="en-US" sz="4500" dirty="0"/>
              <a:t>Be with God and take a stand on who God has declared you to be!</a:t>
            </a:r>
          </a:p>
          <a:p>
            <a:endParaRPr lang="en-US" sz="4500" dirty="0"/>
          </a:p>
          <a:p>
            <a:endParaRPr lang="en-US" sz="4500" dirty="0"/>
          </a:p>
          <a:p>
            <a:endParaRPr lang="en-US" sz="4500" dirty="0"/>
          </a:p>
        </p:txBody>
      </p:sp>
    </p:spTree>
    <p:extLst>
      <p:ext uri="{BB962C8B-B14F-4D97-AF65-F5344CB8AC3E}">
        <p14:creationId xmlns:p14="http://schemas.microsoft.com/office/powerpoint/2010/main" val="2214554202"/>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7915868" y="377419"/>
            <a:ext cx="5095304" cy="1446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Spiritual Gifts</a:t>
            </a:r>
            <a:endParaRPr dirty="0"/>
          </a:p>
        </p:txBody>
      </p:sp>
      <p:sp>
        <p:nvSpPr>
          <p:cNvPr id="461"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62" name="Ambassadors Ministry"/>
          <p:cNvSpPr txBox="1"/>
          <p:nvPr/>
        </p:nvSpPr>
        <p:spPr>
          <a:xfrm>
            <a:off x="9038723" y="1529236"/>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1863996" y="1496318"/>
            <a:ext cx="17576799" cy="69315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lang="en-US" dirty="0"/>
              <a:t/>
            </a:r>
            <a:br>
              <a:rPr lang="en-US" dirty="0"/>
            </a:br>
            <a:endParaRPr lang="en-US" dirty="0"/>
          </a:p>
          <a:p>
            <a:r>
              <a:rPr lang="en-US" dirty="0"/>
              <a:t/>
            </a:r>
            <a:br>
              <a:rPr lang="en-US" dirty="0"/>
            </a:br>
            <a:endParaRPr lang="en-US" dirty="0"/>
          </a:p>
          <a:p>
            <a:r>
              <a:rPr lang="en-US" sz="4500" dirty="0"/>
              <a:t>God bestowing spiritual gifts on believers is the most salient example of leadership development in all of Scripture. God entrusts His followers with a wonderful range of ways to influence the world. Believers are called upon to recognize these gifts in humility and work for Christ’s kingdom faithfully. </a:t>
            </a:r>
          </a:p>
          <a:p>
            <a:endParaRPr lang="en-US" dirty="0"/>
          </a:p>
          <a:p>
            <a:endParaRPr lang="en-US" dirty="0"/>
          </a:p>
        </p:txBody>
      </p:sp>
      <p:graphicFrame>
        <p:nvGraphicFramePr>
          <p:cNvPr id="2" name="Table 1">
            <a:extLst>
              <a:ext uri="{FF2B5EF4-FFF2-40B4-BE49-F238E27FC236}">
                <a16:creationId xmlns:a16="http://schemas.microsoft.com/office/drawing/2014/main" xmlns="" id="{D486C06E-B4C7-1A48-92F2-6D25FB6CFFCE}"/>
              </a:ext>
            </a:extLst>
          </p:cNvPr>
          <p:cNvGraphicFramePr>
            <a:graphicFrameLocks noGrp="1"/>
          </p:cNvGraphicFramePr>
          <p:nvPr>
            <p:extLst>
              <p:ext uri="{D42A27DB-BD31-4B8C-83A1-F6EECF244321}">
                <p14:modId xmlns:p14="http://schemas.microsoft.com/office/powerpoint/2010/main" val="2510611210"/>
              </p:ext>
            </p:extLst>
          </p:nvPr>
        </p:nvGraphicFramePr>
        <p:xfrm>
          <a:off x="842810" y="8427896"/>
          <a:ext cx="18597985" cy="3657600"/>
        </p:xfrm>
        <a:graphic>
          <a:graphicData uri="http://schemas.openxmlformats.org/drawingml/2006/table">
            <a:tbl>
              <a:tblPr/>
              <a:tblGrid>
                <a:gridCol w="3719597">
                  <a:extLst>
                    <a:ext uri="{9D8B030D-6E8A-4147-A177-3AD203B41FA5}">
                      <a16:colId xmlns:a16="http://schemas.microsoft.com/office/drawing/2014/main" xmlns="" val="955145298"/>
                    </a:ext>
                  </a:extLst>
                </a:gridCol>
                <a:gridCol w="3719597">
                  <a:extLst>
                    <a:ext uri="{9D8B030D-6E8A-4147-A177-3AD203B41FA5}">
                      <a16:colId xmlns:a16="http://schemas.microsoft.com/office/drawing/2014/main" xmlns="" val="1993328183"/>
                    </a:ext>
                  </a:extLst>
                </a:gridCol>
                <a:gridCol w="3719597">
                  <a:extLst>
                    <a:ext uri="{9D8B030D-6E8A-4147-A177-3AD203B41FA5}">
                      <a16:colId xmlns:a16="http://schemas.microsoft.com/office/drawing/2014/main" xmlns="" val="2003430296"/>
                    </a:ext>
                  </a:extLst>
                </a:gridCol>
                <a:gridCol w="3719597">
                  <a:extLst>
                    <a:ext uri="{9D8B030D-6E8A-4147-A177-3AD203B41FA5}">
                      <a16:colId xmlns:a16="http://schemas.microsoft.com/office/drawing/2014/main" xmlns="" val="402534982"/>
                    </a:ext>
                  </a:extLst>
                </a:gridCol>
                <a:gridCol w="3719597">
                  <a:extLst>
                    <a:ext uri="{9D8B030D-6E8A-4147-A177-3AD203B41FA5}">
                      <a16:colId xmlns:a16="http://schemas.microsoft.com/office/drawing/2014/main" xmlns="" val="3242163249"/>
                    </a:ext>
                  </a:extLst>
                </a:gridCol>
              </a:tblGrid>
              <a:tr h="0">
                <a:tc>
                  <a:txBody>
                    <a:bodyPr/>
                    <a:lstStyle/>
                    <a:p>
                      <a:r>
                        <a:rPr lang="en-US" sz="4000" dirty="0">
                          <a:effectLst/>
                          <a:latin typeface="Miso" pitchFamily="2" charset="0"/>
                        </a:rPr>
                        <a:t>Exhortation </a:t>
                      </a:r>
                    </a:p>
                  </a:txBody>
                  <a:tcPr marL="47625" marR="47625" marT="0" marB="0">
                    <a:lnL>
                      <a:noFill/>
                    </a:lnL>
                    <a:lnR>
                      <a:noFill/>
                    </a:lnR>
                    <a:lnT>
                      <a:noFill/>
                    </a:lnT>
                    <a:lnB>
                      <a:noFill/>
                    </a:lnB>
                  </a:tcPr>
                </a:tc>
                <a:tc>
                  <a:txBody>
                    <a:bodyPr/>
                    <a:lstStyle/>
                    <a:p>
                      <a:r>
                        <a:rPr lang="en-US" sz="4000">
                          <a:effectLst/>
                          <a:latin typeface="Miso" pitchFamily="2" charset="0"/>
                        </a:rPr>
                        <a:t>Giving </a:t>
                      </a:r>
                    </a:p>
                  </a:txBody>
                  <a:tcPr marL="47625" marR="47625" marT="0" marB="0">
                    <a:lnL>
                      <a:noFill/>
                    </a:lnL>
                    <a:lnR>
                      <a:noFill/>
                    </a:lnR>
                    <a:lnT>
                      <a:noFill/>
                    </a:lnT>
                    <a:lnB>
                      <a:noFill/>
                    </a:lnB>
                  </a:tcPr>
                </a:tc>
                <a:tc>
                  <a:txBody>
                    <a:bodyPr/>
                    <a:lstStyle/>
                    <a:p>
                      <a:r>
                        <a:rPr lang="en-US" sz="4000">
                          <a:effectLst/>
                          <a:latin typeface="Miso" pitchFamily="2" charset="0"/>
                        </a:rPr>
                        <a:t>Leadership </a:t>
                      </a:r>
                    </a:p>
                  </a:txBody>
                  <a:tcPr marL="47625" marR="47625" marT="0" marB="0">
                    <a:lnL>
                      <a:noFill/>
                    </a:lnL>
                    <a:lnR>
                      <a:noFill/>
                    </a:lnR>
                    <a:lnT>
                      <a:noFill/>
                    </a:lnT>
                    <a:lnB>
                      <a:noFill/>
                    </a:lnB>
                  </a:tcPr>
                </a:tc>
                <a:tc>
                  <a:txBody>
                    <a:bodyPr/>
                    <a:lstStyle/>
                    <a:p>
                      <a:r>
                        <a:rPr lang="en-US" sz="4000">
                          <a:effectLst/>
                          <a:latin typeface="Miso" pitchFamily="2" charset="0"/>
                        </a:rPr>
                        <a:t>Mercy </a:t>
                      </a:r>
                    </a:p>
                  </a:txBody>
                  <a:tcPr marL="47625" marR="47625" marT="0" marB="0">
                    <a:lnL>
                      <a:noFill/>
                    </a:lnL>
                    <a:lnR>
                      <a:noFill/>
                    </a:lnR>
                    <a:lnT>
                      <a:noFill/>
                    </a:lnT>
                    <a:lnB>
                      <a:noFill/>
                    </a:lnB>
                  </a:tcPr>
                </a:tc>
                <a:tc>
                  <a:txBody>
                    <a:bodyPr/>
                    <a:lstStyle/>
                    <a:p>
                      <a:r>
                        <a:rPr lang="en-US" sz="4000">
                          <a:effectLst/>
                          <a:latin typeface="Miso" pitchFamily="2" charset="0"/>
                        </a:rPr>
                        <a:t>Prophecy </a:t>
                      </a:r>
                    </a:p>
                  </a:txBody>
                  <a:tcPr marL="47625" marR="47625" marT="0" marB="0">
                    <a:lnL>
                      <a:noFill/>
                    </a:lnL>
                    <a:lnR>
                      <a:noFill/>
                    </a:lnR>
                    <a:lnT>
                      <a:noFill/>
                    </a:lnT>
                    <a:lnB>
                      <a:noFill/>
                    </a:lnB>
                  </a:tcPr>
                </a:tc>
                <a:extLst>
                  <a:ext uri="{0D108BD9-81ED-4DB2-BD59-A6C34878D82A}">
                    <a16:rowId xmlns:a16="http://schemas.microsoft.com/office/drawing/2014/main" xmlns="" val="3633358107"/>
                  </a:ext>
                </a:extLst>
              </a:tr>
              <a:tr h="0">
                <a:tc>
                  <a:txBody>
                    <a:bodyPr/>
                    <a:lstStyle/>
                    <a:p>
                      <a:r>
                        <a:rPr lang="en-US" sz="4000" dirty="0">
                          <a:effectLst/>
                          <a:latin typeface="Miso" pitchFamily="2" charset="0"/>
                        </a:rPr>
                        <a:t>Service </a:t>
                      </a:r>
                    </a:p>
                  </a:txBody>
                  <a:tcPr marL="47625" marR="47625" marT="0" marB="0">
                    <a:lnL>
                      <a:noFill/>
                    </a:lnL>
                    <a:lnR>
                      <a:noFill/>
                    </a:lnR>
                    <a:lnT>
                      <a:noFill/>
                    </a:lnT>
                    <a:lnB>
                      <a:noFill/>
                    </a:lnB>
                  </a:tcPr>
                </a:tc>
                <a:tc>
                  <a:txBody>
                    <a:bodyPr/>
                    <a:lstStyle/>
                    <a:p>
                      <a:r>
                        <a:rPr lang="en-US" sz="4000" dirty="0">
                          <a:effectLst/>
                          <a:latin typeface="Miso" pitchFamily="2" charset="0"/>
                        </a:rPr>
                        <a:t>Teaching </a:t>
                      </a:r>
                    </a:p>
                  </a:txBody>
                  <a:tcPr marL="47625" marR="47625" marT="0" marB="0">
                    <a:lnL>
                      <a:noFill/>
                    </a:lnL>
                    <a:lnR>
                      <a:noFill/>
                    </a:lnR>
                    <a:lnT>
                      <a:noFill/>
                    </a:lnT>
                    <a:lnB>
                      <a:noFill/>
                    </a:lnB>
                  </a:tcPr>
                </a:tc>
                <a:tc>
                  <a:txBody>
                    <a:bodyPr/>
                    <a:lstStyle/>
                    <a:p>
                      <a:r>
                        <a:rPr lang="en-US" sz="4000">
                          <a:effectLst/>
                          <a:latin typeface="Miso" pitchFamily="2" charset="0"/>
                        </a:rPr>
                        <a:t>Administration </a:t>
                      </a:r>
                    </a:p>
                  </a:txBody>
                  <a:tcPr marL="47625" marR="47625" marT="0" marB="0">
                    <a:lnL>
                      <a:noFill/>
                    </a:lnL>
                    <a:lnR>
                      <a:noFill/>
                    </a:lnR>
                    <a:lnT>
                      <a:noFill/>
                    </a:lnT>
                    <a:lnB>
                      <a:noFill/>
                    </a:lnB>
                  </a:tcPr>
                </a:tc>
                <a:tc>
                  <a:txBody>
                    <a:bodyPr/>
                    <a:lstStyle/>
                    <a:p>
                      <a:r>
                        <a:rPr lang="en-US" sz="4000">
                          <a:effectLst/>
                          <a:latin typeface="Miso" pitchFamily="2" charset="0"/>
                        </a:rPr>
                        <a:t>Apostle </a:t>
                      </a:r>
                    </a:p>
                  </a:txBody>
                  <a:tcPr marL="47625" marR="47625" marT="0" marB="0">
                    <a:lnL>
                      <a:noFill/>
                    </a:lnL>
                    <a:lnR>
                      <a:noFill/>
                    </a:lnR>
                    <a:lnT>
                      <a:noFill/>
                    </a:lnT>
                    <a:lnB>
                      <a:noFill/>
                    </a:lnB>
                  </a:tcPr>
                </a:tc>
                <a:tc>
                  <a:txBody>
                    <a:bodyPr/>
                    <a:lstStyle/>
                    <a:p>
                      <a:r>
                        <a:rPr lang="en-US" sz="4000">
                          <a:effectLst/>
                          <a:latin typeface="Miso" pitchFamily="2" charset="0"/>
                        </a:rPr>
                        <a:t>Discernment </a:t>
                      </a:r>
                    </a:p>
                  </a:txBody>
                  <a:tcPr marL="47625" marR="47625" marT="0" marB="0">
                    <a:lnL>
                      <a:noFill/>
                    </a:lnL>
                    <a:lnR>
                      <a:noFill/>
                    </a:lnR>
                    <a:lnT>
                      <a:noFill/>
                    </a:lnT>
                    <a:lnB>
                      <a:noFill/>
                    </a:lnB>
                  </a:tcPr>
                </a:tc>
                <a:extLst>
                  <a:ext uri="{0D108BD9-81ED-4DB2-BD59-A6C34878D82A}">
                    <a16:rowId xmlns:a16="http://schemas.microsoft.com/office/drawing/2014/main" xmlns="" val="3724465218"/>
                  </a:ext>
                </a:extLst>
              </a:tr>
              <a:tr h="0">
                <a:tc>
                  <a:txBody>
                    <a:bodyPr/>
                    <a:lstStyle/>
                    <a:p>
                      <a:r>
                        <a:rPr lang="en-US" sz="4000">
                          <a:effectLst/>
                          <a:latin typeface="Miso" pitchFamily="2" charset="0"/>
                        </a:rPr>
                        <a:t>Faith </a:t>
                      </a:r>
                    </a:p>
                  </a:txBody>
                  <a:tcPr marL="47625" marR="47625" marT="0" marB="0">
                    <a:lnL>
                      <a:noFill/>
                    </a:lnL>
                    <a:lnR>
                      <a:noFill/>
                    </a:lnR>
                    <a:lnT>
                      <a:noFill/>
                    </a:lnT>
                    <a:lnB>
                      <a:noFill/>
                    </a:lnB>
                  </a:tcPr>
                </a:tc>
                <a:tc>
                  <a:txBody>
                    <a:bodyPr/>
                    <a:lstStyle/>
                    <a:p>
                      <a:r>
                        <a:rPr lang="en-US" sz="4000" dirty="0">
                          <a:effectLst/>
                          <a:latin typeface="Miso" pitchFamily="2" charset="0"/>
                        </a:rPr>
                        <a:t>Healing </a:t>
                      </a:r>
                    </a:p>
                  </a:txBody>
                  <a:tcPr marL="47625" marR="47625" marT="0" marB="0">
                    <a:lnL>
                      <a:noFill/>
                    </a:lnL>
                    <a:lnR>
                      <a:noFill/>
                    </a:lnR>
                    <a:lnT>
                      <a:noFill/>
                    </a:lnT>
                    <a:lnB>
                      <a:noFill/>
                    </a:lnB>
                  </a:tcPr>
                </a:tc>
                <a:tc>
                  <a:txBody>
                    <a:bodyPr/>
                    <a:lstStyle/>
                    <a:p>
                      <a:r>
                        <a:rPr lang="en-US" sz="4000">
                          <a:effectLst/>
                          <a:latin typeface="Miso" pitchFamily="2" charset="0"/>
                        </a:rPr>
                        <a:t>Helps </a:t>
                      </a:r>
                    </a:p>
                  </a:txBody>
                  <a:tcPr marL="47625" marR="47625" marT="0" marB="0">
                    <a:lnL>
                      <a:noFill/>
                    </a:lnL>
                    <a:lnR>
                      <a:noFill/>
                    </a:lnR>
                    <a:lnT>
                      <a:noFill/>
                    </a:lnT>
                    <a:lnB>
                      <a:noFill/>
                    </a:lnB>
                  </a:tcPr>
                </a:tc>
                <a:tc>
                  <a:txBody>
                    <a:bodyPr/>
                    <a:lstStyle/>
                    <a:p>
                      <a:r>
                        <a:rPr lang="en-US" sz="4000">
                          <a:effectLst/>
                          <a:latin typeface="Miso" pitchFamily="2" charset="0"/>
                        </a:rPr>
                        <a:t>Knowledge </a:t>
                      </a:r>
                    </a:p>
                  </a:txBody>
                  <a:tcPr marL="47625" marR="47625" marT="0" marB="0">
                    <a:lnL>
                      <a:noFill/>
                    </a:lnL>
                    <a:lnR>
                      <a:noFill/>
                    </a:lnR>
                    <a:lnT>
                      <a:noFill/>
                    </a:lnT>
                    <a:lnB>
                      <a:noFill/>
                    </a:lnB>
                  </a:tcPr>
                </a:tc>
                <a:tc>
                  <a:txBody>
                    <a:bodyPr/>
                    <a:lstStyle/>
                    <a:p>
                      <a:r>
                        <a:rPr lang="en-US" sz="4000">
                          <a:effectLst/>
                          <a:latin typeface="Miso" pitchFamily="2" charset="0"/>
                        </a:rPr>
                        <a:t>Miracles </a:t>
                      </a:r>
                    </a:p>
                  </a:txBody>
                  <a:tcPr marL="47625" marR="47625" marT="0" marB="0">
                    <a:lnL>
                      <a:noFill/>
                    </a:lnL>
                    <a:lnR>
                      <a:noFill/>
                    </a:lnR>
                    <a:lnT>
                      <a:noFill/>
                    </a:lnT>
                    <a:lnB>
                      <a:noFill/>
                    </a:lnB>
                  </a:tcPr>
                </a:tc>
                <a:extLst>
                  <a:ext uri="{0D108BD9-81ED-4DB2-BD59-A6C34878D82A}">
                    <a16:rowId xmlns:a16="http://schemas.microsoft.com/office/drawing/2014/main" xmlns="" val="2722961929"/>
                  </a:ext>
                </a:extLst>
              </a:tr>
              <a:tr h="0">
                <a:tc>
                  <a:txBody>
                    <a:bodyPr/>
                    <a:lstStyle/>
                    <a:p>
                      <a:r>
                        <a:rPr lang="en-US" sz="4000">
                          <a:effectLst/>
                          <a:latin typeface="Miso" pitchFamily="2" charset="0"/>
                        </a:rPr>
                        <a:t>Interpretation </a:t>
                      </a:r>
                    </a:p>
                  </a:txBody>
                  <a:tcPr marL="47625" marR="47625" marT="0" marB="0">
                    <a:lnL>
                      <a:noFill/>
                    </a:lnL>
                    <a:lnR>
                      <a:noFill/>
                    </a:lnR>
                    <a:lnT>
                      <a:noFill/>
                    </a:lnT>
                    <a:lnB>
                      <a:noFill/>
                    </a:lnB>
                  </a:tcPr>
                </a:tc>
                <a:tc>
                  <a:txBody>
                    <a:bodyPr/>
                    <a:lstStyle/>
                    <a:p>
                      <a:r>
                        <a:rPr lang="en-US" sz="4000" dirty="0">
                          <a:effectLst/>
                          <a:latin typeface="Miso" pitchFamily="2" charset="0"/>
                        </a:rPr>
                        <a:t>Tongues </a:t>
                      </a:r>
                    </a:p>
                  </a:txBody>
                  <a:tcPr marL="47625" marR="47625" marT="0" marB="0">
                    <a:lnL>
                      <a:noFill/>
                    </a:lnL>
                    <a:lnR>
                      <a:noFill/>
                    </a:lnR>
                    <a:lnT>
                      <a:noFill/>
                    </a:lnT>
                    <a:lnB>
                      <a:noFill/>
                    </a:lnB>
                  </a:tcPr>
                </a:tc>
                <a:tc>
                  <a:txBody>
                    <a:bodyPr/>
                    <a:lstStyle/>
                    <a:p>
                      <a:r>
                        <a:rPr lang="en-US" sz="4000" dirty="0">
                          <a:effectLst/>
                          <a:latin typeface="Miso" pitchFamily="2" charset="0"/>
                        </a:rPr>
                        <a:t>Wisdom </a:t>
                      </a:r>
                    </a:p>
                  </a:txBody>
                  <a:tcPr marL="47625" marR="47625" marT="0" marB="0">
                    <a:lnL>
                      <a:noFill/>
                    </a:lnL>
                    <a:lnR>
                      <a:noFill/>
                    </a:lnR>
                    <a:lnT>
                      <a:noFill/>
                    </a:lnT>
                    <a:lnB>
                      <a:noFill/>
                    </a:lnB>
                  </a:tcPr>
                </a:tc>
                <a:tc>
                  <a:txBody>
                    <a:bodyPr/>
                    <a:lstStyle/>
                    <a:p>
                      <a:r>
                        <a:rPr lang="en-US" sz="4000" dirty="0">
                          <a:effectLst/>
                          <a:latin typeface="Miso" pitchFamily="2" charset="0"/>
                        </a:rPr>
                        <a:t>Evangelism </a:t>
                      </a:r>
                    </a:p>
                  </a:txBody>
                  <a:tcPr marL="47625" marR="47625" marT="0" marB="0">
                    <a:lnL>
                      <a:noFill/>
                    </a:lnL>
                    <a:lnR>
                      <a:noFill/>
                    </a:lnR>
                    <a:lnT>
                      <a:noFill/>
                    </a:lnT>
                    <a:lnB>
                      <a:noFill/>
                    </a:lnB>
                  </a:tcPr>
                </a:tc>
                <a:tc>
                  <a:txBody>
                    <a:bodyPr/>
                    <a:lstStyle/>
                    <a:p>
                      <a:r>
                        <a:rPr lang="en-US" sz="4000" dirty="0">
                          <a:effectLst/>
                          <a:latin typeface="Miso" pitchFamily="2" charset="0"/>
                        </a:rPr>
                        <a:t>Pastor </a:t>
                      </a:r>
                    </a:p>
                  </a:txBody>
                  <a:tcPr marL="47625" marR="47625" marT="0" marB="0">
                    <a:lnL>
                      <a:noFill/>
                    </a:lnL>
                    <a:lnR>
                      <a:noFill/>
                    </a:lnR>
                    <a:lnT>
                      <a:noFill/>
                    </a:lnT>
                    <a:lnB>
                      <a:noFill/>
                    </a:lnB>
                  </a:tcPr>
                </a:tc>
                <a:extLst>
                  <a:ext uri="{0D108BD9-81ED-4DB2-BD59-A6C34878D82A}">
                    <a16:rowId xmlns:a16="http://schemas.microsoft.com/office/drawing/2014/main" xmlns="" val="1950626134"/>
                  </a:ext>
                </a:extLst>
              </a:tr>
              <a:tr h="0">
                <a:tc>
                  <a:txBody>
                    <a:bodyPr/>
                    <a:lstStyle/>
                    <a:p>
                      <a:r>
                        <a:rPr lang="en-US" sz="4000">
                          <a:effectLst/>
                          <a:latin typeface="Miso" pitchFamily="2" charset="0"/>
                        </a:rPr>
                        <a:t>Celibacy </a:t>
                      </a:r>
                    </a:p>
                  </a:txBody>
                  <a:tcPr marL="47625" marR="47625" marT="0" marB="0">
                    <a:lnL>
                      <a:noFill/>
                    </a:lnL>
                    <a:lnR>
                      <a:noFill/>
                    </a:lnR>
                    <a:lnT>
                      <a:noFill/>
                    </a:lnT>
                    <a:lnB>
                      <a:noFill/>
                    </a:lnB>
                  </a:tcPr>
                </a:tc>
                <a:tc>
                  <a:txBody>
                    <a:bodyPr/>
                    <a:lstStyle/>
                    <a:p>
                      <a:r>
                        <a:rPr lang="en-US" sz="4000">
                          <a:effectLst/>
                          <a:latin typeface="Miso" pitchFamily="2" charset="0"/>
                        </a:rPr>
                        <a:t>Hospitality </a:t>
                      </a:r>
                    </a:p>
                  </a:txBody>
                  <a:tcPr marL="47625" marR="47625" marT="0" marB="0">
                    <a:lnL>
                      <a:noFill/>
                    </a:lnL>
                    <a:lnR>
                      <a:noFill/>
                    </a:lnR>
                    <a:lnT>
                      <a:noFill/>
                    </a:lnT>
                    <a:lnB>
                      <a:noFill/>
                    </a:lnB>
                  </a:tcPr>
                </a:tc>
                <a:tc>
                  <a:txBody>
                    <a:bodyPr/>
                    <a:lstStyle/>
                    <a:p>
                      <a:r>
                        <a:rPr lang="en-US" sz="4000">
                          <a:effectLst/>
                          <a:latin typeface="Miso" pitchFamily="2" charset="0"/>
                        </a:rPr>
                        <a:t>Martyrdom </a:t>
                      </a:r>
                    </a:p>
                  </a:txBody>
                  <a:tcPr marL="47625" marR="47625" marT="0" marB="0">
                    <a:lnL>
                      <a:noFill/>
                    </a:lnL>
                    <a:lnR>
                      <a:noFill/>
                    </a:lnR>
                    <a:lnT>
                      <a:noFill/>
                    </a:lnT>
                    <a:lnB>
                      <a:noFill/>
                    </a:lnB>
                  </a:tcPr>
                </a:tc>
                <a:tc>
                  <a:txBody>
                    <a:bodyPr/>
                    <a:lstStyle/>
                    <a:p>
                      <a:r>
                        <a:rPr lang="en-US" sz="4000">
                          <a:effectLst/>
                          <a:latin typeface="Miso" pitchFamily="2" charset="0"/>
                        </a:rPr>
                        <a:t>Missionary </a:t>
                      </a:r>
                    </a:p>
                  </a:txBody>
                  <a:tcPr marL="47625" marR="47625" marT="0" marB="0">
                    <a:lnL>
                      <a:noFill/>
                    </a:lnL>
                    <a:lnR>
                      <a:noFill/>
                    </a:lnR>
                    <a:lnT>
                      <a:noFill/>
                    </a:lnT>
                    <a:lnB>
                      <a:noFill/>
                    </a:lnB>
                  </a:tcPr>
                </a:tc>
                <a:tc>
                  <a:txBody>
                    <a:bodyPr/>
                    <a:lstStyle/>
                    <a:p>
                      <a:r>
                        <a:rPr lang="en-US" sz="4000" dirty="0">
                          <a:effectLst/>
                          <a:latin typeface="Miso" pitchFamily="2" charset="0"/>
                        </a:rPr>
                        <a:t>Poverty </a:t>
                      </a:r>
                    </a:p>
                  </a:txBody>
                  <a:tcPr marL="47625" marR="47625" marT="0" marB="0">
                    <a:lnL>
                      <a:noFill/>
                    </a:lnL>
                    <a:lnR>
                      <a:noFill/>
                    </a:lnR>
                    <a:lnT>
                      <a:noFill/>
                    </a:lnT>
                    <a:lnB>
                      <a:noFill/>
                    </a:lnB>
                  </a:tcPr>
                </a:tc>
                <a:extLst>
                  <a:ext uri="{0D108BD9-81ED-4DB2-BD59-A6C34878D82A}">
                    <a16:rowId xmlns:a16="http://schemas.microsoft.com/office/drawing/2014/main" xmlns="" val="2141194576"/>
                  </a:ext>
                </a:extLst>
              </a:tr>
            </a:tbl>
          </a:graphicData>
        </a:graphic>
      </p:graphicFrame>
      <p:sp>
        <p:nvSpPr>
          <p:cNvPr id="3" name="Rectangle 1">
            <a:extLst>
              <a:ext uri="{FF2B5EF4-FFF2-40B4-BE49-F238E27FC236}">
                <a16:creationId xmlns:a16="http://schemas.microsoft.com/office/drawing/2014/main" xmlns="" id="{97BEB8BD-FC52-0246-9896-444F7F6F13AD}"/>
              </a:ext>
            </a:extLst>
          </p:cNvPr>
          <p:cNvSpPr>
            <a:spLocks noChangeArrowheads="1"/>
          </p:cNvSpPr>
          <p:nvPr/>
        </p:nvSpPr>
        <p:spPr bwMode="auto">
          <a:xfrm>
            <a:off x="1500875" y="8077285"/>
            <a:ext cx="1999290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Miso" pitchFamily="2" charset="0"/>
              </a:rPr>
              <a:t/>
            </a:r>
            <a:br>
              <a:rPr kumimoji="0" lang="en-US" altLang="en-US" sz="900" b="0" i="0" u="none" strike="noStrike" cap="none" normalizeH="0" baseline="0">
                <a:ln>
                  <a:noFill/>
                </a:ln>
                <a:solidFill>
                  <a:schemeClr val="tx1"/>
                </a:solidFill>
                <a:effectLst/>
                <a:latin typeface="Miso"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94057680"/>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FAEC837CB4F641BB3A5C758ACA25DA" ma:contentTypeVersion="13" ma:contentTypeDescription="Create a new document." ma:contentTypeScope="" ma:versionID="474ac10595a24fb6e208fa01fb5ed055">
  <xsd:schema xmlns:xsd="http://www.w3.org/2001/XMLSchema" xmlns:xs="http://www.w3.org/2001/XMLSchema" xmlns:p="http://schemas.microsoft.com/office/2006/metadata/properties" xmlns:ns3="4fa6aa7b-849a-4ce8-89a6-4c6f5e8479e2" xmlns:ns4="ff901ea6-91f2-4c1b-b153-3d86f659d612" targetNamespace="http://schemas.microsoft.com/office/2006/metadata/properties" ma:root="true" ma:fieldsID="62484dcc2fd44a28a97c479939305585" ns3:_="" ns4:_="">
    <xsd:import namespace="4fa6aa7b-849a-4ce8-89a6-4c6f5e8479e2"/>
    <xsd:import namespace="ff901ea6-91f2-4c1b-b153-3d86f659d61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a6aa7b-849a-4ce8-89a6-4c6f5e8479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901ea6-91f2-4c1b-b153-3d86f659d61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8FDCCC-7042-4A67-9581-AFEBDA392B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a6aa7b-849a-4ce8-89a6-4c6f5e8479e2"/>
    <ds:schemaRef ds:uri="ff901ea6-91f2-4c1b-b153-3d86f659d6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CCC378-07F9-4D46-A2E5-92AAEC5BE82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665A2E4-EB83-469E-A75B-AA7C58E0B2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1783</TotalTime>
  <Words>744</Words>
  <Application>Microsoft Office PowerPoint</Application>
  <PresentationFormat>Custom</PresentationFormat>
  <Paragraphs>208</Paragraphs>
  <Slides>17</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17</vt:i4>
      </vt:variant>
    </vt:vector>
  </HeadingPairs>
  <TitlesOfParts>
    <vt:vector size="31" baseType="lpstr">
      <vt:lpstr>Arial</vt:lpstr>
      <vt:lpstr>Calibri</vt:lpstr>
      <vt:lpstr>Gill Sans</vt:lpstr>
      <vt:lpstr>Helvetica</vt:lpstr>
      <vt:lpstr>Helvetica Light</vt:lpstr>
      <vt:lpstr>Helvetica Neue</vt:lpstr>
      <vt:lpstr>Helvetica Neue Light</vt:lpstr>
      <vt:lpstr>Helvetica Neue Medium</vt:lpstr>
      <vt:lpstr>Helvetica Neue Thin</vt:lpstr>
      <vt:lpstr>Lato Bold</vt:lpstr>
      <vt:lpstr>Miso</vt:lpstr>
      <vt:lpstr>Miso Light</vt:lpstr>
      <vt:lpstr>Times</vt:lpstr>
      <vt:lpstr>White</vt:lpstr>
      <vt:lpstr>PowerPoint Presentation</vt:lpstr>
      <vt:lpstr>Module 2 - Leadership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Manderson, Maria</dc:creator>
  <cp:lastModifiedBy>user</cp:lastModifiedBy>
  <cp:revision>39</cp:revision>
  <cp:lastPrinted>2020-07-08T22:08:25Z</cp:lastPrinted>
  <dcterms:modified xsi:type="dcterms:W3CDTF">2022-10-24T13:53:36Z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0x0101004AFAEC837CB4F641BB3A5C758ACA25DA</vt:lpwstr>
  </property>
</Properties>
</file>