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B26"/>
    <a:srgbClr val="A1BF66"/>
    <a:srgbClr val="1EA1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46EBC-D0E4-4C07-B1F8-AD9C72AF8728}" v="45" dt="2020-07-09T00:59:03.30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2" d="100"/>
          <a:sy n="32" d="100"/>
        </p:scale>
        <p:origin x="9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autoTitleDeleted val="1"/>
    <c:plotArea>
      <c:layout>
        <c:manualLayout>
          <c:layoutTarget val="inner"/>
          <c:xMode val="edge"/>
          <c:yMode val="edge"/>
          <c:x val="0.37103999999999998"/>
          <c:y val="0.20502100000000001"/>
          <c:w val="0.466754"/>
          <c:h val="0.577457"/>
        </c:manualLayout>
      </c:layout>
      <c:pieChart>
        <c:varyColors val="0"/>
        <c:ser>
          <c:idx val="0"/>
          <c:order val="0"/>
          <c:tx>
            <c:strRef>
              <c:f>Sheet1!$A$2</c:f>
              <c:strCache>
                <c:ptCount val="1"/>
                <c:pt idx="0">
                  <c:v>Units Sold</c:v>
                </c:pt>
              </c:strCache>
            </c:strRef>
          </c:tx>
          <c:spPr>
            <a:solidFill>
              <a:srgbClr val="F8BA00"/>
            </a:solidFill>
            <a:ln w="12700" cap="flat">
              <a:noFill/>
              <a:miter lim="400000"/>
            </a:ln>
            <a:effectLst/>
          </c:spPr>
          <c:explosion val="4"/>
          <c:dPt>
            <c:idx val="0"/>
            <c:bubble3D val="0"/>
            <c:extLst xmlns:c16r2="http://schemas.microsoft.com/office/drawing/2015/06/chart">
              <c:ext xmlns:c16="http://schemas.microsoft.com/office/drawing/2014/chart" uri="{C3380CC4-5D6E-409C-BE32-E72D297353CC}">
                <c16:uniqueId val="{00000001-83E3-4E5B-8041-0C6197884CF7}"/>
              </c:ext>
            </c:extLst>
          </c:dPt>
          <c:dPt>
            <c:idx val="1"/>
            <c:bubble3D val="0"/>
            <c:explosion val="5"/>
            <c:spPr>
              <a:solidFill>
                <a:srgbClr val="FF9300"/>
              </a:solidFill>
              <a:ln w="12700" cap="flat">
                <a:noFill/>
                <a:miter lim="400000"/>
              </a:ln>
              <a:effectLst/>
            </c:spPr>
            <c:extLst xmlns:c16r2="http://schemas.microsoft.com/office/drawing/2015/06/chart">
              <c:ext xmlns:c16="http://schemas.microsoft.com/office/drawing/2014/chart" uri="{C3380CC4-5D6E-409C-BE32-E72D297353CC}">
                <c16:uniqueId val="{00000003-83E3-4E5B-8041-0C6197884CF7}"/>
              </c:ext>
            </c:extLst>
          </c:dPt>
          <c:dPt>
            <c:idx val="2"/>
            <c:bubble3D val="0"/>
            <c:explosion val="5"/>
            <c:spPr>
              <a:solidFill>
                <a:srgbClr val="FF5400"/>
              </a:solidFill>
              <a:ln w="12700" cap="flat">
                <a:noFill/>
                <a:miter lim="400000"/>
              </a:ln>
              <a:effectLst/>
            </c:spPr>
            <c:extLst xmlns:c16r2="http://schemas.microsoft.com/office/drawing/2015/06/chart">
              <c:ext xmlns:c16="http://schemas.microsoft.com/office/drawing/2014/chart" uri="{C3380CC4-5D6E-409C-BE32-E72D297353CC}">
                <c16:uniqueId val="{00000005-83E3-4E5B-8041-0C6197884CF7}"/>
              </c:ext>
            </c:extLst>
          </c:dPt>
          <c:dPt>
            <c:idx val="3"/>
            <c:bubble3D val="0"/>
            <c:explosion val="6"/>
            <c:spPr>
              <a:solidFill>
                <a:srgbClr val="EE220C"/>
              </a:solidFill>
              <a:ln w="12700" cap="flat">
                <a:noFill/>
                <a:miter lim="400000"/>
              </a:ln>
              <a:effectLst/>
            </c:spPr>
            <c:extLst xmlns:c16r2="http://schemas.microsoft.com/office/drawing/2015/06/chart">
              <c:ext xmlns:c16="http://schemas.microsoft.com/office/drawing/2014/chart" uri="{C3380CC4-5D6E-409C-BE32-E72D297353CC}">
                <c16:uniqueId val="{00000007-83E3-4E5B-8041-0C6197884CF7}"/>
              </c:ext>
            </c:extLst>
          </c:dPt>
          <c:dLbls>
            <c:dLbl>
              <c:idx val="0"/>
              <c:numFmt formatCode="#,##0%" sourceLinked="0"/>
              <c:spPr/>
              <c:txPr>
                <a:bodyPr/>
                <a:lstStyle/>
                <a:p>
                  <a:pPr>
                    <a:defRPr sz="2800" b="0" i="0" u="none" strike="noStrike">
                      <a:solidFill>
                        <a:srgbClr val="000000"/>
                      </a:solidFill>
                      <a:latin typeface="Miso"/>
                    </a:defRPr>
                  </a:pPr>
                  <a:endParaRPr lang="en-US"/>
                </a:p>
              </c:txPr>
              <c:dLblPos val="outEnd"/>
              <c:showLegendKey val="0"/>
              <c:showVal val="0"/>
              <c:showCatName val="1"/>
              <c:showSerName val="0"/>
              <c:showPercent val="1"/>
              <c:showBubbleSize val="0"/>
            </c:dLbl>
            <c:dLbl>
              <c:idx val="1"/>
              <c:numFmt formatCode="#,##0%" sourceLinked="0"/>
              <c:spPr/>
              <c:txPr>
                <a:bodyPr/>
                <a:lstStyle/>
                <a:p>
                  <a:pPr>
                    <a:defRPr sz="2800" b="0" i="0" u="none" strike="noStrike">
                      <a:solidFill>
                        <a:srgbClr val="000000"/>
                      </a:solidFill>
                      <a:latin typeface="Miso"/>
                    </a:defRPr>
                  </a:pPr>
                  <a:endParaRPr lang="en-US"/>
                </a:p>
              </c:txPr>
              <c:dLblPos val="outEnd"/>
              <c:showLegendKey val="0"/>
              <c:showVal val="0"/>
              <c:showCatName val="1"/>
              <c:showSerName val="0"/>
              <c:showPercent val="1"/>
              <c:showBubbleSize val="0"/>
            </c:dLbl>
            <c:dLbl>
              <c:idx val="2"/>
              <c:numFmt formatCode="#,##0%" sourceLinked="0"/>
              <c:spPr/>
              <c:txPr>
                <a:bodyPr/>
                <a:lstStyle/>
                <a:p>
                  <a:pPr>
                    <a:defRPr sz="2800" b="0" i="0" u="none" strike="noStrike">
                      <a:solidFill>
                        <a:srgbClr val="000000"/>
                      </a:solidFill>
                      <a:latin typeface="Miso"/>
                    </a:defRPr>
                  </a:pPr>
                  <a:endParaRPr lang="en-US"/>
                </a:p>
              </c:txPr>
              <c:dLblPos val="outEnd"/>
              <c:showLegendKey val="0"/>
              <c:showVal val="0"/>
              <c:showCatName val="1"/>
              <c:showSerName val="0"/>
              <c:showPercent val="1"/>
              <c:showBubbleSize val="0"/>
            </c:dLbl>
            <c:dLbl>
              <c:idx val="3"/>
              <c:numFmt formatCode="#,##0%" sourceLinked="0"/>
              <c:spPr/>
              <c:txPr>
                <a:bodyPr/>
                <a:lstStyle/>
                <a:p>
                  <a:pPr>
                    <a:defRPr sz="2800" b="0" i="0" u="none" strike="noStrike">
                      <a:solidFill>
                        <a:srgbClr val="000000"/>
                      </a:solidFill>
                      <a:latin typeface="Miso"/>
                    </a:defRPr>
                  </a:pPr>
                  <a:endParaRPr lang="en-US"/>
                </a:p>
              </c:txPr>
              <c:dLblPos val="outEnd"/>
              <c:showLegendKey val="0"/>
              <c:showVal val="0"/>
              <c:showCatName val="1"/>
              <c:showSerName val="0"/>
              <c:showPercent val="1"/>
              <c:showBubbleSize val="0"/>
            </c:dLbl>
            <c:numFmt formatCode="#,##0%" sourceLinked="0"/>
            <c:spPr>
              <a:noFill/>
              <a:ln>
                <a:noFill/>
              </a:ln>
              <a:effectLst/>
            </c:spPr>
            <c:txPr>
              <a:bodyPr/>
              <a:lstStyle/>
              <a:p>
                <a:pPr>
                  <a:defRPr sz="2800" b="0" i="0" u="none" strike="noStrike">
                    <a:solidFill>
                      <a:srgbClr val="000000"/>
                    </a:solidFill>
                    <a:latin typeface="Miso"/>
                  </a:defRPr>
                </a:pPr>
                <a:endParaRPr lang="en-US"/>
              </a:p>
            </c:txPr>
            <c:dLblPos val="outEnd"/>
            <c:showLegendKey val="0"/>
            <c:showVal val="0"/>
            <c:showCatName val="1"/>
            <c:showSerName val="0"/>
            <c:showPercent val="1"/>
            <c:showBubbleSize val="0"/>
            <c:showLeaderLines val="1"/>
            <c:leaderLines>
              <c:spPr>
                <a:ln w="6350" cap="flat">
                  <a:solidFill>
                    <a:srgbClr val="000000"/>
                  </a:solidFill>
                  <a:prstDash val="solid"/>
                  <a:miter lim="400000"/>
                </a:ln>
                <a:effectLst/>
              </c:spPr>
            </c:leaderLines>
            <c:extLst xmlns:c16r2="http://schemas.microsoft.com/office/drawing/2015/06/chart">
              <c:ext xmlns:c15="http://schemas.microsoft.com/office/drawing/2012/chart" uri="{CE6537A1-D6FC-4f65-9D91-7224C49458BB}"/>
            </c:extLst>
          </c:dLbls>
          <c:cat>
            <c:strRef>
              <c:f>Sheet1!$B$1:$E$1</c:f>
              <c:strCache>
                <c:ptCount val="4"/>
                <c:pt idx="0">
                  <c:v>Youth (College)</c:v>
                </c:pt>
                <c:pt idx="1">
                  <c:v>Old Age</c:v>
                </c:pt>
                <c:pt idx="2">
                  <c:v>Middle Aged</c:v>
                </c:pt>
                <c:pt idx="3">
                  <c:v>Child (never baptised)</c:v>
                </c:pt>
              </c:strCache>
            </c:strRef>
          </c:cat>
          <c:val>
            <c:numRef>
              <c:f>Sheet1!$B$2:$E$2</c:f>
              <c:numCache>
                <c:formatCode>General</c:formatCode>
                <c:ptCount val="4"/>
                <c:pt idx="0">
                  <c:v>0.62549999999999994</c:v>
                </c:pt>
                <c:pt idx="1">
                  <c:v>1.2999999999999999E-3</c:v>
                </c:pt>
                <c:pt idx="2">
                  <c:v>0.34520000000000001</c:v>
                </c:pt>
                <c:pt idx="3">
                  <c:v>1.2699999999999999E-2</c:v>
                </c:pt>
              </c:numCache>
            </c:numRef>
          </c:val>
          <c:extLst xmlns:c16r2="http://schemas.microsoft.com/office/drawing/2015/06/chart">
            <c:ext xmlns:c16="http://schemas.microsoft.com/office/drawing/2014/chart" uri="{C3380CC4-5D6E-409C-BE32-E72D297353CC}">
              <c16:uniqueId val="{00000008-83E3-4E5B-8041-0C6197884CF7}"/>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legend>
      <c:legendPos val="l"/>
      <c:layout>
        <c:manualLayout>
          <c:xMode val="edge"/>
          <c:yMode val="edge"/>
          <c:x val="0"/>
          <c:y val="0.37926700000000002"/>
          <c:w val="0.220745"/>
          <c:h val="0.29847000000000001"/>
        </c:manualLayout>
      </c:layout>
      <c:overlay val="1"/>
      <c:spPr>
        <a:noFill/>
        <a:ln w="12700" cap="flat">
          <a:noFill/>
          <a:miter lim="400000"/>
        </a:ln>
        <a:effectLst/>
      </c:spPr>
      <c:txPr>
        <a:bodyPr rot="0"/>
        <a:lstStyle/>
        <a:p>
          <a:pPr>
            <a:defRPr sz="3000" b="0" i="0" u="none" strike="noStrike">
              <a:solidFill>
                <a:srgbClr val="000000"/>
              </a:solidFill>
              <a:latin typeface="Miso"/>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roundedCorners val="0"/>
  <c:style val="2"/>
  <c:chart>
    <c:autoTitleDeleted val="1"/>
    <c:plotArea>
      <c:layout>
        <c:manualLayout>
          <c:layoutTarget val="inner"/>
          <c:xMode val="edge"/>
          <c:yMode val="edge"/>
          <c:x val="0.29063499999999998"/>
          <c:y val="6.1714900000000003E-2"/>
          <c:w val="0.69688399999999995"/>
          <c:h val="0.83501899999999996"/>
        </c:manualLayout>
      </c:layout>
      <c:barChart>
        <c:barDir val="bar"/>
        <c:grouping val="clustered"/>
        <c:varyColors val="0"/>
        <c:ser>
          <c:idx val="0"/>
          <c:order val="0"/>
          <c:tx>
            <c:strRef>
              <c:f>Sheet1!$B$1</c:f>
              <c:strCache>
                <c:ptCount val="1"/>
                <c:pt idx="0">
                  <c:v>Porcentaje</c:v>
                </c:pt>
              </c:strCache>
            </c:strRef>
          </c:tx>
          <c:spPr>
            <a:solidFill>
              <a:srgbClr val="D38C07">
                <a:alpha val="80000"/>
              </a:srgbClr>
            </a:solidFill>
            <a:ln w="12700" cap="flat">
              <a:noFill/>
              <a:miter lim="400000"/>
            </a:ln>
            <a:effectLst/>
          </c:spPr>
          <c:invertIfNegative val="0"/>
          <c:dLbls>
            <c:numFmt formatCode="0%" sourceLinked="0"/>
            <c:spPr>
              <a:noFill/>
              <a:ln>
                <a:noFill/>
              </a:ln>
              <a:effectLst/>
            </c:spPr>
            <c:txPr>
              <a:bodyPr/>
              <a:lstStyle/>
              <a:p>
                <a:pPr>
                  <a:defRPr sz="2500" b="0" i="0" u="none" strike="noStrike">
                    <a:solidFill>
                      <a:srgbClr val="000000"/>
                    </a:solidFill>
                    <a:latin typeface="Miso"/>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1"/>
                <c:pt idx="0">
                  <c:v>Lack of friends</c:v>
                </c:pt>
                <c:pt idx="1">
                  <c:v>Too many conflicts in local church</c:v>
                </c:pt>
                <c:pt idx="2">
                  <c:v>Personal conflict with members</c:v>
                </c:pt>
                <c:pt idx="3">
                  <c:v>Problems in marriage</c:v>
                </c:pt>
                <c:pt idx="4">
                  <c:v>Hypocrisy in church members</c:v>
                </c:pt>
                <c:pt idx="5">
                  <c:v>Personal or family tragedy</c:v>
                </c:pt>
                <c:pt idx="6">
                  <c:v>Disagreement with Adventist doctrines</c:v>
                </c:pt>
                <c:pt idx="7">
                  <c:v>Personal conflict with the pastor</c:v>
                </c:pt>
                <c:pt idx="8">
                  <c:v>Change of residence to another city</c:v>
                </c:pt>
                <c:pt idx="9">
                  <c:v>Decisions made by leaders</c:v>
                </c:pt>
                <c:pt idx="10">
                  <c:v>Praise in the church does not appeal to me</c:v>
                </c:pt>
              </c:strCache>
            </c:strRef>
          </c:cat>
          <c:val>
            <c:numRef>
              <c:f>Sheet1!$B$2:$B$12</c:f>
              <c:numCache>
                <c:formatCode>General</c:formatCode>
                <c:ptCount val="11"/>
                <c:pt idx="0">
                  <c:v>0.41</c:v>
                </c:pt>
                <c:pt idx="1">
                  <c:v>0.15</c:v>
                </c:pt>
                <c:pt idx="2">
                  <c:v>0.11</c:v>
                </c:pt>
                <c:pt idx="3">
                  <c:v>0.08</c:v>
                </c:pt>
                <c:pt idx="4">
                  <c:v>0.08</c:v>
                </c:pt>
                <c:pt idx="5">
                  <c:v>0.06</c:v>
                </c:pt>
                <c:pt idx="6">
                  <c:v>0.05</c:v>
                </c:pt>
                <c:pt idx="7">
                  <c:v>0.02</c:v>
                </c:pt>
                <c:pt idx="8">
                  <c:v>0.02</c:v>
                </c:pt>
                <c:pt idx="9">
                  <c:v>0.01</c:v>
                </c:pt>
                <c:pt idx="10">
                  <c:v>0.01</c:v>
                </c:pt>
              </c:numCache>
            </c:numRef>
          </c:val>
          <c:extLst xmlns:c16r2="http://schemas.microsoft.com/office/drawing/2015/06/chart">
            <c:ext xmlns:c16="http://schemas.microsoft.com/office/drawing/2014/chart" uri="{C3380CC4-5D6E-409C-BE32-E72D297353CC}">
              <c16:uniqueId val="{00000000-9B40-4AD5-B451-E4E188D83230}"/>
            </c:ext>
          </c:extLst>
        </c:ser>
        <c:dLbls>
          <c:showLegendKey val="0"/>
          <c:showVal val="0"/>
          <c:showCatName val="0"/>
          <c:showSerName val="0"/>
          <c:showPercent val="0"/>
          <c:showBubbleSize val="0"/>
        </c:dLbls>
        <c:gapWidth val="40"/>
        <c:overlap val="-10"/>
        <c:axId val="361282704"/>
        <c:axId val="361276176"/>
      </c:barChart>
      <c:catAx>
        <c:axId val="361282704"/>
        <c:scaling>
          <c:orientation val="maxMin"/>
        </c:scaling>
        <c:delete val="0"/>
        <c:axPos val="l"/>
        <c:numFmt formatCode="0%" sourceLinked="0"/>
        <c:majorTickMark val="none"/>
        <c:minorTickMark val="none"/>
        <c:tickLblPos val="nextTo"/>
        <c:spPr>
          <a:ln w="12700" cap="flat">
            <a:solidFill>
              <a:srgbClr val="000000"/>
            </a:solidFill>
            <a:prstDash val="solid"/>
            <a:miter lim="400000"/>
          </a:ln>
        </c:spPr>
        <c:txPr>
          <a:bodyPr rot="0"/>
          <a:lstStyle/>
          <a:p>
            <a:pPr>
              <a:defRPr sz="3000" b="0" i="0" u="none" strike="noStrike">
                <a:solidFill>
                  <a:srgbClr val="000000"/>
                </a:solidFill>
                <a:latin typeface="Miso"/>
              </a:defRPr>
            </a:pPr>
            <a:endParaRPr lang="en-US"/>
          </a:p>
        </c:txPr>
        <c:crossAx val="361276176"/>
        <c:crosses val="autoZero"/>
        <c:auto val="1"/>
        <c:lblAlgn val="ctr"/>
        <c:lblOffset val="100"/>
        <c:noMultiLvlLbl val="1"/>
      </c:catAx>
      <c:valAx>
        <c:axId val="361276176"/>
        <c:scaling>
          <c:orientation val="minMax"/>
        </c:scaling>
        <c:delete val="0"/>
        <c:axPos val="t"/>
        <c:majorGridlines>
          <c:spPr>
            <a:ln w="12700" cap="flat">
              <a:solidFill>
                <a:srgbClr val="929292"/>
              </a:solidFill>
              <a:custDash>
                <a:ds d="200000" sp="200000"/>
              </a:custDash>
              <a:miter lim="400000"/>
            </a:ln>
          </c:spPr>
        </c:majorGridlines>
        <c:numFmt formatCode="0%" sourceLinked="0"/>
        <c:majorTickMark val="none"/>
        <c:minorTickMark val="none"/>
        <c:tickLblPos val="high"/>
        <c:spPr>
          <a:ln w="12700" cap="flat">
            <a:noFill/>
            <a:prstDash val="solid"/>
            <a:miter lim="400000"/>
          </a:ln>
        </c:spPr>
        <c:txPr>
          <a:bodyPr rot="0"/>
          <a:lstStyle/>
          <a:p>
            <a:pPr>
              <a:defRPr sz="2600" b="0" i="0" u="none" strike="noStrike">
                <a:solidFill>
                  <a:srgbClr val="000000"/>
                </a:solidFill>
                <a:latin typeface="Miso"/>
              </a:defRPr>
            </a:pPr>
            <a:endParaRPr lang="en-US"/>
          </a:p>
        </c:txPr>
        <c:crossAx val="361282704"/>
        <c:crosses val="autoZero"/>
        <c:crossBetween val="between"/>
        <c:majorUnit val="0.125"/>
        <c:minorUnit val="6.25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4939772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833937" y="2303858"/>
            <a:ext cx="14716127" cy="4643439"/>
          </a:xfrm>
          <a:prstGeom prst="rect">
            <a:avLst/>
          </a:prstGeom>
        </p:spPr>
        <p:txBody>
          <a:bodyPr lIns="71436" tIns="71436" rIns="71436" bIns="71436" anchor="b"/>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12" name="Body Level One…"/>
          <p:cNvSpPr txBox="1">
            <a:spLocks noGrp="1"/>
          </p:cNvSpPr>
          <p:nvPr>
            <p:ph type="body" sz="quarter" idx="1"/>
          </p:nvPr>
        </p:nvSpPr>
        <p:spPr>
          <a:xfrm>
            <a:off x="4833937" y="7090171"/>
            <a:ext cx="14716127" cy="1589487"/>
          </a:xfrm>
          <a:prstGeom prst="rect">
            <a:avLst/>
          </a:prstGeom>
        </p:spPr>
        <p:txBody>
          <a:bodyPr lIns="71436" tIns="71436" rIns="71436" bIns="71436"/>
          <a:lstStyle>
            <a:lvl1pPr marL="0" indent="0" algn="ctr" defTabSz="821530">
              <a:lnSpc>
                <a:spcPct val="100000"/>
              </a:lnSpc>
              <a:spcBef>
                <a:spcPts val="0"/>
              </a:spcBef>
              <a:buSzTx/>
              <a:buFontTx/>
              <a:buNone/>
              <a:defRPr sz="5200">
                <a:solidFill>
                  <a:srgbClr val="000000"/>
                </a:solidFill>
                <a:latin typeface="+mj-lt"/>
                <a:ea typeface="+mj-ea"/>
                <a:cs typeface="+mj-cs"/>
                <a:sym typeface="Helvetica Neue"/>
              </a:defRPr>
            </a:lvl1pPr>
            <a:lvl2pPr marL="0" indent="0" algn="ctr" defTabSz="821530">
              <a:lnSpc>
                <a:spcPct val="100000"/>
              </a:lnSpc>
              <a:spcBef>
                <a:spcPts val="0"/>
              </a:spcBef>
              <a:buSzTx/>
              <a:buFontTx/>
              <a:buNone/>
              <a:defRPr sz="5200">
                <a:solidFill>
                  <a:srgbClr val="000000"/>
                </a:solidFill>
                <a:latin typeface="+mj-lt"/>
                <a:ea typeface="+mj-ea"/>
                <a:cs typeface="+mj-cs"/>
                <a:sym typeface="Helvetica Neue"/>
              </a:defRPr>
            </a:lvl2pPr>
            <a:lvl3pPr marL="0" indent="0" algn="ctr" defTabSz="821530">
              <a:lnSpc>
                <a:spcPct val="100000"/>
              </a:lnSpc>
              <a:spcBef>
                <a:spcPts val="0"/>
              </a:spcBef>
              <a:buSzTx/>
              <a:buFontTx/>
              <a:buNone/>
              <a:defRPr sz="5200">
                <a:solidFill>
                  <a:srgbClr val="000000"/>
                </a:solidFill>
                <a:latin typeface="+mj-lt"/>
                <a:ea typeface="+mj-ea"/>
                <a:cs typeface="+mj-cs"/>
                <a:sym typeface="Helvetica Neue"/>
              </a:defRPr>
            </a:lvl3pPr>
            <a:lvl4pPr marL="0" indent="0" algn="ctr" defTabSz="821530">
              <a:lnSpc>
                <a:spcPct val="100000"/>
              </a:lnSpc>
              <a:spcBef>
                <a:spcPts val="0"/>
              </a:spcBef>
              <a:buSzTx/>
              <a:buFontTx/>
              <a:buNone/>
              <a:defRPr sz="5200">
                <a:solidFill>
                  <a:srgbClr val="000000"/>
                </a:solidFill>
                <a:latin typeface="+mj-lt"/>
                <a:ea typeface="+mj-ea"/>
                <a:cs typeface="+mj-cs"/>
                <a:sym typeface="Helvetica Neue"/>
              </a:defRPr>
            </a:lvl4pPr>
            <a:lvl5pPr marL="0" indent="0" algn="ctr" defTabSz="821530">
              <a:lnSpc>
                <a:spcPct val="100000"/>
              </a:lnSpc>
              <a:spcBef>
                <a:spcPts val="0"/>
              </a:spcBef>
              <a:buSzTx/>
              <a:buFontTx/>
              <a:buNone/>
              <a:defRPr sz="52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92" name="Image"/>
          <p:cNvSpPr>
            <a:spLocks noGrp="1"/>
          </p:cNvSpPr>
          <p:nvPr>
            <p:ph type="pic" idx="13"/>
          </p:nvPr>
        </p:nvSpPr>
        <p:spPr>
          <a:xfrm>
            <a:off x="3048000" y="0"/>
            <a:ext cx="18288000" cy="13716000"/>
          </a:xfrm>
          <a:prstGeom prst="rect">
            <a:avLst/>
          </a:prstGeom>
        </p:spPr>
        <p:txBody>
          <a:bodyPr lIns="91439" tIns="45719" rIns="91439" bIns="45719">
            <a:noAutofit/>
          </a:bodyPr>
          <a:lstStyle/>
          <a:p>
            <a:endParaRPr/>
          </a:p>
        </p:txBody>
      </p:sp>
      <p:sp>
        <p:nvSpPr>
          <p:cNvPr id="93"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Title Text"/>
          <p:cNvSpPr txBox="1">
            <a:spLocks noGrp="1"/>
          </p:cNvSpPr>
          <p:nvPr>
            <p:ph type="title"/>
          </p:nvPr>
        </p:nvSpPr>
        <p:spPr>
          <a:xfrm>
            <a:off x="4833937" y="4536280"/>
            <a:ext cx="14716127" cy="4643439"/>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21"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8" name="Image"/>
          <p:cNvSpPr>
            <a:spLocks noGrp="1"/>
          </p:cNvSpPr>
          <p:nvPr>
            <p:ph type="pic" sz="half" idx="13"/>
          </p:nvPr>
        </p:nvSpPr>
        <p:spPr>
          <a:xfrm>
            <a:off x="12495609" y="892967"/>
            <a:ext cx="7500939" cy="11555019"/>
          </a:xfrm>
          <a:prstGeom prst="rect">
            <a:avLst/>
          </a:prstGeom>
        </p:spPr>
        <p:txBody>
          <a:bodyPr lIns="91439" tIns="45719" rIns="91439" bIns="45719">
            <a:noAutofit/>
          </a:bodyPr>
          <a:lstStyle/>
          <a:p>
            <a:endParaRPr/>
          </a:p>
        </p:txBody>
      </p:sp>
      <p:sp>
        <p:nvSpPr>
          <p:cNvPr id="29" name="Title Text"/>
          <p:cNvSpPr txBox="1">
            <a:spLocks noGrp="1"/>
          </p:cNvSpPr>
          <p:nvPr>
            <p:ph type="title"/>
          </p:nvPr>
        </p:nvSpPr>
        <p:spPr>
          <a:xfrm>
            <a:off x="4387453" y="892967"/>
            <a:ext cx="7500939" cy="5607846"/>
          </a:xfrm>
          <a:prstGeom prst="rect">
            <a:avLst/>
          </a:prstGeom>
        </p:spPr>
        <p:txBody>
          <a:bodyPr lIns="71436" tIns="71436" rIns="71436" bIns="71436" anchor="b"/>
          <a:lstStyle>
            <a:lvl1pPr algn="ctr" defTabSz="821530">
              <a:lnSpc>
                <a:spcPct val="100000"/>
              </a:lnSpc>
              <a:defRPr sz="8400">
                <a:solidFill>
                  <a:srgbClr val="000000"/>
                </a:solidFill>
                <a:latin typeface="Helvetica Neue Medium"/>
                <a:ea typeface="Helvetica Neue Medium"/>
                <a:cs typeface="Helvetica Neue Medium"/>
                <a:sym typeface="Helvetica Neue Medium"/>
              </a:defRPr>
            </a:lvl1pPr>
          </a:lstStyle>
          <a:p>
            <a:r>
              <a:t>Title Text</a:t>
            </a:r>
          </a:p>
        </p:txBody>
      </p:sp>
      <p:sp>
        <p:nvSpPr>
          <p:cNvPr id="30" name="Body Level One…"/>
          <p:cNvSpPr txBox="1">
            <a:spLocks noGrp="1"/>
          </p:cNvSpPr>
          <p:nvPr>
            <p:ph type="body" sz="quarter" idx="1"/>
          </p:nvPr>
        </p:nvSpPr>
        <p:spPr>
          <a:xfrm>
            <a:off x="4387453" y="6643686"/>
            <a:ext cx="7500939" cy="5786439"/>
          </a:xfrm>
          <a:prstGeom prst="rect">
            <a:avLst/>
          </a:prstGeom>
        </p:spPr>
        <p:txBody>
          <a:bodyPr lIns="71436" tIns="71436" rIns="71436" bIns="71436"/>
          <a:lstStyle>
            <a:lvl1pPr marL="0" indent="0" algn="ctr" defTabSz="821530">
              <a:lnSpc>
                <a:spcPct val="100000"/>
              </a:lnSpc>
              <a:spcBef>
                <a:spcPts val="0"/>
              </a:spcBef>
              <a:buSzTx/>
              <a:buFontTx/>
              <a:buNone/>
              <a:defRPr sz="5200">
                <a:solidFill>
                  <a:srgbClr val="000000"/>
                </a:solidFill>
                <a:latin typeface="+mj-lt"/>
                <a:ea typeface="+mj-ea"/>
                <a:cs typeface="+mj-cs"/>
                <a:sym typeface="Helvetica Neue"/>
              </a:defRPr>
            </a:lvl1pPr>
            <a:lvl2pPr marL="0" indent="0" algn="ctr" defTabSz="821530">
              <a:lnSpc>
                <a:spcPct val="100000"/>
              </a:lnSpc>
              <a:spcBef>
                <a:spcPts val="0"/>
              </a:spcBef>
              <a:buSzTx/>
              <a:buFontTx/>
              <a:buNone/>
              <a:defRPr sz="5200">
                <a:solidFill>
                  <a:srgbClr val="000000"/>
                </a:solidFill>
                <a:latin typeface="+mj-lt"/>
                <a:ea typeface="+mj-ea"/>
                <a:cs typeface="+mj-cs"/>
                <a:sym typeface="Helvetica Neue"/>
              </a:defRPr>
            </a:lvl2pPr>
            <a:lvl3pPr marL="0" indent="0" algn="ctr" defTabSz="821530">
              <a:lnSpc>
                <a:spcPct val="100000"/>
              </a:lnSpc>
              <a:spcBef>
                <a:spcPts val="0"/>
              </a:spcBef>
              <a:buSzTx/>
              <a:buFontTx/>
              <a:buNone/>
              <a:defRPr sz="5200">
                <a:solidFill>
                  <a:srgbClr val="000000"/>
                </a:solidFill>
                <a:latin typeface="+mj-lt"/>
                <a:ea typeface="+mj-ea"/>
                <a:cs typeface="+mj-cs"/>
                <a:sym typeface="Helvetica Neue"/>
              </a:defRPr>
            </a:lvl3pPr>
            <a:lvl4pPr marL="0" indent="0" algn="ctr" defTabSz="821530">
              <a:lnSpc>
                <a:spcPct val="100000"/>
              </a:lnSpc>
              <a:spcBef>
                <a:spcPts val="0"/>
              </a:spcBef>
              <a:buSzTx/>
              <a:buFontTx/>
              <a:buNone/>
              <a:defRPr sz="5200">
                <a:solidFill>
                  <a:srgbClr val="000000"/>
                </a:solidFill>
                <a:latin typeface="+mj-lt"/>
                <a:ea typeface="+mj-ea"/>
                <a:cs typeface="+mj-cs"/>
                <a:sym typeface="Helvetica Neue"/>
              </a:defRPr>
            </a:lvl4pPr>
            <a:lvl5pPr marL="0" indent="0" algn="ctr" defTabSz="821530">
              <a:lnSpc>
                <a:spcPct val="100000"/>
              </a:lnSpc>
              <a:spcBef>
                <a:spcPts val="0"/>
              </a:spcBef>
              <a:buSzTx/>
              <a:buFontTx/>
              <a:buNone/>
              <a:defRPr sz="52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38"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39"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6"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47" name="Body Level One…"/>
          <p:cNvSpPr txBox="1">
            <a:spLocks noGrp="1"/>
          </p:cNvSpPr>
          <p:nvPr>
            <p:ph type="body" idx="1"/>
          </p:nvPr>
        </p:nvSpPr>
        <p:spPr>
          <a:xfrm>
            <a:off x="4387453" y="3643312"/>
            <a:ext cx="15609094" cy="8840393"/>
          </a:xfrm>
          <a:prstGeom prst="rect">
            <a:avLst/>
          </a:prstGeom>
        </p:spPr>
        <p:txBody>
          <a:bodyPr lIns="71436" tIns="71436" rIns="71436" bIns="71436" anchor="ctr"/>
          <a:lstStyle>
            <a:lvl1pPr marL="611187" indent="-611187" defTabSz="821530">
              <a:lnSpc>
                <a:spcPct val="100000"/>
              </a:lnSpc>
              <a:spcBef>
                <a:spcPts val="5900"/>
              </a:spcBef>
              <a:buSzPct val="145000"/>
              <a:buFontTx/>
              <a:defRPr sz="4400">
                <a:solidFill>
                  <a:srgbClr val="000000"/>
                </a:solidFill>
                <a:latin typeface="+mj-lt"/>
                <a:ea typeface="+mj-ea"/>
                <a:cs typeface="+mj-cs"/>
                <a:sym typeface="Helvetica Neue"/>
              </a:defRPr>
            </a:lvl1pPr>
            <a:lvl2pPr marL="1055687" indent="-611187" defTabSz="821530">
              <a:lnSpc>
                <a:spcPct val="100000"/>
              </a:lnSpc>
              <a:spcBef>
                <a:spcPts val="5900"/>
              </a:spcBef>
              <a:buSzPct val="145000"/>
              <a:buFontTx/>
              <a:defRPr sz="4400">
                <a:solidFill>
                  <a:srgbClr val="000000"/>
                </a:solidFill>
                <a:latin typeface="+mj-lt"/>
                <a:ea typeface="+mj-ea"/>
                <a:cs typeface="+mj-cs"/>
                <a:sym typeface="Helvetica Neue"/>
              </a:defRPr>
            </a:lvl2pPr>
            <a:lvl3pPr marL="1500187" indent="-611187" defTabSz="821530">
              <a:lnSpc>
                <a:spcPct val="100000"/>
              </a:lnSpc>
              <a:spcBef>
                <a:spcPts val="5900"/>
              </a:spcBef>
              <a:buSzPct val="145000"/>
              <a:buFontTx/>
              <a:defRPr sz="4400">
                <a:solidFill>
                  <a:srgbClr val="000000"/>
                </a:solidFill>
                <a:latin typeface="+mj-lt"/>
                <a:ea typeface="+mj-ea"/>
                <a:cs typeface="+mj-cs"/>
                <a:sym typeface="Helvetica Neue"/>
              </a:defRPr>
            </a:lvl3pPr>
            <a:lvl4pPr marL="1944686" indent="-611187" defTabSz="821530">
              <a:lnSpc>
                <a:spcPct val="100000"/>
              </a:lnSpc>
              <a:spcBef>
                <a:spcPts val="5900"/>
              </a:spcBef>
              <a:buSzPct val="145000"/>
              <a:buFontTx/>
              <a:defRPr sz="4400">
                <a:solidFill>
                  <a:srgbClr val="000000"/>
                </a:solidFill>
                <a:latin typeface="+mj-lt"/>
                <a:ea typeface="+mj-ea"/>
                <a:cs typeface="+mj-cs"/>
                <a:sym typeface="Helvetica Neue"/>
              </a:defRPr>
            </a:lvl4pPr>
            <a:lvl5pPr marL="2389186" indent="-611186" defTabSz="821530">
              <a:lnSpc>
                <a:spcPct val="100000"/>
              </a:lnSpc>
              <a:spcBef>
                <a:spcPts val="5900"/>
              </a:spcBef>
              <a:buSzPct val="145000"/>
              <a:buFontTx/>
              <a:defRPr sz="44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55" name="Image"/>
          <p:cNvSpPr>
            <a:spLocks noGrp="1"/>
          </p:cNvSpPr>
          <p:nvPr>
            <p:ph type="pic" sz="quarter" idx="13"/>
          </p:nvPr>
        </p:nvSpPr>
        <p:spPr>
          <a:xfrm>
            <a:off x="12495609" y="3643312"/>
            <a:ext cx="7500939" cy="8840393"/>
          </a:xfrm>
          <a:prstGeom prst="rect">
            <a:avLst/>
          </a:prstGeom>
        </p:spPr>
        <p:txBody>
          <a:bodyPr lIns="91439" tIns="45719" rIns="91439" bIns="45719">
            <a:noAutofit/>
          </a:bodyPr>
          <a:lstStyle/>
          <a:p>
            <a:endParaRPr/>
          </a:p>
        </p:txBody>
      </p:sp>
      <p:sp>
        <p:nvSpPr>
          <p:cNvPr id="56" name="Title Text"/>
          <p:cNvSpPr txBox="1">
            <a:spLocks noGrp="1"/>
          </p:cNvSpPr>
          <p:nvPr>
            <p:ph type="title"/>
          </p:nvPr>
        </p:nvSpPr>
        <p:spPr>
          <a:xfrm>
            <a:off x="4387453" y="357186"/>
            <a:ext cx="15609094" cy="3036096"/>
          </a:xfrm>
          <a:prstGeom prst="rect">
            <a:avLst/>
          </a:prstGeom>
        </p:spPr>
        <p:txBody>
          <a:bodyPr lIns="71436" tIns="71436" rIns="71436" bIns="71436"/>
          <a:lstStyle>
            <a:lvl1pPr algn="ctr" defTabSz="821530">
              <a:lnSpc>
                <a:spcPct val="100000"/>
              </a:lnSpc>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57" name="Body Level One…"/>
          <p:cNvSpPr txBox="1">
            <a:spLocks noGrp="1"/>
          </p:cNvSpPr>
          <p:nvPr>
            <p:ph type="body" sz="quarter" idx="1"/>
          </p:nvPr>
        </p:nvSpPr>
        <p:spPr>
          <a:xfrm>
            <a:off x="4387453" y="3643312"/>
            <a:ext cx="7500939" cy="8840393"/>
          </a:xfrm>
          <a:prstGeom prst="rect">
            <a:avLst/>
          </a:prstGeom>
        </p:spPr>
        <p:txBody>
          <a:bodyPr lIns="71436" tIns="71436" rIns="71436" bIns="71436" anchor="ctr"/>
          <a:lstStyle>
            <a:lvl1pPr marL="465363" indent="-465363" defTabSz="821530">
              <a:lnSpc>
                <a:spcPct val="100000"/>
              </a:lnSpc>
              <a:spcBef>
                <a:spcPts val="4500"/>
              </a:spcBef>
              <a:buSzPct val="145000"/>
              <a:buFontTx/>
              <a:defRPr sz="3800">
                <a:solidFill>
                  <a:srgbClr val="000000"/>
                </a:solidFill>
                <a:latin typeface="+mj-lt"/>
                <a:ea typeface="+mj-ea"/>
                <a:cs typeface="+mj-cs"/>
                <a:sym typeface="Helvetica Neue"/>
              </a:defRPr>
            </a:lvl1pPr>
            <a:lvl2pPr marL="808263" indent="-465363" defTabSz="821530">
              <a:lnSpc>
                <a:spcPct val="100000"/>
              </a:lnSpc>
              <a:spcBef>
                <a:spcPts val="4500"/>
              </a:spcBef>
              <a:buSzPct val="145000"/>
              <a:buFontTx/>
              <a:defRPr sz="3800">
                <a:solidFill>
                  <a:srgbClr val="000000"/>
                </a:solidFill>
                <a:latin typeface="+mj-lt"/>
                <a:ea typeface="+mj-ea"/>
                <a:cs typeface="+mj-cs"/>
                <a:sym typeface="Helvetica Neue"/>
              </a:defRPr>
            </a:lvl2pPr>
            <a:lvl3pPr marL="1151164" indent="-465363" defTabSz="821530">
              <a:lnSpc>
                <a:spcPct val="100000"/>
              </a:lnSpc>
              <a:spcBef>
                <a:spcPts val="4500"/>
              </a:spcBef>
              <a:buSzPct val="145000"/>
              <a:buFontTx/>
              <a:defRPr sz="3800">
                <a:solidFill>
                  <a:srgbClr val="000000"/>
                </a:solidFill>
                <a:latin typeface="+mj-lt"/>
                <a:ea typeface="+mj-ea"/>
                <a:cs typeface="+mj-cs"/>
                <a:sym typeface="Helvetica Neue"/>
              </a:defRPr>
            </a:lvl3pPr>
            <a:lvl4pPr marL="1494064" indent="-465364" defTabSz="821530">
              <a:lnSpc>
                <a:spcPct val="100000"/>
              </a:lnSpc>
              <a:spcBef>
                <a:spcPts val="4500"/>
              </a:spcBef>
              <a:buSzPct val="145000"/>
              <a:buFontTx/>
              <a:defRPr sz="3800">
                <a:solidFill>
                  <a:srgbClr val="000000"/>
                </a:solidFill>
                <a:latin typeface="+mj-lt"/>
                <a:ea typeface="+mj-ea"/>
                <a:cs typeface="+mj-cs"/>
                <a:sym typeface="Helvetica Neue"/>
              </a:defRPr>
            </a:lvl4pPr>
            <a:lvl5pPr marL="1836964" indent="-465364" defTabSz="821530">
              <a:lnSpc>
                <a:spcPct val="100000"/>
              </a:lnSpc>
              <a:spcBef>
                <a:spcPts val="4500"/>
              </a:spcBef>
              <a:buSzPct val="145000"/>
              <a:buFontTx/>
              <a:defRPr sz="38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xfrm>
            <a:off x="11954104" y="13073062"/>
            <a:ext cx="466267" cy="473075"/>
          </a:xfrm>
          <a:prstGeom prst="rect">
            <a:avLst/>
          </a:prstGeom>
        </p:spPr>
        <p:txBody>
          <a:bodyPr lIns="71436" tIns="71436" rIns="71436" bIns="71436"/>
          <a:lstStyle>
            <a:lvl1pPr defTabSz="821530">
              <a:defRPr sz="2200" b="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65" name="Body Level One…"/>
          <p:cNvSpPr txBox="1">
            <a:spLocks noGrp="1"/>
          </p:cNvSpPr>
          <p:nvPr>
            <p:ph type="body" idx="1"/>
          </p:nvPr>
        </p:nvSpPr>
        <p:spPr>
          <a:xfrm>
            <a:off x="4387453" y="1785936"/>
            <a:ext cx="15609094" cy="10144127"/>
          </a:xfrm>
          <a:prstGeom prst="rect">
            <a:avLst/>
          </a:prstGeom>
        </p:spPr>
        <p:txBody>
          <a:bodyPr lIns="71436" tIns="71436" rIns="71436" bIns="71436" anchor="ctr"/>
          <a:lstStyle>
            <a:lvl1pPr marL="611187" indent="-611187" defTabSz="821530">
              <a:lnSpc>
                <a:spcPct val="100000"/>
              </a:lnSpc>
              <a:spcBef>
                <a:spcPts val="5900"/>
              </a:spcBef>
              <a:buSzPct val="145000"/>
              <a:buFontTx/>
              <a:defRPr sz="4400">
                <a:solidFill>
                  <a:srgbClr val="000000"/>
                </a:solidFill>
                <a:latin typeface="+mj-lt"/>
                <a:ea typeface="+mj-ea"/>
                <a:cs typeface="+mj-cs"/>
                <a:sym typeface="Helvetica Neue"/>
              </a:defRPr>
            </a:lvl1pPr>
            <a:lvl2pPr marL="1055687" indent="-611187" defTabSz="821530">
              <a:lnSpc>
                <a:spcPct val="100000"/>
              </a:lnSpc>
              <a:spcBef>
                <a:spcPts val="5900"/>
              </a:spcBef>
              <a:buSzPct val="145000"/>
              <a:buFontTx/>
              <a:defRPr sz="4400">
                <a:solidFill>
                  <a:srgbClr val="000000"/>
                </a:solidFill>
                <a:latin typeface="+mj-lt"/>
                <a:ea typeface="+mj-ea"/>
                <a:cs typeface="+mj-cs"/>
                <a:sym typeface="Helvetica Neue"/>
              </a:defRPr>
            </a:lvl2pPr>
            <a:lvl3pPr marL="1500187" indent="-611187" defTabSz="821530">
              <a:lnSpc>
                <a:spcPct val="100000"/>
              </a:lnSpc>
              <a:spcBef>
                <a:spcPts val="5900"/>
              </a:spcBef>
              <a:buSzPct val="145000"/>
              <a:buFontTx/>
              <a:defRPr sz="4400">
                <a:solidFill>
                  <a:srgbClr val="000000"/>
                </a:solidFill>
                <a:latin typeface="+mj-lt"/>
                <a:ea typeface="+mj-ea"/>
                <a:cs typeface="+mj-cs"/>
                <a:sym typeface="Helvetica Neue"/>
              </a:defRPr>
            </a:lvl3pPr>
            <a:lvl4pPr marL="1944686" indent="-611187" defTabSz="821530">
              <a:lnSpc>
                <a:spcPct val="100000"/>
              </a:lnSpc>
              <a:spcBef>
                <a:spcPts val="5900"/>
              </a:spcBef>
              <a:buSzPct val="145000"/>
              <a:buFontTx/>
              <a:defRPr sz="4400">
                <a:solidFill>
                  <a:srgbClr val="000000"/>
                </a:solidFill>
                <a:latin typeface="+mj-lt"/>
                <a:ea typeface="+mj-ea"/>
                <a:cs typeface="+mj-cs"/>
                <a:sym typeface="Helvetica Neue"/>
              </a:defRPr>
            </a:lvl4pPr>
            <a:lvl5pPr marL="2389186" indent="-611186" defTabSz="821530">
              <a:lnSpc>
                <a:spcPct val="100000"/>
              </a:lnSpc>
              <a:spcBef>
                <a:spcPts val="5900"/>
              </a:spcBef>
              <a:buSzPct val="145000"/>
              <a:buFontTx/>
              <a:defRPr sz="4400">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66"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73" name="Image"/>
          <p:cNvSpPr>
            <a:spLocks noGrp="1"/>
          </p:cNvSpPr>
          <p:nvPr>
            <p:ph type="pic" sz="quarter" idx="13"/>
          </p:nvPr>
        </p:nvSpPr>
        <p:spPr>
          <a:xfrm>
            <a:off x="12495609" y="7161609"/>
            <a:ext cx="7500939" cy="5304236"/>
          </a:xfrm>
          <a:prstGeom prst="rect">
            <a:avLst/>
          </a:prstGeom>
        </p:spPr>
        <p:txBody>
          <a:bodyPr lIns="91439" tIns="45719" rIns="91439" bIns="45719">
            <a:noAutofit/>
          </a:bodyPr>
          <a:lstStyle/>
          <a:p>
            <a:endParaRPr/>
          </a:p>
        </p:txBody>
      </p:sp>
      <p:sp>
        <p:nvSpPr>
          <p:cNvPr id="74" name="Image"/>
          <p:cNvSpPr>
            <a:spLocks noGrp="1"/>
          </p:cNvSpPr>
          <p:nvPr>
            <p:ph type="pic" sz="quarter" idx="14"/>
          </p:nvPr>
        </p:nvSpPr>
        <p:spPr>
          <a:xfrm>
            <a:off x="12495609" y="1250155"/>
            <a:ext cx="7500939" cy="5304237"/>
          </a:xfrm>
          <a:prstGeom prst="rect">
            <a:avLst/>
          </a:prstGeom>
        </p:spPr>
        <p:txBody>
          <a:bodyPr lIns="91439" tIns="45719" rIns="91439" bIns="45719">
            <a:noAutofit/>
          </a:bodyPr>
          <a:lstStyle/>
          <a:p>
            <a:endParaRPr/>
          </a:p>
        </p:txBody>
      </p:sp>
      <p:sp>
        <p:nvSpPr>
          <p:cNvPr id="75" name="Image"/>
          <p:cNvSpPr>
            <a:spLocks noGrp="1"/>
          </p:cNvSpPr>
          <p:nvPr>
            <p:ph type="pic" sz="half" idx="15"/>
          </p:nvPr>
        </p:nvSpPr>
        <p:spPr>
          <a:xfrm>
            <a:off x="4387453" y="1250155"/>
            <a:ext cx="7500939" cy="11215690"/>
          </a:xfrm>
          <a:prstGeom prst="rect">
            <a:avLst/>
          </a:prstGeom>
        </p:spPr>
        <p:txBody>
          <a:bodyPr lIns="91439" tIns="45719" rIns="91439" bIns="45719">
            <a:noAutofit/>
          </a:bodyPr>
          <a:lstStyle/>
          <a:p>
            <a:endParaRPr/>
          </a:p>
        </p:txBody>
      </p:sp>
      <p:sp>
        <p:nvSpPr>
          <p:cNvPr id="76"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3" name="Body Level One…"/>
          <p:cNvSpPr txBox="1">
            <a:spLocks noGrp="1"/>
          </p:cNvSpPr>
          <p:nvPr>
            <p:ph type="body" sz="quarter" idx="1"/>
          </p:nvPr>
        </p:nvSpPr>
        <p:spPr>
          <a:xfrm>
            <a:off x="4833937" y="8947546"/>
            <a:ext cx="14716127" cy="647702"/>
          </a:xfrm>
          <a:prstGeom prst="rect">
            <a:avLst/>
          </a:prstGeom>
        </p:spPr>
        <p:txBody>
          <a:bodyPr lIns="71436" tIns="71436" rIns="71436" bIns="71436"/>
          <a:lstStyle>
            <a:lvl1pPr marL="0" indent="0" algn="ctr" defTabSz="821530">
              <a:lnSpc>
                <a:spcPct val="100000"/>
              </a:lnSpc>
              <a:spcBef>
                <a:spcPts val="0"/>
              </a:spcBef>
              <a:buSzTx/>
              <a:buFontTx/>
              <a:buNone/>
              <a:defRPr sz="3200" i="1">
                <a:solidFill>
                  <a:srgbClr val="000000"/>
                </a:solidFill>
                <a:latin typeface="+mj-lt"/>
                <a:ea typeface="+mj-ea"/>
                <a:cs typeface="+mj-cs"/>
                <a:sym typeface="Helvetica Neue"/>
              </a:defRPr>
            </a:lvl1pPr>
            <a:lvl2pPr marL="8889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2pPr>
            <a:lvl3pPr marL="13334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3pPr>
            <a:lvl4pPr marL="17779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4pPr>
            <a:lvl5pPr marL="2222499" indent="-444499" algn="ctr" defTabSz="821530">
              <a:lnSpc>
                <a:spcPct val="100000"/>
              </a:lnSpc>
              <a:spcBef>
                <a:spcPts val="0"/>
              </a:spcBef>
              <a:buSzPct val="145000"/>
              <a:buFontTx/>
              <a:defRPr sz="3200" i="1">
                <a:solidFill>
                  <a:srgbClr val="000000"/>
                </a:solidFill>
                <a:latin typeface="+mj-lt"/>
                <a:ea typeface="+mj-ea"/>
                <a:cs typeface="+mj-cs"/>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84" name="“Type a quote here.”"/>
          <p:cNvSpPr txBox="1">
            <a:spLocks noGrp="1"/>
          </p:cNvSpPr>
          <p:nvPr>
            <p:ph type="body" sz="quarter" idx="13"/>
          </p:nvPr>
        </p:nvSpPr>
        <p:spPr>
          <a:xfrm>
            <a:off x="4833937" y="5997575"/>
            <a:ext cx="14716128" cy="863601"/>
          </a:xfrm>
          <a:prstGeom prst="rect">
            <a:avLst/>
          </a:prstGeom>
        </p:spPr>
        <p:txBody>
          <a:bodyPr lIns="71436" tIns="71436" rIns="71436" bIns="71436" anchor="ctr"/>
          <a:lstStyle/>
          <a:p>
            <a:pPr marL="0" indent="0" algn="ctr" defTabSz="821530">
              <a:lnSpc>
                <a:spcPct val="100000"/>
              </a:lnSpc>
              <a:spcBef>
                <a:spcPts val="0"/>
              </a:spcBef>
              <a:buSzTx/>
              <a:buFontTx/>
              <a:buNone/>
              <a:defRPr sz="4600">
                <a:solidFill>
                  <a:srgbClr val="000000"/>
                </a:solidFill>
                <a:latin typeface="Helvetica Neue Medium"/>
                <a:ea typeface="Helvetica Neue Medium"/>
                <a:cs typeface="Helvetica Neue Medium"/>
                <a:sym typeface="Helvetica Neue Medium"/>
              </a:defRPr>
            </a:pPr>
            <a:endParaRPr/>
          </a:p>
        </p:txBody>
      </p:sp>
      <p:sp>
        <p:nvSpPr>
          <p:cNvPr id="85" name="Slide Number"/>
          <p:cNvSpPr txBox="1">
            <a:spLocks noGrp="1"/>
          </p:cNvSpPr>
          <p:nvPr>
            <p:ph type="sldNum" sz="quarter" idx="2"/>
          </p:nvPr>
        </p:nvSpPr>
        <p:spPr>
          <a:xfrm>
            <a:off x="11954104" y="13073062"/>
            <a:ext cx="466267" cy="477670"/>
          </a:xfrm>
          <a:prstGeom prst="rect">
            <a:avLst/>
          </a:prstGeom>
        </p:spPr>
        <p:txBody>
          <a:bodyPr lIns="71436" tIns="71436" rIns="71436" bIns="71436"/>
          <a:lstStyle>
            <a:lvl1pPr defTabSz="821530">
              <a:defRPr sz="2200" b="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224914" y="184149"/>
            <a:ext cx="21934171" cy="3016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1" tIns="91421" rIns="91421" bIns="91421" anchor="ctr">
            <a:normAutofit/>
          </a:bodyPr>
          <a:lstStyle/>
          <a:p>
            <a:r>
              <a:t>Title Text</a:t>
            </a:r>
          </a:p>
        </p:txBody>
      </p:sp>
      <p:sp>
        <p:nvSpPr>
          <p:cNvPr id="3" name="Body Level One…"/>
          <p:cNvSpPr txBox="1">
            <a:spLocks noGrp="1"/>
          </p:cNvSpPr>
          <p:nvPr>
            <p:ph type="body" idx="1"/>
          </p:nvPr>
        </p:nvSpPr>
        <p:spPr>
          <a:xfrm>
            <a:off x="1224914" y="3200400"/>
            <a:ext cx="21934171" cy="10515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1" tIns="91421" rIns="91421" bIns="91421">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23224596" y="607069"/>
            <a:ext cx="591044" cy="614609"/>
          </a:xfrm>
          <a:prstGeom prst="rect">
            <a:avLst/>
          </a:prstGeom>
          <a:ln w="12700">
            <a:miter lim="400000"/>
          </a:ln>
        </p:spPr>
        <p:txBody>
          <a:bodyPr wrap="none" lIns="91404" tIns="91404" rIns="91404" bIns="91404">
            <a:spAutoFit/>
          </a:bodyPr>
          <a:lstStyle>
            <a:lvl1pPr defTabSz="1828433">
              <a:defRPr sz="2800" b="1">
                <a:solidFill>
                  <a:srgbClr val="535353"/>
                </a:solidFill>
                <a:latin typeface="Lato Bold"/>
                <a:ea typeface="Lato Bold"/>
                <a:cs typeface="Lato Bold"/>
                <a:sym typeface="Lato Bold"/>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 id="2147483665" r:id="rId16"/>
  </p:sldLayoutIdLst>
  <p:transition spd="med"/>
  <p:txStyles>
    <p:titleStyle>
      <a:lvl1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1pPr>
      <a:lvl2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2pPr>
      <a:lvl3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3pPr>
      <a:lvl4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4pPr>
      <a:lvl5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5pPr>
      <a:lvl6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6pPr>
      <a:lvl7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7pPr>
      <a:lvl8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8pPr>
      <a:lvl9pPr marL="0" marR="0" indent="0" algn="l" defTabSz="1828433" latinLnBrk="0">
        <a:lnSpc>
          <a:spcPct val="90000"/>
        </a:lnSpc>
        <a:spcBef>
          <a:spcPts val="0"/>
        </a:spcBef>
        <a:spcAft>
          <a:spcPts val="0"/>
        </a:spcAft>
        <a:buClrTx/>
        <a:buSzTx/>
        <a:buFontTx/>
        <a:buNone/>
        <a:tabLst/>
        <a:defRPr sz="6000" b="0" i="0" u="none" strike="noStrike" cap="none" spc="0" baseline="0">
          <a:solidFill>
            <a:srgbClr val="445469"/>
          </a:solidFill>
          <a:uFillTx/>
          <a:latin typeface="+mn-lt"/>
          <a:ea typeface="+mn-ea"/>
          <a:cs typeface="+mn-cs"/>
          <a:sym typeface="Helvetica"/>
        </a:defRPr>
      </a:lvl9pPr>
    </p:titleStyle>
    <p:bodyStyle>
      <a:lvl1pPr marL="457109" marR="0" indent="-457109"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1pPr>
      <a:lvl2pPr marL="1462747" marR="0" indent="-548530"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2pPr>
      <a:lvl3pPr marL="2437912"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3pPr>
      <a:lvl4pPr marL="3428314" marR="0" indent="-685663"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4pPr>
      <a:lvl5pPr marL="4342531" marR="0" indent="-685663"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5pPr>
      <a:lvl6pPr marL="5180563"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6pPr>
      <a:lvl7pPr marL="6094780"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7pPr>
      <a:lvl8pPr marL="7008997" marR="0" indent="-609478"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8pPr>
      <a:lvl9pPr marL="7923215" marR="0" indent="-609479" algn="l" defTabSz="1828433" latinLnBrk="0">
        <a:lnSpc>
          <a:spcPct val="90000"/>
        </a:lnSpc>
        <a:spcBef>
          <a:spcPts val="2000"/>
        </a:spcBef>
        <a:spcAft>
          <a:spcPts val="0"/>
        </a:spcAft>
        <a:buClrTx/>
        <a:buSzPct val="100000"/>
        <a:buFont typeface="Arial"/>
        <a:buChar char="•"/>
        <a:tabLst/>
        <a:defRPr sz="4800" b="0" i="0" u="none" strike="noStrike" cap="none" spc="0" baseline="0">
          <a:solidFill>
            <a:srgbClr val="445469"/>
          </a:solidFill>
          <a:uFillTx/>
          <a:latin typeface="+mn-lt"/>
          <a:ea typeface="+mn-ea"/>
          <a:cs typeface="+mn-cs"/>
          <a:sym typeface="Helvetica"/>
        </a:defRPr>
      </a:lvl9pPr>
    </p:bodyStyle>
    <p:otherStyle>
      <a:lvl1pPr marL="0" marR="0" indent="0"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1pPr>
      <a:lvl2pPr marL="0" marR="0" indent="914216"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2pPr>
      <a:lvl3pPr marL="0" marR="0" indent="1828433"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3pPr>
      <a:lvl4pPr marL="0" marR="0" indent="2742651"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4pPr>
      <a:lvl5pPr marL="0" marR="0" indent="3656867"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5pPr>
      <a:lvl6pPr marL="0" marR="0" indent="4571086"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6pPr>
      <a:lvl7pPr marL="0" marR="0" indent="5485303"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7pPr>
      <a:lvl8pPr marL="0" marR="0" indent="6399519"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8pPr>
      <a:lvl9pPr marL="0" marR="0" indent="7313737" algn="ctr" defTabSz="1828433" latinLnBrk="0">
        <a:lnSpc>
          <a:spcPct val="100000"/>
        </a:lnSpc>
        <a:spcBef>
          <a:spcPts val="0"/>
        </a:spcBef>
        <a:spcAft>
          <a:spcPts val="0"/>
        </a:spcAft>
        <a:buClrTx/>
        <a:buSzTx/>
        <a:buFontTx/>
        <a:buNone/>
        <a:tabLst/>
        <a:defRPr sz="2800" b="1" i="0" u="none" strike="noStrike" cap="none" spc="0" baseline="0">
          <a:solidFill>
            <a:schemeClr val="tx1"/>
          </a:solidFill>
          <a:uFillTx/>
          <a:latin typeface="+mn-lt"/>
          <a:ea typeface="+mn-ea"/>
          <a:cs typeface="+mn-cs"/>
          <a:sym typeface="Lato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52"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53" name="Picture 7" descr="Picture 7"/>
          <p:cNvPicPr>
            <a:picLocks noChangeAspect="1"/>
          </p:cNvPicPr>
          <p:nvPr/>
        </p:nvPicPr>
        <p:blipFill>
          <a:blip r:embed="rId3"/>
          <a:srcRect l="1" r="23941"/>
          <a:stretch>
            <a:fillRect/>
          </a:stretch>
        </p:blipFill>
        <p:spPr>
          <a:xfrm>
            <a:off x="0" y="-41564"/>
            <a:ext cx="20927292" cy="13757564"/>
          </a:xfrm>
          <a:prstGeom prst="rect">
            <a:avLst/>
          </a:prstGeom>
          <a:ln w="12700">
            <a:miter lim="400000"/>
          </a:ln>
        </p:spPr>
      </p:pic>
      <p:sp>
        <p:nvSpPr>
          <p:cNvPr id="154" name="TextBox 10"/>
          <p:cNvSpPr txBox="1"/>
          <p:nvPr/>
        </p:nvSpPr>
        <p:spPr>
          <a:xfrm>
            <a:off x="12709473" y="4870535"/>
            <a:ext cx="6345383" cy="1596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defRPr sz="5000">
                <a:latin typeface="Miso"/>
                <a:ea typeface="Miso"/>
                <a:cs typeface="Miso"/>
                <a:sym typeface="Miso"/>
              </a:defRPr>
            </a:lvl1pPr>
          </a:lstStyle>
          <a:p>
            <a:r>
              <a:t>Adventist Youth Ministries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Ten Objectives"/>
          <p:cNvSpPr txBox="1"/>
          <p:nvPr/>
        </p:nvSpPr>
        <p:spPr>
          <a:xfrm>
            <a:off x="7129960" y="259446"/>
            <a:ext cx="6661437" cy="1446550"/>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dirty="0"/>
              <a:t>Ten </a:t>
            </a:r>
            <a:r>
              <a:rPr sz="7200" dirty="0"/>
              <a:t>Objectives</a:t>
            </a:r>
            <a:endParaRPr dirty="0"/>
          </a:p>
        </p:txBody>
      </p:sp>
      <p:sp>
        <p:nvSpPr>
          <p:cNvPr id="334" name="Rectangle"/>
          <p:cNvSpPr/>
          <p:nvPr/>
        </p:nvSpPr>
        <p:spPr>
          <a:xfrm>
            <a:off x="9684161" y="2305567"/>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335" name="Ambassadors Ministry"/>
          <p:cNvSpPr txBox="1"/>
          <p:nvPr/>
        </p:nvSpPr>
        <p:spPr>
          <a:xfrm>
            <a:off x="9015322" y="1634833"/>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grpSp>
        <p:nvGrpSpPr>
          <p:cNvPr id="342" name="Group"/>
          <p:cNvGrpSpPr/>
          <p:nvPr/>
        </p:nvGrpSpPr>
        <p:grpSpPr>
          <a:xfrm>
            <a:off x="768326" y="2535098"/>
            <a:ext cx="9339683" cy="1083335"/>
            <a:chOff x="0" y="437272"/>
            <a:chExt cx="9339682" cy="1083333"/>
          </a:xfrm>
        </p:grpSpPr>
        <p:sp>
          <p:nvSpPr>
            <p:cNvPr id="336" name="Make the number-one priority of your Ambassador programming to be the personal salvation of each and every teen who is a member."/>
            <p:cNvSpPr/>
            <p:nvPr/>
          </p:nvSpPr>
          <p:spPr>
            <a:xfrm>
              <a:off x="894181"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Make the number-one priority of your Ambassador programming to be the personal salvation of each and every teen who is a member. </a:t>
              </a:r>
            </a:p>
          </p:txBody>
        </p:sp>
        <p:grpSp>
          <p:nvGrpSpPr>
            <p:cNvPr id="341" name="Group"/>
            <p:cNvGrpSpPr/>
            <p:nvPr/>
          </p:nvGrpSpPr>
          <p:grpSpPr>
            <a:xfrm>
              <a:off x="0" y="439141"/>
              <a:ext cx="880243" cy="1079595"/>
              <a:chOff x="0" y="90311"/>
              <a:chExt cx="880242" cy="1079593"/>
            </a:xfrm>
          </p:grpSpPr>
          <p:grpSp>
            <p:nvGrpSpPr>
              <p:cNvPr id="339" name="Group"/>
              <p:cNvGrpSpPr/>
              <p:nvPr/>
            </p:nvGrpSpPr>
            <p:grpSpPr>
              <a:xfrm>
                <a:off x="0" y="90311"/>
                <a:ext cx="880243" cy="1079595"/>
                <a:chOff x="0" y="0"/>
                <a:chExt cx="880243" cy="1079593"/>
              </a:xfrm>
            </p:grpSpPr>
            <p:sp>
              <p:nvSpPr>
                <p:cNvPr id="337" name="Shape"/>
                <p:cNvSpPr/>
                <p:nvPr/>
              </p:nvSpPr>
              <p:spPr>
                <a:xfrm>
                  <a:off x="0" y="0"/>
                  <a:ext cx="880244"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167964"/>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38" name="Shape"/>
                <p:cNvSpPr/>
                <p:nvPr/>
              </p:nvSpPr>
              <p:spPr>
                <a:xfrm>
                  <a:off x="0" y="0"/>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grpSp>
          <p:sp>
            <p:nvSpPr>
              <p:cNvPr id="340" name="1"/>
              <p:cNvSpPr/>
              <p:nvPr/>
            </p:nvSpPr>
            <p:spPr>
              <a:xfrm>
                <a:off x="2087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1</a:t>
                </a:r>
              </a:p>
            </p:txBody>
          </p:sp>
        </p:grpSp>
      </p:grpSp>
      <p:grpSp>
        <p:nvGrpSpPr>
          <p:cNvPr id="348" name="Group"/>
          <p:cNvGrpSpPr/>
          <p:nvPr/>
        </p:nvGrpSpPr>
        <p:grpSpPr>
          <a:xfrm>
            <a:off x="868736" y="4075184"/>
            <a:ext cx="9326813" cy="1083335"/>
            <a:chOff x="0" y="437272"/>
            <a:chExt cx="9326811" cy="1083333"/>
          </a:xfrm>
        </p:grpSpPr>
        <p:sp>
          <p:nvSpPr>
            <p:cNvPr id="343" name="Encourage teens to discover their God-given talents and to use their gifts and abilities to fulfil God’s expectations for them."/>
            <p:cNvSpPr/>
            <p:nvPr/>
          </p:nvSpPr>
          <p:spPr>
            <a:xfrm>
              <a:off x="881310"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Encourage teens to discover their God-given talents and to use their gifts and abilities to fulfil God’s expectations for them. </a:t>
              </a:r>
            </a:p>
          </p:txBody>
        </p:sp>
        <p:grpSp>
          <p:nvGrpSpPr>
            <p:cNvPr id="347" name="Group"/>
            <p:cNvGrpSpPr/>
            <p:nvPr/>
          </p:nvGrpSpPr>
          <p:grpSpPr>
            <a:xfrm>
              <a:off x="0" y="439141"/>
              <a:ext cx="880243" cy="1079595"/>
              <a:chOff x="0" y="74408"/>
              <a:chExt cx="880242" cy="1079593"/>
            </a:xfrm>
          </p:grpSpPr>
          <p:sp>
            <p:nvSpPr>
              <p:cNvPr id="344" name="Shape"/>
              <p:cNvSpPr/>
              <p:nvPr/>
            </p:nvSpPr>
            <p:spPr>
              <a:xfrm>
                <a:off x="0" y="74408"/>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77943E"/>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45" name="Shape"/>
              <p:cNvSpPr/>
              <p:nvPr/>
            </p:nvSpPr>
            <p:spPr>
              <a:xfrm>
                <a:off x="0" y="74408"/>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46" name="2"/>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2</a:t>
                </a:r>
              </a:p>
            </p:txBody>
          </p:sp>
        </p:grpSp>
      </p:grpSp>
      <p:grpSp>
        <p:nvGrpSpPr>
          <p:cNvPr id="354" name="Group"/>
          <p:cNvGrpSpPr/>
          <p:nvPr/>
        </p:nvGrpSpPr>
        <p:grpSpPr>
          <a:xfrm>
            <a:off x="909838" y="5422033"/>
            <a:ext cx="9800068" cy="1760444"/>
            <a:chOff x="0" y="576966"/>
            <a:chExt cx="9326811" cy="1760440"/>
          </a:xfrm>
        </p:grpSpPr>
        <p:sp>
          <p:nvSpPr>
            <p:cNvPr id="349" name="Teach the teens to internalize God’s love and His principles so that they will take responsibility for their walk with God and use His principles and the guidance of the Holy Spirit to make wise decisions in their lives."/>
            <p:cNvSpPr/>
            <p:nvPr/>
          </p:nvSpPr>
          <p:spPr>
            <a:xfrm>
              <a:off x="881310" y="576966"/>
              <a:ext cx="8445501" cy="176044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sz="1600" dirty="0"/>
            </a:p>
            <a:p>
              <a:pPr>
                <a:lnSpc>
                  <a:spcPct val="100000"/>
                </a:lnSpc>
              </a:pPr>
              <a:r>
                <a:rPr dirty="0"/>
                <a:t>Teach the teens to internalize God’s love and His principles so that they will take responsibility for their walk with God and use His principles and the guidance of the Holy Spirit to make wise decisions in their lives. </a:t>
              </a:r>
            </a:p>
          </p:txBody>
        </p:sp>
        <p:grpSp>
          <p:nvGrpSpPr>
            <p:cNvPr id="353" name="Group"/>
            <p:cNvGrpSpPr/>
            <p:nvPr/>
          </p:nvGrpSpPr>
          <p:grpSpPr>
            <a:xfrm>
              <a:off x="0" y="917388"/>
              <a:ext cx="880243" cy="1079595"/>
              <a:chOff x="0" y="95059"/>
              <a:chExt cx="880242" cy="1079593"/>
            </a:xfrm>
          </p:grpSpPr>
          <p:sp>
            <p:nvSpPr>
              <p:cNvPr id="350" name="Shape"/>
              <p:cNvSpPr/>
              <p:nvPr/>
            </p:nvSpPr>
            <p:spPr>
              <a:xfrm>
                <a:off x="0" y="95059"/>
                <a:ext cx="880243"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C6770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1" name="Shape"/>
              <p:cNvSpPr/>
              <p:nvPr/>
            </p:nvSpPr>
            <p:spPr>
              <a:xfrm>
                <a:off x="0" y="95059"/>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2" name="3"/>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3</a:t>
                </a:r>
              </a:p>
            </p:txBody>
          </p:sp>
        </p:grpSp>
      </p:grpSp>
      <p:grpSp>
        <p:nvGrpSpPr>
          <p:cNvPr id="360" name="Group"/>
          <p:cNvGrpSpPr/>
          <p:nvPr/>
        </p:nvGrpSpPr>
        <p:grpSpPr>
          <a:xfrm>
            <a:off x="851744" y="6648631"/>
            <a:ext cx="9918240" cy="3483992"/>
            <a:chOff x="0" y="671685"/>
            <a:chExt cx="9326811" cy="3483986"/>
          </a:xfrm>
        </p:grpSpPr>
        <p:sp>
          <p:nvSpPr>
            <p:cNvPr id="355" name="Help teens to realize that God and His church love them and appreciate the implementation of their talents for the fulfilling of the gospel commission as established in Matt. 28:18–20 and Acts 1:8. Help them find fulfillment in their life with God as the"/>
            <p:cNvSpPr/>
            <p:nvPr/>
          </p:nvSpPr>
          <p:spPr>
            <a:xfrm>
              <a:off x="881310" y="671685"/>
              <a:ext cx="8445501" cy="348398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dirty="0"/>
            </a:p>
            <a:p>
              <a:pPr>
                <a:lnSpc>
                  <a:spcPct val="100000"/>
                </a:lnSpc>
              </a:pPr>
              <a:endParaRPr lang="en-US" sz="4400" dirty="0"/>
            </a:p>
            <a:p>
              <a:pPr>
                <a:lnSpc>
                  <a:spcPct val="100000"/>
                </a:lnSpc>
              </a:pPr>
              <a:r>
                <a:rPr dirty="0"/>
                <a:t>Help teens to realize that God and His church love them and appreciate the implementation of their talents for the fulfilling of the gospel commission as established in Matt. 28:18–20 and Acts 1:8. Help them find fulfillment in their life with God as they share their beliefs with those whom God brings to them. </a:t>
              </a:r>
            </a:p>
          </p:txBody>
        </p:sp>
        <p:grpSp>
          <p:nvGrpSpPr>
            <p:cNvPr id="359" name="Group"/>
            <p:cNvGrpSpPr/>
            <p:nvPr/>
          </p:nvGrpSpPr>
          <p:grpSpPr>
            <a:xfrm>
              <a:off x="0" y="1873880"/>
              <a:ext cx="880244" cy="1079598"/>
              <a:chOff x="0" y="99947"/>
              <a:chExt cx="880243" cy="1079596"/>
            </a:xfrm>
          </p:grpSpPr>
          <p:sp>
            <p:nvSpPr>
              <p:cNvPr id="356" name="Shape"/>
              <p:cNvSpPr/>
              <p:nvPr/>
            </p:nvSpPr>
            <p:spPr>
              <a:xfrm>
                <a:off x="0" y="99948"/>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8E2B23"/>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7" name="Shape"/>
              <p:cNvSpPr/>
              <p:nvPr/>
            </p:nvSpPr>
            <p:spPr>
              <a:xfrm>
                <a:off x="0" y="99947"/>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58" name="4"/>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4</a:t>
                </a:r>
              </a:p>
            </p:txBody>
          </p:sp>
        </p:grpSp>
      </p:grpSp>
      <p:grpSp>
        <p:nvGrpSpPr>
          <p:cNvPr id="366" name="Group"/>
          <p:cNvGrpSpPr/>
          <p:nvPr/>
        </p:nvGrpSpPr>
        <p:grpSpPr>
          <a:xfrm>
            <a:off x="1087245" y="9514127"/>
            <a:ext cx="9767709" cy="3668658"/>
            <a:chOff x="0" y="579353"/>
            <a:chExt cx="9326811" cy="3668650"/>
          </a:xfrm>
        </p:grpSpPr>
        <p:sp>
          <p:nvSpPr>
            <p:cNvPr id="361" name="Teach an understanding and love for God’s creation through programs of adventure and discovery. The young people will find their fellowship with God to be more meaningful as they have the opportunity to experience that sense of wonder and worship as natu"/>
            <p:cNvSpPr/>
            <p:nvPr/>
          </p:nvSpPr>
          <p:spPr>
            <a:xfrm>
              <a:off x="881310" y="579353"/>
              <a:ext cx="8445501" cy="366865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dirty="0"/>
            </a:p>
            <a:p>
              <a:pPr>
                <a:lnSpc>
                  <a:spcPct val="100000"/>
                </a:lnSpc>
              </a:pPr>
              <a:endParaRPr lang="en-US" dirty="0"/>
            </a:p>
            <a:p>
              <a:pPr>
                <a:lnSpc>
                  <a:spcPct val="100000"/>
                </a:lnSpc>
              </a:pPr>
              <a:endParaRPr lang="en-US" sz="2000" dirty="0"/>
            </a:p>
            <a:p>
              <a:pPr>
                <a:lnSpc>
                  <a:spcPct val="100000"/>
                </a:lnSpc>
              </a:pPr>
              <a:r>
                <a:rPr dirty="0"/>
                <a:t>Teach an understanding and love for God’s creation through programs of adventure and discovery. The young people will find their fellowship with God to be more meaningful as they have the opportunity to experience that sense of wonder and worship as nature unfolds its deepest spiritual secrets as described in Romans 1:19, 20. </a:t>
              </a:r>
            </a:p>
          </p:txBody>
        </p:sp>
        <p:grpSp>
          <p:nvGrpSpPr>
            <p:cNvPr id="365" name="Group"/>
            <p:cNvGrpSpPr/>
            <p:nvPr/>
          </p:nvGrpSpPr>
          <p:grpSpPr>
            <a:xfrm>
              <a:off x="0" y="1873880"/>
              <a:ext cx="880244" cy="1079597"/>
              <a:chOff x="0" y="87247"/>
              <a:chExt cx="880243" cy="1079595"/>
            </a:xfrm>
          </p:grpSpPr>
          <p:sp>
            <p:nvSpPr>
              <p:cNvPr id="362" name="Shape"/>
              <p:cNvSpPr/>
              <p:nvPr/>
            </p:nvSpPr>
            <p:spPr>
              <a:xfrm>
                <a:off x="0" y="87247"/>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63" name="Shape"/>
              <p:cNvSpPr/>
              <p:nvPr/>
            </p:nvSpPr>
            <p:spPr>
              <a:xfrm>
                <a:off x="0" y="87247"/>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64" name="5"/>
              <p:cNvSpPr/>
              <p:nvPr/>
            </p:nvSpPr>
            <p:spPr>
              <a:xfrm>
                <a:off x="221418" y="538144"/>
                <a:ext cx="437407"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5</a:t>
                </a:r>
              </a:p>
            </p:txBody>
          </p:sp>
        </p:grpSp>
      </p:grpSp>
      <p:sp>
        <p:nvSpPr>
          <p:cNvPr id="367"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368"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grpSp>
        <p:nvGrpSpPr>
          <p:cNvPr id="375" name="Group"/>
          <p:cNvGrpSpPr/>
          <p:nvPr/>
        </p:nvGrpSpPr>
        <p:grpSpPr>
          <a:xfrm>
            <a:off x="11164400" y="2762928"/>
            <a:ext cx="9326813" cy="1083335"/>
            <a:chOff x="0" y="437272"/>
            <a:chExt cx="9326811" cy="1083333"/>
          </a:xfrm>
        </p:grpSpPr>
        <p:sp>
          <p:nvSpPr>
            <p:cNvPr id="369" name="Inspire the teens to give personal expression of their love for God by teaching them how to be involved in various outreach activities."/>
            <p:cNvSpPr/>
            <p:nvPr/>
          </p:nvSpPr>
          <p:spPr>
            <a:xfrm>
              <a:off x="881310"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Inspire the teens to give personal expression of their love for God by teaching them how to be involved in various outreach activities. </a:t>
              </a:r>
            </a:p>
          </p:txBody>
        </p:sp>
        <p:grpSp>
          <p:nvGrpSpPr>
            <p:cNvPr id="374" name="Group"/>
            <p:cNvGrpSpPr/>
            <p:nvPr/>
          </p:nvGrpSpPr>
          <p:grpSpPr>
            <a:xfrm>
              <a:off x="0" y="439141"/>
              <a:ext cx="880243" cy="1079595"/>
              <a:chOff x="0" y="83854"/>
              <a:chExt cx="880242" cy="1079593"/>
            </a:xfrm>
          </p:grpSpPr>
          <p:grpSp>
            <p:nvGrpSpPr>
              <p:cNvPr id="372" name="Group"/>
              <p:cNvGrpSpPr/>
              <p:nvPr/>
            </p:nvGrpSpPr>
            <p:grpSpPr>
              <a:xfrm>
                <a:off x="0" y="83854"/>
                <a:ext cx="880243" cy="1079595"/>
                <a:chOff x="0" y="0"/>
                <a:chExt cx="880243" cy="1079593"/>
              </a:xfrm>
            </p:grpSpPr>
            <p:sp>
              <p:nvSpPr>
                <p:cNvPr id="370" name="Shape"/>
                <p:cNvSpPr/>
                <p:nvPr/>
              </p:nvSpPr>
              <p:spPr>
                <a:xfrm>
                  <a:off x="0" y="0"/>
                  <a:ext cx="880244" cy="1079594"/>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167964"/>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71" name="Shape"/>
                <p:cNvSpPr/>
                <p:nvPr/>
              </p:nvSpPr>
              <p:spPr>
                <a:xfrm>
                  <a:off x="0" y="0"/>
                  <a:ext cx="437406" cy="107959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grpSp>
          <p:sp>
            <p:nvSpPr>
              <p:cNvPr id="373" name="6"/>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6</a:t>
                </a:r>
              </a:p>
            </p:txBody>
          </p:sp>
        </p:grpSp>
      </p:grpSp>
      <p:grpSp>
        <p:nvGrpSpPr>
          <p:cNvPr id="381" name="Group"/>
          <p:cNvGrpSpPr/>
          <p:nvPr/>
        </p:nvGrpSpPr>
        <p:grpSpPr>
          <a:xfrm>
            <a:off x="11164400" y="5028324"/>
            <a:ext cx="9326813" cy="1083335"/>
            <a:chOff x="0" y="437272"/>
            <a:chExt cx="9326811" cy="1083333"/>
          </a:xfrm>
        </p:grpSpPr>
        <p:sp>
          <p:nvSpPr>
            <p:cNvPr id="376" name="Teach the teens specific vocational skills and hobbies that will provide them with purpose and employment opportunities."/>
            <p:cNvSpPr/>
            <p:nvPr/>
          </p:nvSpPr>
          <p:spPr>
            <a:xfrm>
              <a:off x="881310" y="437272"/>
              <a:ext cx="8445501" cy="10833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Teach the teens specific vocational skills and hobbies that will provide them with purpose and employment opportunities. </a:t>
              </a:r>
            </a:p>
          </p:txBody>
        </p:sp>
        <p:grpSp>
          <p:nvGrpSpPr>
            <p:cNvPr id="380" name="Group"/>
            <p:cNvGrpSpPr/>
            <p:nvPr/>
          </p:nvGrpSpPr>
          <p:grpSpPr>
            <a:xfrm>
              <a:off x="0" y="439141"/>
              <a:ext cx="880243" cy="1079595"/>
              <a:chOff x="0" y="69326"/>
              <a:chExt cx="880242" cy="1079593"/>
            </a:xfrm>
          </p:grpSpPr>
          <p:sp>
            <p:nvSpPr>
              <p:cNvPr id="377" name="Shape"/>
              <p:cNvSpPr/>
              <p:nvPr/>
            </p:nvSpPr>
            <p:spPr>
              <a:xfrm>
                <a:off x="0" y="69326"/>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77943E"/>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78" name="Shape"/>
              <p:cNvSpPr/>
              <p:nvPr/>
            </p:nvSpPr>
            <p:spPr>
              <a:xfrm>
                <a:off x="0" y="69326"/>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79" name="7"/>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7</a:t>
                </a:r>
              </a:p>
            </p:txBody>
          </p:sp>
        </p:grpSp>
      </p:grpSp>
      <p:grpSp>
        <p:nvGrpSpPr>
          <p:cNvPr id="387" name="Group"/>
          <p:cNvGrpSpPr/>
          <p:nvPr/>
        </p:nvGrpSpPr>
        <p:grpSpPr>
          <a:xfrm>
            <a:off x="11164400" y="6738318"/>
            <a:ext cx="9326813" cy="1083335"/>
            <a:chOff x="0" y="437272"/>
            <a:chExt cx="9326811" cy="1083334"/>
          </a:xfrm>
        </p:grpSpPr>
        <p:sp>
          <p:nvSpPr>
            <p:cNvPr id="382" name="Encourage the young people to develop and maintain physical fitness through an active, energetic, drug-free lifestyle."/>
            <p:cNvSpPr/>
            <p:nvPr/>
          </p:nvSpPr>
          <p:spPr>
            <a:xfrm>
              <a:off x="881310" y="437272"/>
              <a:ext cx="8445501" cy="108333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r>
                <a:rPr dirty="0"/>
                <a:t>Encourage the young people to develop and maintain physical fitness through an active, energetic, drug-free lifestyle. </a:t>
              </a:r>
            </a:p>
          </p:txBody>
        </p:sp>
        <p:grpSp>
          <p:nvGrpSpPr>
            <p:cNvPr id="386" name="Group"/>
            <p:cNvGrpSpPr/>
            <p:nvPr/>
          </p:nvGrpSpPr>
          <p:grpSpPr>
            <a:xfrm>
              <a:off x="0" y="439141"/>
              <a:ext cx="880243" cy="1079595"/>
              <a:chOff x="0" y="87339"/>
              <a:chExt cx="880242" cy="1079593"/>
            </a:xfrm>
          </p:grpSpPr>
          <p:sp>
            <p:nvSpPr>
              <p:cNvPr id="383" name="Shape"/>
              <p:cNvSpPr/>
              <p:nvPr/>
            </p:nvSpPr>
            <p:spPr>
              <a:xfrm>
                <a:off x="0" y="87339"/>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C6770C"/>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84" name="Shape"/>
              <p:cNvSpPr/>
              <p:nvPr/>
            </p:nvSpPr>
            <p:spPr>
              <a:xfrm>
                <a:off x="0" y="87339"/>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85" name="8"/>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t>8</a:t>
                </a:r>
              </a:p>
            </p:txBody>
          </p:sp>
        </p:grpSp>
      </p:grpSp>
      <p:grpSp>
        <p:nvGrpSpPr>
          <p:cNvPr id="393" name="Group"/>
          <p:cNvGrpSpPr/>
          <p:nvPr/>
        </p:nvGrpSpPr>
        <p:grpSpPr>
          <a:xfrm>
            <a:off x="11164400" y="7806953"/>
            <a:ext cx="9386891" cy="2868439"/>
            <a:chOff x="0" y="305393"/>
            <a:chExt cx="9386889" cy="2868433"/>
          </a:xfrm>
        </p:grpSpPr>
        <p:sp>
          <p:nvSpPr>
            <p:cNvPr id="388" name="Provide them with opportunities to develop and demonstrate their leadership abilities. They will strengthen their resolve to learn and maintain appropriate internal discipline and apply their skills of resourcefulness and understanding of the processes o"/>
            <p:cNvSpPr/>
            <p:nvPr/>
          </p:nvSpPr>
          <p:spPr>
            <a:xfrm>
              <a:off x="941388" y="305393"/>
              <a:ext cx="8445501" cy="2868433"/>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sz="1600" dirty="0"/>
            </a:p>
            <a:p>
              <a:pPr>
                <a:lnSpc>
                  <a:spcPct val="100000"/>
                </a:lnSpc>
              </a:pPr>
              <a:endParaRPr lang="en-US" sz="1600" dirty="0"/>
            </a:p>
            <a:p>
              <a:pPr>
                <a:lnSpc>
                  <a:spcPct val="100000"/>
                </a:lnSpc>
              </a:pPr>
              <a:endParaRPr lang="en-US" dirty="0"/>
            </a:p>
            <a:p>
              <a:pPr>
                <a:lnSpc>
                  <a:spcPct val="100000"/>
                </a:lnSpc>
              </a:pPr>
              <a:r>
                <a:rPr dirty="0"/>
                <a:t>Provide them with opportunities to develop and demonstrate their leadership abilities. They will strengthen their resolve to learn and maintain appropriate internal discipline and apply their skills of resourcefulness and understanding of the processes of group dynamics. </a:t>
              </a:r>
            </a:p>
          </p:txBody>
        </p:sp>
        <p:grpSp>
          <p:nvGrpSpPr>
            <p:cNvPr id="392" name="Group"/>
            <p:cNvGrpSpPr/>
            <p:nvPr/>
          </p:nvGrpSpPr>
          <p:grpSpPr>
            <a:xfrm>
              <a:off x="0" y="1395634"/>
              <a:ext cx="880244" cy="1079597"/>
              <a:chOff x="0" y="95231"/>
              <a:chExt cx="880243" cy="1079595"/>
            </a:xfrm>
          </p:grpSpPr>
          <p:sp>
            <p:nvSpPr>
              <p:cNvPr id="389" name="Shape"/>
              <p:cNvSpPr/>
              <p:nvPr/>
            </p:nvSpPr>
            <p:spPr>
              <a:xfrm>
                <a:off x="0" y="95231"/>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8E2B23"/>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0" name="Shape"/>
              <p:cNvSpPr/>
              <p:nvPr/>
            </p:nvSpPr>
            <p:spPr>
              <a:xfrm>
                <a:off x="0" y="95231"/>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1" name="9"/>
              <p:cNvSpPr/>
              <p:nvPr/>
            </p:nvSpPr>
            <p:spPr>
              <a:xfrm>
                <a:off x="221418" y="538144"/>
                <a:ext cx="43740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9</a:t>
                </a:r>
              </a:p>
            </p:txBody>
          </p:sp>
        </p:grpSp>
      </p:grpSp>
      <p:grpSp>
        <p:nvGrpSpPr>
          <p:cNvPr id="399" name="Group"/>
          <p:cNvGrpSpPr/>
          <p:nvPr/>
        </p:nvGrpSpPr>
        <p:grpSpPr>
          <a:xfrm>
            <a:off x="11311390" y="10992645"/>
            <a:ext cx="9326813" cy="1791221"/>
            <a:chOff x="0" y="561578"/>
            <a:chExt cx="9326811" cy="1791218"/>
          </a:xfrm>
        </p:grpSpPr>
        <p:sp>
          <p:nvSpPr>
            <p:cNvPr id="394" name="Provide ample opportunities for teens to interact in carefully supervised activities that will lead to and strengthen life-long committed relationships."/>
            <p:cNvSpPr/>
            <p:nvPr/>
          </p:nvSpPr>
          <p:spPr>
            <a:xfrm>
              <a:off x="881310" y="561578"/>
              <a:ext cx="8445501" cy="179121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algn="l" defTabSz="1828433">
                <a:lnSpc>
                  <a:spcPct val="120000"/>
                </a:lnSpc>
                <a:defRPr sz="2800">
                  <a:solidFill>
                    <a:srgbClr val="445469"/>
                  </a:solidFill>
                  <a:latin typeface="Miso"/>
                  <a:ea typeface="Miso"/>
                  <a:cs typeface="Miso"/>
                  <a:sym typeface="Miso"/>
                </a:defRPr>
              </a:lvl1pPr>
            </a:lstStyle>
            <a:p>
              <a:pPr>
                <a:lnSpc>
                  <a:spcPct val="100000"/>
                </a:lnSpc>
              </a:pPr>
              <a:endParaRPr lang="en-US" sz="1800" dirty="0"/>
            </a:p>
            <a:p>
              <a:pPr>
                <a:lnSpc>
                  <a:spcPct val="100000"/>
                </a:lnSpc>
              </a:pPr>
              <a:r>
                <a:rPr dirty="0"/>
                <a:t>Provide ample opportunities for teens to interact in carefully supervised activities that will lead to and strengthen life-long committed relationships. </a:t>
              </a:r>
            </a:p>
          </p:txBody>
        </p:sp>
        <p:grpSp>
          <p:nvGrpSpPr>
            <p:cNvPr id="398" name="Group"/>
            <p:cNvGrpSpPr/>
            <p:nvPr/>
          </p:nvGrpSpPr>
          <p:grpSpPr>
            <a:xfrm>
              <a:off x="0" y="917387"/>
              <a:ext cx="880243" cy="1079595"/>
              <a:chOff x="0" y="69552"/>
              <a:chExt cx="880242" cy="1079593"/>
            </a:xfrm>
          </p:grpSpPr>
          <p:sp>
            <p:nvSpPr>
              <p:cNvPr id="395" name="Shape"/>
              <p:cNvSpPr/>
              <p:nvPr/>
            </p:nvSpPr>
            <p:spPr>
              <a:xfrm>
                <a:off x="0" y="69552"/>
                <a:ext cx="880243" cy="1079595"/>
              </a:xfrm>
              <a:custGeom>
                <a:avLst/>
                <a:gdLst/>
                <a:ahLst/>
                <a:cxnLst>
                  <a:cxn ang="0">
                    <a:pos x="wd2" y="hd2"/>
                  </a:cxn>
                  <a:cxn ang="5400000">
                    <a:pos x="wd2" y="hd2"/>
                  </a:cxn>
                  <a:cxn ang="10800000">
                    <a:pos x="wd2" y="hd2"/>
                  </a:cxn>
                  <a:cxn ang="16200000">
                    <a:pos x="wd2" y="hd2"/>
                  </a:cxn>
                </a:cxnLst>
                <a:rect l="0" t="0" r="r" b="b"/>
                <a:pathLst>
                  <a:path w="21600" h="21600" extrusionOk="0">
                    <a:moveTo>
                      <a:pt x="10738" y="21600"/>
                    </a:moveTo>
                    <a:cubicBezTo>
                      <a:pt x="7899" y="21600"/>
                      <a:pt x="0" y="13467"/>
                      <a:pt x="0" y="8737"/>
                    </a:cubicBezTo>
                    <a:cubicBezTo>
                      <a:pt x="0" y="3885"/>
                      <a:pt x="4912" y="0"/>
                      <a:pt x="10738" y="0"/>
                    </a:cubicBezTo>
                    <a:cubicBezTo>
                      <a:pt x="16688" y="0"/>
                      <a:pt x="21600" y="3885"/>
                      <a:pt x="21600" y="8737"/>
                    </a:cubicBezTo>
                    <a:cubicBezTo>
                      <a:pt x="21600" y="13467"/>
                      <a:pt x="13701" y="21600"/>
                      <a:pt x="10738" y="21600"/>
                    </a:cubicBezTo>
                    <a:lnTo>
                      <a:pt x="10738" y="2657"/>
                    </a:lnTo>
                    <a:cubicBezTo>
                      <a:pt x="6715" y="2657"/>
                      <a:pt x="3431" y="5455"/>
                      <a:pt x="3431" y="8737"/>
                    </a:cubicBezTo>
                    <a:cubicBezTo>
                      <a:pt x="3431" y="12018"/>
                      <a:pt x="6715" y="14675"/>
                      <a:pt x="10738" y="14675"/>
                    </a:cubicBezTo>
                    <a:cubicBezTo>
                      <a:pt x="14910" y="14675"/>
                      <a:pt x="18169" y="12018"/>
                      <a:pt x="18169" y="8737"/>
                    </a:cubicBezTo>
                    <a:cubicBezTo>
                      <a:pt x="18169" y="5455"/>
                      <a:pt x="14910" y="2657"/>
                      <a:pt x="10738" y="2657"/>
                    </a:cubicBezTo>
                    <a:lnTo>
                      <a:pt x="10738" y="21600"/>
                    </a:ln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6" name="Shape"/>
              <p:cNvSpPr/>
              <p:nvPr/>
            </p:nvSpPr>
            <p:spPr>
              <a:xfrm>
                <a:off x="0" y="69552"/>
                <a:ext cx="437406" cy="107959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9881" y="0"/>
                      <a:pt x="0" y="3885"/>
                      <a:pt x="0" y="8737"/>
                    </a:cubicBezTo>
                    <a:cubicBezTo>
                      <a:pt x="0" y="13467"/>
                      <a:pt x="15890" y="21600"/>
                      <a:pt x="21600" y="21600"/>
                    </a:cubicBezTo>
                    <a:cubicBezTo>
                      <a:pt x="21600" y="14675"/>
                      <a:pt x="21600" y="14675"/>
                      <a:pt x="21600" y="14675"/>
                    </a:cubicBezTo>
                    <a:cubicBezTo>
                      <a:pt x="13506" y="14675"/>
                      <a:pt x="6902" y="12018"/>
                      <a:pt x="6902" y="8737"/>
                    </a:cubicBezTo>
                    <a:cubicBezTo>
                      <a:pt x="6902" y="5455"/>
                      <a:pt x="13506" y="2657"/>
                      <a:pt x="21600" y="2657"/>
                    </a:cubicBezTo>
                    <a:cubicBezTo>
                      <a:pt x="21600" y="0"/>
                      <a:pt x="21600" y="0"/>
                      <a:pt x="21600"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3600">
                    <a:solidFill>
                      <a:srgbClr val="445469"/>
                    </a:solidFill>
                    <a:latin typeface="+mn-lt"/>
                    <a:ea typeface="+mn-ea"/>
                    <a:cs typeface="+mn-cs"/>
                    <a:sym typeface="Helvetica"/>
                  </a:defRPr>
                </a:pPr>
                <a:endParaRPr/>
              </a:p>
            </p:txBody>
          </p:sp>
          <p:sp>
            <p:nvSpPr>
              <p:cNvPr id="397" name="10"/>
              <p:cNvSpPr/>
              <p:nvPr/>
            </p:nvSpPr>
            <p:spPr>
              <a:xfrm>
                <a:off x="145218" y="538144"/>
                <a:ext cx="548562"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ctr">
                <a:spAutoFit/>
              </a:bodyPr>
              <a:lstStyle>
                <a:lvl1pPr defTabSz="1828433">
                  <a:defRPr sz="3000">
                    <a:solidFill>
                      <a:srgbClr val="445469"/>
                    </a:solidFill>
                    <a:latin typeface="Miso"/>
                    <a:ea typeface="Miso"/>
                    <a:cs typeface="Miso"/>
                    <a:sym typeface="Miso"/>
                  </a:defRPr>
                </a:lvl1pPr>
              </a:lstStyle>
              <a:p>
                <a:r>
                  <a:rPr dirty="0"/>
                  <a:t>10</a:t>
                </a:r>
              </a:p>
            </p:txBody>
          </p:sp>
        </p:grpSp>
      </p:gr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even Foundations"/>
          <p:cNvSpPr txBox="1"/>
          <p:nvPr/>
        </p:nvSpPr>
        <p:spPr>
          <a:xfrm>
            <a:off x="5996258" y="529819"/>
            <a:ext cx="8934495" cy="1323439"/>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sz="8000" dirty="0"/>
              <a:t>Seven Foundations</a:t>
            </a:r>
          </a:p>
        </p:txBody>
      </p:sp>
      <p:sp>
        <p:nvSpPr>
          <p:cNvPr id="402" name="Rectangle"/>
          <p:cNvSpPr/>
          <p:nvPr/>
        </p:nvSpPr>
        <p:spPr>
          <a:xfrm>
            <a:off x="9707563" y="24285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03" name="Ambassadors Ministry"/>
          <p:cNvSpPr txBox="1"/>
          <p:nvPr/>
        </p:nvSpPr>
        <p:spPr>
          <a:xfrm>
            <a:off x="9038723" y="16816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04"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05"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06"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pSp>
        <p:nvGrpSpPr>
          <p:cNvPr id="409" name="Group"/>
          <p:cNvGrpSpPr/>
          <p:nvPr/>
        </p:nvGrpSpPr>
        <p:grpSpPr>
          <a:xfrm>
            <a:off x="2259762" y="3347202"/>
            <a:ext cx="2603501" cy="2189208"/>
            <a:chOff x="0" y="0"/>
            <a:chExt cx="2603500" cy="2189207"/>
          </a:xfrm>
        </p:grpSpPr>
        <p:pic>
          <p:nvPicPr>
            <p:cNvPr id="407" name="Image" descr="Image"/>
            <p:cNvPicPr>
              <a:picLocks noChangeAspect="1"/>
            </p:cNvPicPr>
            <p:nvPr/>
          </p:nvPicPr>
          <p:blipFill>
            <a:blip r:embed="rId4"/>
            <a:stretch>
              <a:fillRect/>
            </a:stretch>
          </p:blipFill>
          <p:spPr>
            <a:xfrm>
              <a:off x="349246" y="0"/>
              <a:ext cx="1905008" cy="1905000"/>
            </a:xfrm>
            <a:prstGeom prst="rect">
              <a:avLst/>
            </a:prstGeom>
            <a:ln w="12700" cap="flat">
              <a:noFill/>
              <a:miter lim="400000"/>
            </a:ln>
            <a:effectLst/>
          </p:spPr>
        </p:pic>
        <p:sp>
          <p:nvSpPr>
            <p:cNvPr id="408" name="A Christ-centered…"/>
            <p:cNvSpPr/>
            <p:nvPr/>
          </p:nvSpPr>
          <p:spPr>
            <a:xfrm>
              <a:off x="0" y="2189207"/>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A Christ-centered</a:t>
              </a:r>
            </a:p>
            <a:p>
              <a:pPr defTabSz="1828433">
                <a:defRPr sz="3000">
                  <a:solidFill>
                    <a:srgbClr val="445469"/>
                  </a:solidFill>
                  <a:latin typeface="Miso"/>
                  <a:ea typeface="Miso"/>
                  <a:cs typeface="Miso"/>
                  <a:sym typeface="Miso"/>
                </a:defRPr>
              </a:pPr>
              <a:r>
                <a:rPr>
                  <a:solidFill>
                    <a:srgbClr val="F6CC51"/>
                  </a:solidFill>
                </a:rPr>
                <a:t>Discipleship</a:t>
              </a:r>
              <a:r>
                <a:t> Plan</a:t>
              </a:r>
            </a:p>
          </p:txBody>
        </p:sp>
      </p:grpSp>
      <p:grpSp>
        <p:nvGrpSpPr>
          <p:cNvPr id="412" name="Group"/>
          <p:cNvGrpSpPr/>
          <p:nvPr/>
        </p:nvGrpSpPr>
        <p:grpSpPr>
          <a:xfrm>
            <a:off x="6735835" y="3347202"/>
            <a:ext cx="2603501" cy="2189208"/>
            <a:chOff x="0" y="0"/>
            <a:chExt cx="2603500" cy="2189207"/>
          </a:xfrm>
        </p:grpSpPr>
        <p:pic>
          <p:nvPicPr>
            <p:cNvPr id="410" name="Image" descr="Image"/>
            <p:cNvPicPr>
              <a:picLocks noChangeAspect="1"/>
            </p:cNvPicPr>
            <p:nvPr/>
          </p:nvPicPr>
          <p:blipFill>
            <a:blip r:embed="rId5"/>
            <a:stretch>
              <a:fillRect/>
            </a:stretch>
          </p:blipFill>
          <p:spPr>
            <a:xfrm>
              <a:off x="349260" y="0"/>
              <a:ext cx="1904981" cy="1905000"/>
            </a:xfrm>
            <a:prstGeom prst="rect">
              <a:avLst/>
            </a:prstGeom>
            <a:ln w="12700" cap="flat">
              <a:noFill/>
              <a:miter lim="400000"/>
            </a:ln>
            <a:effectLst/>
          </p:spPr>
        </p:pic>
        <p:sp>
          <p:nvSpPr>
            <p:cNvPr id="411" name="Leadership…"/>
            <p:cNvSpPr/>
            <p:nvPr/>
          </p:nvSpPr>
          <p:spPr>
            <a:xfrm>
              <a:off x="0" y="2189207"/>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EA9C4B"/>
                  </a:solidFill>
                  <a:latin typeface="Miso"/>
                  <a:ea typeface="Miso"/>
                  <a:cs typeface="Miso"/>
                  <a:sym typeface="Miso"/>
                </a:defRPr>
              </a:pPr>
              <a:r>
                <a:t>Leadership</a:t>
              </a:r>
            </a:p>
            <a:p>
              <a:pPr defTabSz="1828433">
                <a:defRPr sz="3000">
                  <a:solidFill>
                    <a:srgbClr val="445469"/>
                  </a:solidFill>
                  <a:latin typeface="Miso"/>
                  <a:ea typeface="Miso"/>
                  <a:cs typeface="Miso"/>
                  <a:sym typeface="Miso"/>
                </a:defRPr>
              </a:pPr>
              <a:r>
                <a:t>Development</a:t>
              </a:r>
            </a:p>
          </p:txBody>
        </p:sp>
      </p:grpSp>
      <p:grpSp>
        <p:nvGrpSpPr>
          <p:cNvPr id="415" name="Group"/>
          <p:cNvGrpSpPr/>
          <p:nvPr/>
        </p:nvGrpSpPr>
        <p:grpSpPr>
          <a:xfrm>
            <a:off x="11211907" y="3347202"/>
            <a:ext cx="2599818" cy="2240008"/>
            <a:chOff x="0" y="0"/>
            <a:chExt cx="2599817" cy="2240007"/>
          </a:xfrm>
        </p:grpSpPr>
        <p:pic>
          <p:nvPicPr>
            <p:cNvPr id="413" name="Image" descr="Image"/>
            <p:cNvPicPr>
              <a:picLocks noChangeAspect="1"/>
            </p:cNvPicPr>
            <p:nvPr/>
          </p:nvPicPr>
          <p:blipFill>
            <a:blip r:embed="rId6"/>
            <a:stretch>
              <a:fillRect/>
            </a:stretch>
          </p:blipFill>
          <p:spPr>
            <a:xfrm>
              <a:off x="347405" y="0"/>
              <a:ext cx="1905007" cy="1905000"/>
            </a:xfrm>
            <a:prstGeom prst="rect">
              <a:avLst/>
            </a:prstGeom>
            <a:ln w="12700" cap="flat">
              <a:noFill/>
              <a:miter lim="400000"/>
            </a:ln>
            <a:effectLst/>
          </p:spPr>
        </p:pic>
        <p:sp>
          <p:nvSpPr>
            <p:cNvPr id="414" name="A Personal, Public,…"/>
            <p:cNvSpPr/>
            <p:nvPr/>
          </p:nvSpPr>
          <p:spPr>
            <a:xfrm>
              <a:off x="0" y="2240007"/>
              <a:ext cx="2599818"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A Personal, Public,</a:t>
              </a:r>
            </a:p>
            <a:p>
              <a:pPr defTabSz="1828433">
                <a:defRPr sz="3000">
                  <a:solidFill>
                    <a:srgbClr val="445469"/>
                  </a:solidFill>
                  <a:latin typeface="Miso"/>
                  <a:ea typeface="Miso"/>
                  <a:cs typeface="Miso"/>
                  <a:sym typeface="Miso"/>
                </a:defRPr>
              </a:pPr>
              <a:r>
                <a:t>&amp; Small Group Based</a:t>
              </a:r>
            </a:p>
            <a:p>
              <a:pPr defTabSz="1828433">
                <a:defRPr sz="3000">
                  <a:solidFill>
                    <a:srgbClr val="445469"/>
                  </a:solidFill>
                  <a:latin typeface="Miso"/>
                  <a:ea typeface="Miso"/>
                  <a:cs typeface="Miso"/>
                  <a:sym typeface="Miso"/>
                </a:defRPr>
              </a:pPr>
              <a:r>
                <a:rPr>
                  <a:solidFill>
                    <a:srgbClr val="D45645"/>
                  </a:solidFill>
                </a:rPr>
                <a:t>Mission</a:t>
              </a:r>
              <a:r>
                <a:t> Lifestyle</a:t>
              </a:r>
            </a:p>
          </p:txBody>
        </p:sp>
      </p:grpSp>
      <p:grpSp>
        <p:nvGrpSpPr>
          <p:cNvPr id="418" name="Group"/>
          <p:cNvGrpSpPr/>
          <p:nvPr/>
        </p:nvGrpSpPr>
        <p:grpSpPr>
          <a:xfrm>
            <a:off x="15366798" y="3347202"/>
            <a:ext cx="3238501" cy="2221312"/>
            <a:chOff x="0" y="0"/>
            <a:chExt cx="3238500" cy="2221310"/>
          </a:xfrm>
        </p:grpSpPr>
        <p:pic>
          <p:nvPicPr>
            <p:cNvPr id="416" name="Image" descr="Image"/>
            <p:cNvPicPr>
              <a:picLocks noChangeAspect="1"/>
            </p:cNvPicPr>
            <p:nvPr/>
          </p:nvPicPr>
          <p:blipFill>
            <a:blip r:embed="rId7"/>
            <a:stretch>
              <a:fillRect/>
            </a:stretch>
          </p:blipFill>
          <p:spPr>
            <a:xfrm>
              <a:off x="666759" y="0"/>
              <a:ext cx="1904982" cy="1905000"/>
            </a:xfrm>
            <a:prstGeom prst="rect">
              <a:avLst/>
            </a:prstGeom>
            <a:ln w="12700" cap="flat">
              <a:noFill/>
              <a:miter lim="400000"/>
            </a:ln>
            <a:effectLst/>
          </p:spPr>
        </p:pic>
        <p:sp>
          <p:nvSpPr>
            <p:cNvPr id="417" name="Character &amp;…"/>
            <p:cNvSpPr/>
            <p:nvPr/>
          </p:nvSpPr>
          <p:spPr>
            <a:xfrm>
              <a:off x="0" y="2221310"/>
              <a:ext cx="3238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Character &amp;</a:t>
              </a:r>
            </a:p>
            <a:p>
              <a:pPr defTabSz="1828433">
                <a:defRPr sz="3000">
                  <a:solidFill>
                    <a:srgbClr val="445469"/>
                  </a:solidFill>
                  <a:latin typeface="Miso"/>
                  <a:ea typeface="Miso"/>
                  <a:cs typeface="Miso"/>
                  <a:sym typeface="Miso"/>
                </a:defRPr>
              </a:pPr>
              <a:r>
                <a:t>Personality Development,</a:t>
              </a:r>
            </a:p>
            <a:p>
              <a:pPr defTabSz="1828433">
                <a:defRPr sz="3000">
                  <a:solidFill>
                    <a:srgbClr val="445469"/>
                  </a:solidFill>
                  <a:latin typeface="Miso"/>
                  <a:ea typeface="Miso"/>
                  <a:cs typeface="Miso"/>
                  <a:sym typeface="Miso"/>
                </a:defRPr>
              </a:pPr>
              <a:r>
                <a:t>including </a:t>
              </a:r>
              <a:r>
                <a:rPr>
                  <a:solidFill>
                    <a:srgbClr val="913B38"/>
                  </a:solidFill>
                </a:rPr>
                <a:t>Outdoor</a:t>
              </a:r>
              <a:r>
                <a:t>,</a:t>
              </a:r>
            </a:p>
            <a:p>
              <a:pPr defTabSz="1828433">
                <a:defRPr sz="3000">
                  <a:solidFill>
                    <a:srgbClr val="445469"/>
                  </a:solidFill>
                  <a:latin typeface="Miso"/>
                  <a:ea typeface="Miso"/>
                  <a:cs typeface="Miso"/>
                  <a:sym typeface="Miso"/>
                </a:defRPr>
              </a:pPr>
              <a:r>
                <a:t>High Adventure Programming</a:t>
              </a:r>
            </a:p>
          </p:txBody>
        </p:sp>
      </p:grpSp>
      <p:grpSp>
        <p:nvGrpSpPr>
          <p:cNvPr id="421" name="Group"/>
          <p:cNvGrpSpPr/>
          <p:nvPr/>
        </p:nvGrpSpPr>
        <p:grpSpPr>
          <a:xfrm>
            <a:off x="4548682" y="8368917"/>
            <a:ext cx="2603501" cy="2206080"/>
            <a:chOff x="0" y="0"/>
            <a:chExt cx="2603500" cy="2206078"/>
          </a:xfrm>
        </p:grpSpPr>
        <p:pic>
          <p:nvPicPr>
            <p:cNvPr id="419" name="Image" descr="Image"/>
            <p:cNvPicPr>
              <a:picLocks noChangeAspect="1"/>
            </p:cNvPicPr>
            <p:nvPr/>
          </p:nvPicPr>
          <p:blipFill>
            <a:blip r:embed="rId8"/>
            <a:stretch>
              <a:fillRect/>
            </a:stretch>
          </p:blipFill>
          <p:spPr>
            <a:xfrm>
              <a:off x="349250" y="0"/>
              <a:ext cx="1905000" cy="1905000"/>
            </a:xfrm>
            <a:prstGeom prst="rect">
              <a:avLst/>
            </a:prstGeom>
            <a:ln w="12700" cap="flat">
              <a:noFill/>
              <a:miter lim="400000"/>
            </a:ln>
            <a:effectLst/>
          </p:spPr>
        </p:pic>
        <p:sp>
          <p:nvSpPr>
            <p:cNvPr id="420" name="Lifestyle &amp;…"/>
            <p:cNvSpPr/>
            <p:nvPr/>
          </p:nvSpPr>
          <p:spPr>
            <a:xfrm>
              <a:off x="0" y="2206078"/>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t>Lifestyle &amp;</a:t>
              </a:r>
            </a:p>
            <a:p>
              <a:pPr defTabSz="1828433">
                <a:defRPr sz="3000">
                  <a:solidFill>
                    <a:srgbClr val="445469"/>
                  </a:solidFill>
                  <a:latin typeface="Miso"/>
                  <a:ea typeface="Miso"/>
                  <a:cs typeface="Miso"/>
                  <a:sym typeface="Miso"/>
                </a:defRPr>
              </a:pPr>
              <a:r>
                <a:rPr>
                  <a:solidFill>
                    <a:srgbClr val="AB65A1"/>
                  </a:solidFill>
                </a:rPr>
                <a:t>Vocational</a:t>
              </a:r>
              <a:r>
                <a:t> Training</a:t>
              </a:r>
            </a:p>
          </p:txBody>
        </p:sp>
      </p:grpSp>
      <p:grpSp>
        <p:nvGrpSpPr>
          <p:cNvPr id="424" name="Group"/>
          <p:cNvGrpSpPr/>
          <p:nvPr/>
        </p:nvGrpSpPr>
        <p:grpSpPr>
          <a:xfrm>
            <a:off x="9161755" y="8368917"/>
            <a:ext cx="2603501" cy="2206080"/>
            <a:chOff x="0" y="0"/>
            <a:chExt cx="2603500" cy="2206078"/>
          </a:xfrm>
        </p:grpSpPr>
        <p:pic>
          <p:nvPicPr>
            <p:cNvPr id="422" name="Image" descr="Image"/>
            <p:cNvPicPr>
              <a:picLocks noChangeAspect="1"/>
            </p:cNvPicPr>
            <p:nvPr/>
          </p:nvPicPr>
          <p:blipFill>
            <a:blip r:embed="rId9"/>
            <a:stretch>
              <a:fillRect/>
            </a:stretch>
          </p:blipFill>
          <p:spPr>
            <a:xfrm>
              <a:off x="349263" y="0"/>
              <a:ext cx="1904976" cy="1905000"/>
            </a:xfrm>
            <a:prstGeom prst="rect">
              <a:avLst/>
            </a:prstGeom>
            <a:ln w="12700" cap="flat">
              <a:noFill/>
              <a:miter lim="400000"/>
            </a:ln>
            <a:effectLst/>
          </p:spPr>
        </p:pic>
        <p:sp>
          <p:nvSpPr>
            <p:cNvPr id="423" name="Nurturing…"/>
            <p:cNvSpPr/>
            <p:nvPr/>
          </p:nvSpPr>
          <p:spPr>
            <a:xfrm>
              <a:off x="0" y="2206078"/>
              <a:ext cx="26035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rPr dirty="0"/>
                <a:t>Nurturing</a:t>
              </a:r>
            </a:p>
            <a:p>
              <a:pPr defTabSz="1828433">
                <a:defRPr sz="3000">
                  <a:solidFill>
                    <a:srgbClr val="445469"/>
                  </a:solidFill>
                  <a:latin typeface="Miso"/>
                  <a:ea typeface="Miso"/>
                  <a:cs typeface="Miso"/>
                  <a:sym typeface="Miso"/>
                </a:defRPr>
              </a:pPr>
              <a:r>
                <a:rPr dirty="0"/>
                <a:t>Godly </a:t>
              </a:r>
              <a:r>
                <a:rPr dirty="0">
                  <a:solidFill>
                    <a:srgbClr val="7E437A"/>
                  </a:solidFill>
                </a:rPr>
                <a:t>Relationships</a:t>
              </a:r>
            </a:p>
          </p:txBody>
        </p:sp>
      </p:grpSp>
      <p:grpSp>
        <p:nvGrpSpPr>
          <p:cNvPr id="427" name="Group"/>
          <p:cNvGrpSpPr/>
          <p:nvPr/>
        </p:nvGrpSpPr>
        <p:grpSpPr>
          <a:xfrm>
            <a:off x="13457328" y="8368917"/>
            <a:ext cx="3238501" cy="4145070"/>
            <a:chOff x="0" y="0"/>
            <a:chExt cx="3238500" cy="4145066"/>
          </a:xfrm>
        </p:grpSpPr>
        <p:pic>
          <p:nvPicPr>
            <p:cNvPr id="425" name="Image" descr="Image"/>
            <p:cNvPicPr>
              <a:picLocks noChangeAspect="1"/>
            </p:cNvPicPr>
            <p:nvPr/>
          </p:nvPicPr>
          <p:blipFill>
            <a:blip r:embed="rId10"/>
            <a:stretch>
              <a:fillRect/>
            </a:stretch>
          </p:blipFill>
          <p:spPr>
            <a:xfrm>
              <a:off x="666750" y="0"/>
              <a:ext cx="1905001" cy="1905000"/>
            </a:xfrm>
            <a:prstGeom prst="rect">
              <a:avLst/>
            </a:prstGeom>
            <a:ln w="12700" cap="flat">
              <a:noFill/>
              <a:miter lim="400000"/>
            </a:ln>
            <a:effectLst/>
          </p:spPr>
        </p:pic>
        <p:sp>
          <p:nvSpPr>
            <p:cNvPr id="426" name="Community outreach development through service projects and emergency preparedness training"/>
            <p:cNvSpPr/>
            <p:nvPr/>
          </p:nvSpPr>
          <p:spPr>
            <a:xfrm>
              <a:off x="0" y="2206078"/>
              <a:ext cx="3238500" cy="193898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defTabSz="1828433">
                <a:defRPr sz="3000">
                  <a:solidFill>
                    <a:srgbClr val="445469"/>
                  </a:solidFill>
                  <a:latin typeface="Miso"/>
                  <a:ea typeface="Miso"/>
                  <a:cs typeface="Miso"/>
                  <a:sym typeface="Miso"/>
                </a:defRPr>
              </a:pPr>
              <a:r>
                <a:rPr sz="2400" dirty="0">
                  <a:solidFill>
                    <a:srgbClr val="54A1D4"/>
                  </a:solidFill>
                </a:rPr>
                <a:t>Community</a:t>
              </a:r>
              <a:r>
                <a:rPr sz="2400" dirty="0"/>
                <a:t> outreach development through service projects and emergency preparedness training</a:t>
              </a:r>
            </a:p>
          </p:txBody>
        </p:sp>
      </p:grpSp>
    </p:spTree>
  </p:cSld>
  <p:clrMapOvr>
    <a:masterClrMapping/>
  </p:clrMapOvr>
  <mc:AlternateContent xmlns:mc="http://schemas.openxmlformats.org/markup-compatibility/2006" xmlns:p14="http://schemas.microsoft.com/office/powerpoint/2010/main">
    <mc:Choice Requires="p14">
      <p:transition spd="slow" p14:dur="1200">
        <p14:doors dir="vert"/>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4" name="Group"/>
          <p:cNvGrpSpPr/>
          <p:nvPr/>
        </p:nvGrpSpPr>
        <p:grpSpPr>
          <a:xfrm>
            <a:off x="6637788" y="4179353"/>
            <a:ext cx="3072080" cy="5831461"/>
            <a:chOff x="0" y="0"/>
            <a:chExt cx="3072078" cy="5831459"/>
          </a:xfrm>
        </p:grpSpPr>
        <p:sp>
          <p:nvSpPr>
            <p:cNvPr id="429" name="Shape"/>
            <p:cNvSpPr/>
            <p:nvPr/>
          </p:nvSpPr>
          <p:spPr>
            <a:xfrm>
              <a:off x="0" y="0"/>
              <a:ext cx="3072079" cy="5831460"/>
            </a:xfrm>
            <a:custGeom>
              <a:avLst/>
              <a:gdLst/>
              <a:ahLst/>
              <a:cxnLst>
                <a:cxn ang="0">
                  <a:pos x="wd2" y="hd2"/>
                </a:cxn>
                <a:cxn ang="5400000">
                  <a:pos x="wd2" y="hd2"/>
                </a:cxn>
                <a:cxn ang="10800000">
                  <a:pos x="wd2" y="hd2"/>
                </a:cxn>
                <a:cxn ang="16200000">
                  <a:pos x="wd2" y="hd2"/>
                </a:cxn>
              </a:cxnLst>
              <a:rect l="0" t="0" r="r" b="b"/>
              <a:pathLst>
                <a:path w="21600" h="21600" extrusionOk="0">
                  <a:moveTo>
                    <a:pt x="0" y="3215"/>
                  </a:moveTo>
                  <a:cubicBezTo>
                    <a:pt x="0" y="17014"/>
                    <a:pt x="0" y="17014"/>
                    <a:pt x="0" y="17014"/>
                  </a:cubicBezTo>
                  <a:cubicBezTo>
                    <a:pt x="10817" y="21600"/>
                    <a:pt x="10817" y="21600"/>
                    <a:pt x="10817" y="21600"/>
                  </a:cubicBezTo>
                  <a:cubicBezTo>
                    <a:pt x="21600" y="17014"/>
                    <a:pt x="21600" y="17014"/>
                    <a:pt x="21600" y="17014"/>
                  </a:cubicBezTo>
                  <a:cubicBezTo>
                    <a:pt x="21600" y="3215"/>
                    <a:pt x="21600" y="3215"/>
                    <a:pt x="21600" y="3215"/>
                  </a:cubicBezTo>
                  <a:cubicBezTo>
                    <a:pt x="17449" y="3215"/>
                    <a:pt x="17449" y="3215"/>
                    <a:pt x="17449" y="3215"/>
                  </a:cubicBezTo>
                  <a:cubicBezTo>
                    <a:pt x="17165" y="1410"/>
                    <a:pt x="14292" y="0"/>
                    <a:pt x="10817" y="0"/>
                  </a:cubicBezTo>
                  <a:cubicBezTo>
                    <a:pt x="7308" y="0"/>
                    <a:pt x="4428" y="1410"/>
                    <a:pt x="4151" y="3215"/>
                  </a:cubicBezTo>
                  <a:cubicBezTo>
                    <a:pt x="0" y="3215"/>
                    <a:pt x="0" y="3215"/>
                    <a:pt x="0" y="3215"/>
                  </a:cubicBezTo>
                  <a:close/>
                  <a:moveTo>
                    <a:pt x="10817" y="484"/>
                  </a:moveTo>
                  <a:cubicBezTo>
                    <a:pt x="13974" y="484"/>
                    <a:pt x="16530" y="1848"/>
                    <a:pt x="16530" y="3511"/>
                  </a:cubicBezTo>
                  <a:cubicBezTo>
                    <a:pt x="16530" y="5170"/>
                    <a:pt x="13974" y="6541"/>
                    <a:pt x="10817" y="6541"/>
                  </a:cubicBezTo>
                  <a:cubicBezTo>
                    <a:pt x="7626" y="6541"/>
                    <a:pt x="5064" y="5170"/>
                    <a:pt x="5064" y="3511"/>
                  </a:cubicBezTo>
                  <a:cubicBezTo>
                    <a:pt x="5064" y="1848"/>
                    <a:pt x="7626" y="484"/>
                    <a:pt x="10817" y="484"/>
                  </a:cubicBezTo>
                  <a:close/>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30" name="Rectangle"/>
            <p:cNvSpPr/>
            <p:nvPr/>
          </p:nvSpPr>
          <p:spPr>
            <a:xfrm>
              <a:off x="303064" y="4446373"/>
              <a:ext cx="2465949" cy="62615"/>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31" name="Shape"/>
            <p:cNvSpPr/>
            <p:nvPr/>
          </p:nvSpPr>
          <p:spPr>
            <a:xfrm>
              <a:off x="1204032" y="497548"/>
              <a:ext cx="664013" cy="811571"/>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A1BA68"/>
            </a:solidFill>
            <a:ln w="12700" cap="flat">
              <a:noFill/>
              <a:miter lim="400000"/>
            </a:ln>
            <a:effectLst/>
          </p:spPr>
          <p:txBody>
            <a:bodyPr wrap="square" lIns="45719" tIns="45719" rIns="45719" bIns="45719" numCol="1" anchor="ctr">
              <a:noAutofit/>
            </a:bodyPr>
            <a:lstStyle/>
            <a:p>
              <a:pPr algn="l" defTabSz="457062">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2" name="02"/>
            <p:cNvSpPr txBox="1"/>
            <p:nvPr/>
          </p:nvSpPr>
          <p:spPr>
            <a:xfrm>
              <a:off x="1290016" y="4395995"/>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02</a:t>
              </a:r>
            </a:p>
          </p:txBody>
        </p:sp>
        <p:sp>
          <p:nvSpPr>
            <p:cNvPr id="433" name="Individual…"/>
            <p:cNvSpPr txBox="1"/>
            <p:nvPr/>
          </p:nvSpPr>
          <p:spPr>
            <a:xfrm>
              <a:off x="582827" y="1300518"/>
              <a:ext cx="1906423" cy="32304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Individual</a:t>
              </a:r>
            </a:p>
            <a:p>
              <a:pPr defTabSz="1828433">
                <a:defRPr sz="3600">
                  <a:solidFill>
                    <a:srgbClr val="FFFFFF"/>
                  </a:solidFill>
                  <a:latin typeface="Miso"/>
                  <a:ea typeface="Miso"/>
                  <a:cs typeface="Miso"/>
                  <a:sym typeface="Miso"/>
                </a:defRPr>
              </a:pPr>
              <a:r>
                <a:t>Discipleship</a:t>
              </a:r>
            </a:p>
            <a:p>
              <a:pPr defTabSz="1828433">
                <a:defRPr sz="3600">
                  <a:solidFill>
                    <a:srgbClr val="FFFFFF"/>
                  </a:solidFill>
                  <a:latin typeface="Miso"/>
                  <a:ea typeface="Miso"/>
                  <a:cs typeface="Miso"/>
                  <a:sym typeface="Miso"/>
                </a:defRPr>
              </a:pPr>
              <a:r>
                <a:t>Plan (IDP)</a:t>
              </a:r>
            </a:p>
          </p:txBody>
        </p:sp>
      </p:grpSp>
      <p:sp>
        <p:nvSpPr>
          <p:cNvPr id="435" name="Four Essential Elements"/>
          <p:cNvSpPr txBox="1"/>
          <p:nvPr/>
        </p:nvSpPr>
        <p:spPr>
          <a:xfrm>
            <a:off x="4857324" y="681634"/>
            <a:ext cx="11212363" cy="1323439"/>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sz="8000" dirty="0"/>
              <a:t>Four Essential Elements</a:t>
            </a:r>
          </a:p>
        </p:txBody>
      </p:sp>
      <p:sp>
        <p:nvSpPr>
          <p:cNvPr id="436" name="Rectangle"/>
          <p:cNvSpPr/>
          <p:nvPr/>
        </p:nvSpPr>
        <p:spPr>
          <a:xfrm>
            <a:off x="9707563" y="2466084"/>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37" name="Ambassadors Ministry"/>
          <p:cNvSpPr txBox="1"/>
          <p:nvPr/>
        </p:nvSpPr>
        <p:spPr>
          <a:xfrm>
            <a:off x="9038723" y="183345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3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3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40"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pSp>
        <p:nvGrpSpPr>
          <p:cNvPr id="446" name="Group"/>
          <p:cNvGrpSpPr/>
          <p:nvPr/>
        </p:nvGrpSpPr>
        <p:grpSpPr>
          <a:xfrm>
            <a:off x="11266771" y="4192071"/>
            <a:ext cx="3063606" cy="5835696"/>
            <a:chOff x="0" y="0"/>
            <a:chExt cx="3063604" cy="5835695"/>
          </a:xfrm>
        </p:grpSpPr>
        <p:sp>
          <p:nvSpPr>
            <p:cNvPr id="441" name="Shape"/>
            <p:cNvSpPr/>
            <p:nvPr/>
          </p:nvSpPr>
          <p:spPr>
            <a:xfrm>
              <a:off x="0" y="0"/>
              <a:ext cx="3063605" cy="5835696"/>
            </a:xfrm>
            <a:custGeom>
              <a:avLst/>
              <a:gdLst/>
              <a:ahLst/>
              <a:cxnLst>
                <a:cxn ang="0">
                  <a:pos x="wd2" y="hd2"/>
                </a:cxn>
                <a:cxn ang="5400000">
                  <a:pos x="wd2" y="hd2"/>
                </a:cxn>
                <a:cxn ang="10800000">
                  <a:pos x="wd2" y="hd2"/>
                </a:cxn>
                <a:cxn ang="16200000">
                  <a:pos x="wd2" y="hd2"/>
                </a:cxn>
              </a:cxnLst>
              <a:rect l="0" t="0" r="r" b="b"/>
              <a:pathLst>
                <a:path w="21600" h="21600" extrusionOk="0">
                  <a:moveTo>
                    <a:pt x="0" y="3216"/>
                  </a:moveTo>
                  <a:cubicBezTo>
                    <a:pt x="0" y="17000"/>
                    <a:pt x="0" y="17000"/>
                    <a:pt x="0" y="17000"/>
                  </a:cubicBezTo>
                  <a:cubicBezTo>
                    <a:pt x="10803" y="21600"/>
                    <a:pt x="10803" y="21600"/>
                    <a:pt x="10803" y="21600"/>
                  </a:cubicBezTo>
                  <a:cubicBezTo>
                    <a:pt x="21600" y="17000"/>
                    <a:pt x="21600" y="17000"/>
                    <a:pt x="21600" y="17000"/>
                  </a:cubicBezTo>
                  <a:cubicBezTo>
                    <a:pt x="21600" y="3216"/>
                    <a:pt x="21600" y="3216"/>
                    <a:pt x="21600" y="3216"/>
                  </a:cubicBezTo>
                  <a:cubicBezTo>
                    <a:pt x="17482" y="3216"/>
                    <a:pt x="17482" y="3216"/>
                    <a:pt x="17482" y="3216"/>
                  </a:cubicBezTo>
                  <a:cubicBezTo>
                    <a:pt x="17157" y="1430"/>
                    <a:pt x="14319" y="0"/>
                    <a:pt x="10803" y="0"/>
                  </a:cubicBezTo>
                  <a:cubicBezTo>
                    <a:pt x="7322" y="0"/>
                    <a:pt x="4437" y="1430"/>
                    <a:pt x="4118" y="3216"/>
                  </a:cubicBezTo>
                  <a:cubicBezTo>
                    <a:pt x="0" y="3216"/>
                    <a:pt x="0" y="3216"/>
                    <a:pt x="0" y="3216"/>
                  </a:cubicBezTo>
                  <a:close/>
                  <a:moveTo>
                    <a:pt x="10803" y="509"/>
                  </a:moveTo>
                  <a:cubicBezTo>
                    <a:pt x="13967" y="509"/>
                    <a:pt x="16561" y="1850"/>
                    <a:pt x="16561" y="3532"/>
                  </a:cubicBezTo>
                  <a:cubicBezTo>
                    <a:pt x="16561" y="5190"/>
                    <a:pt x="13967" y="6535"/>
                    <a:pt x="10803" y="6535"/>
                  </a:cubicBezTo>
                  <a:cubicBezTo>
                    <a:pt x="7640" y="6535"/>
                    <a:pt x="5039" y="5190"/>
                    <a:pt x="5039" y="3532"/>
                  </a:cubicBezTo>
                  <a:cubicBezTo>
                    <a:pt x="5039" y="1850"/>
                    <a:pt x="7640" y="509"/>
                    <a:pt x="10803" y="509"/>
                  </a:cubicBezTo>
                  <a:close/>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2" name="Rectangle"/>
            <p:cNvSpPr/>
            <p:nvPr/>
          </p:nvSpPr>
          <p:spPr>
            <a:xfrm>
              <a:off x="298827" y="4433655"/>
              <a:ext cx="2465949"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3" name="Projects"/>
            <p:cNvSpPr txBox="1"/>
            <p:nvPr/>
          </p:nvSpPr>
          <p:spPr>
            <a:xfrm>
              <a:off x="886743" y="2341900"/>
              <a:ext cx="1290118" cy="11222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Projects</a:t>
              </a:r>
            </a:p>
          </p:txBody>
        </p:sp>
        <p:sp>
          <p:nvSpPr>
            <p:cNvPr id="444" name="03"/>
            <p:cNvSpPr txBox="1"/>
            <p:nvPr/>
          </p:nvSpPr>
          <p:spPr>
            <a:xfrm>
              <a:off x="1290017" y="4383277"/>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03</a:t>
              </a:r>
            </a:p>
          </p:txBody>
        </p:sp>
        <p:sp>
          <p:nvSpPr>
            <p:cNvPr id="445" name="Shape"/>
            <p:cNvSpPr/>
            <p:nvPr/>
          </p:nvSpPr>
          <p:spPr>
            <a:xfrm>
              <a:off x="1125401" y="484216"/>
              <a:ext cx="812801" cy="812801"/>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E59E43"/>
            </a:solidFill>
            <a:ln w="12700" cap="flat">
              <a:noFill/>
              <a:miter lim="400000"/>
            </a:ln>
            <a:effectLst/>
          </p:spPr>
          <p:txBody>
            <a:bodyPr wrap="square" lIns="45719" tIns="45719" rIns="45719" bIns="45719" numCol="1" anchor="ctr">
              <a:noAutofit/>
            </a:bodyPr>
            <a:lstStyle/>
            <a:p>
              <a:pPr algn="l" defTabSz="457062">
                <a:defRPr sz="29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grpSp>
      <p:grpSp>
        <p:nvGrpSpPr>
          <p:cNvPr id="452" name="Group"/>
          <p:cNvGrpSpPr/>
          <p:nvPr/>
        </p:nvGrpSpPr>
        <p:grpSpPr>
          <a:xfrm>
            <a:off x="2017278" y="4162398"/>
            <a:ext cx="3063606" cy="5835700"/>
            <a:chOff x="0" y="0"/>
            <a:chExt cx="3063604" cy="5835699"/>
          </a:xfrm>
        </p:grpSpPr>
        <p:sp>
          <p:nvSpPr>
            <p:cNvPr id="447" name="Shape"/>
            <p:cNvSpPr/>
            <p:nvPr/>
          </p:nvSpPr>
          <p:spPr>
            <a:xfrm>
              <a:off x="0" y="0"/>
              <a:ext cx="3063605" cy="5835700"/>
            </a:xfrm>
            <a:custGeom>
              <a:avLst/>
              <a:gdLst/>
              <a:ahLst/>
              <a:cxnLst>
                <a:cxn ang="0">
                  <a:pos x="wd2" y="hd2"/>
                </a:cxn>
                <a:cxn ang="5400000">
                  <a:pos x="wd2" y="hd2"/>
                </a:cxn>
                <a:cxn ang="10800000">
                  <a:pos x="wd2" y="hd2"/>
                </a:cxn>
                <a:cxn ang="16200000">
                  <a:pos x="wd2" y="hd2"/>
                </a:cxn>
              </a:cxnLst>
              <a:rect l="0" t="0" r="r" b="b"/>
              <a:pathLst>
                <a:path w="21600" h="21600" extrusionOk="0">
                  <a:moveTo>
                    <a:pt x="0" y="3212"/>
                  </a:moveTo>
                  <a:cubicBezTo>
                    <a:pt x="0" y="17000"/>
                    <a:pt x="0" y="17000"/>
                    <a:pt x="0" y="17000"/>
                  </a:cubicBezTo>
                  <a:cubicBezTo>
                    <a:pt x="10803" y="21600"/>
                    <a:pt x="10803" y="21600"/>
                    <a:pt x="10803" y="21600"/>
                  </a:cubicBezTo>
                  <a:cubicBezTo>
                    <a:pt x="21600" y="17000"/>
                    <a:pt x="21600" y="17000"/>
                    <a:pt x="21600" y="17000"/>
                  </a:cubicBezTo>
                  <a:cubicBezTo>
                    <a:pt x="21600" y="3212"/>
                    <a:pt x="21600" y="3212"/>
                    <a:pt x="21600" y="3212"/>
                  </a:cubicBezTo>
                  <a:cubicBezTo>
                    <a:pt x="17482" y="3212"/>
                    <a:pt x="17482" y="3212"/>
                    <a:pt x="17482" y="3212"/>
                  </a:cubicBezTo>
                  <a:cubicBezTo>
                    <a:pt x="17163" y="1409"/>
                    <a:pt x="14325" y="0"/>
                    <a:pt x="10803" y="0"/>
                  </a:cubicBezTo>
                  <a:cubicBezTo>
                    <a:pt x="7322" y="0"/>
                    <a:pt x="4443" y="1409"/>
                    <a:pt x="4159" y="3212"/>
                  </a:cubicBezTo>
                  <a:cubicBezTo>
                    <a:pt x="0" y="3212"/>
                    <a:pt x="0" y="3212"/>
                    <a:pt x="0" y="3212"/>
                  </a:cubicBezTo>
                  <a:close/>
                  <a:moveTo>
                    <a:pt x="10803" y="502"/>
                  </a:moveTo>
                  <a:cubicBezTo>
                    <a:pt x="14007" y="502"/>
                    <a:pt x="16561" y="1850"/>
                    <a:pt x="16561" y="3508"/>
                  </a:cubicBezTo>
                  <a:cubicBezTo>
                    <a:pt x="16561" y="5190"/>
                    <a:pt x="14007" y="6535"/>
                    <a:pt x="10803" y="6535"/>
                  </a:cubicBezTo>
                  <a:cubicBezTo>
                    <a:pt x="7647" y="6535"/>
                    <a:pt x="5039" y="5190"/>
                    <a:pt x="5039" y="3508"/>
                  </a:cubicBezTo>
                  <a:cubicBezTo>
                    <a:pt x="5039" y="1850"/>
                    <a:pt x="7647" y="502"/>
                    <a:pt x="10803" y="502"/>
                  </a:cubicBezTo>
                  <a:close/>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8" name="Rectangle"/>
            <p:cNvSpPr/>
            <p:nvPr/>
          </p:nvSpPr>
          <p:spPr>
            <a:xfrm>
              <a:off x="300945" y="4463328"/>
              <a:ext cx="2465950"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49" name="Spiritual…"/>
            <p:cNvSpPr txBox="1"/>
            <p:nvPr/>
          </p:nvSpPr>
          <p:spPr>
            <a:xfrm>
              <a:off x="718726" y="1844523"/>
              <a:ext cx="1682852" cy="21763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Spiritual</a:t>
              </a:r>
            </a:p>
            <a:p>
              <a:pPr defTabSz="1828433">
                <a:defRPr sz="3600">
                  <a:solidFill>
                    <a:srgbClr val="FFFFFF"/>
                  </a:solidFill>
                  <a:latin typeface="Miso"/>
                  <a:ea typeface="Miso"/>
                  <a:cs typeface="Miso"/>
                  <a:sym typeface="Miso"/>
                </a:defRPr>
              </a:pPr>
              <a:r>
                <a:t>Companion</a:t>
              </a:r>
            </a:p>
          </p:txBody>
        </p:sp>
        <p:sp>
          <p:nvSpPr>
            <p:cNvPr id="450" name="01"/>
            <p:cNvSpPr txBox="1"/>
            <p:nvPr/>
          </p:nvSpPr>
          <p:spPr>
            <a:xfrm>
              <a:off x="1318298" y="4412950"/>
              <a:ext cx="484532"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01</a:t>
              </a:r>
            </a:p>
          </p:txBody>
        </p:sp>
        <p:sp>
          <p:nvSpPr>
            <p:cNvPr id="451" name="Shape"/>
            <p:cNvSpPr/>
            <p:nvPr/>
          </p:nvSpPr>
          <p:spPr>
            <a:xfrm>
              <a:off x="1084762" y="513889"/>
              <a:ext cx="894080" cy="812801"/>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4C9E87"/>
            </a:solidFill>
            <a:ln w="12700" cap="flat">
              <a:noFill/>
              <a:miter lim="400000"/>
            </a:ln>
            <a:effectLst/>
          </p:spPr>
          <p:txBody>
            <a:bodyPr wrap="square" lIns="45719" tIns="45719" rIns="45719" bIns="45719" numCol="1" anchor="ctr">
              <a:noAutofit/>
            </a:bodyPr>
            <a:lstStyle/>
            <a:p>
              <a:pPr algn="l" defTabSz="457062">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grpSp>
        <p:nvGrpSpPr>
          <p:cNvPr id="458" name="Group"/>
          <p:cNvGrpSpPr/>
          <p:nvPr/>
        </p:nvGrpSpPr>
        <p:grpSpPr>
          <a:xfrm>
            <a:off x="15887281" y="4192071"/>
            <a:ext cx="3063605" cy="5835696"/>
            <a:chOff x="0" y="0"/>
            <a:chExt cx="3063604" cy="5835695"/>
          </a:xfrm>
        </p:grpSpPr>
        <p:sp>
          <p:nvSpPr>
            <p:cNvPr id="453" name="Shape"/>
            <p:cNvSpPr/>
            <p:nvPr/>
          </p:nvSpPr>
          <p:spPr>
            <a:xfrm>
              <a:off x="0" y="0"/>
              <a:ext cx="3063605" cy="5835696"/>
            </a:xfrm>
            <a:custGeom>
              <a:avLst/>
              <a:gdLst/>
              <a:ahLst/>
              <a:cxnLst>
                <a:cxn ang="0">
                  <a:pos x="wd2" y="hd2"/>
                </a:cxn>
                <a:cxn ang="5400000">
                  <a:pos x="wd2" y="hd2"/>
                </a:cxn>
                <a:cxn ang="10800000">
                  <a:pos x="wd2" y="hd2"/>
                </a:cxn>
                <a:cxn ang="16200000">
                  <a:pos x="wd2" y="hd2"/>
                </a:cxn>
              </a:cxnLst>
              <a:rect l="0" t="0" r="r" b="b"/>
              <a:pathLst>
                <a:path w="21600" h="21600" extrusionOk="0">
                  <a:moveTo>
                    <a:pt x="0" y="3216"/>
                  </a:moveTo>
                  <a:cubicBezTo>
                    <a:pt x="0" y="17000"/>
                    <a:pt x="0" y="17000"/>
                    <a:pt x="0" y="17000"/>
                  </a:cubicBezTo>
                  <a:cubicBezTo>
                    <a:pt x="10803" y="21600"/>
                    <a:pt x="10803" y="21600"/>
                    <a:pt x="10803" y="21600"/>
                  </a:cubicBezTo>
                  <a:cubicBezTo>
                    <a:pt x="21600" y="17000"/>
                    <a:pt x="21600" y="17000"/>
                    <a:pt x="21600" y="17000"/>
                  </a:cubicBezTo>
                  <a:cubicBezTo>
                    <a:pt x="21600" y="3216"/>
                    <a:pt x="21600" y="3216"/>
                    <a:pt x="21600" y="3216"/>
                  </a:cubicBezTo>
                  <a:cubicBezTo>
                    <a:pt x="17482" y="3216"/>
                    <a:pt x="17482" y="3216"/>
                    <a:pt x="17482" y="3216"/>
                  </a:cubicBezTo>
                  <a:cubicBezTo>
                    <a:pt x="17157" y="1430"/>
                    <a:pt x="14319" y="0"/>
                    <a:pt x="10803" y="0"/>
                  </a:cubicBezTo>
                  <a:cubicBezTo>
                    <a:pt x="7322" y="0"/>
                    <a:pt x="4437" y="1430"/>
                    <a:pt x="4118" y="3216"/>
                  </a:cubicBezTo>
                  <a:cubicBezTo>
                    <a:pt x="0" y="3216"/>
                    <a:pt x="0" y="3216"/>
                    <a:pt x="0" y="3216"/>
                  </a:cubicBezTo>
                  <a:close/>
                  <a:moveTo>
                    <a:pt x="10803" y="509"/>
                  </a:moveTo>
                  <a:cubicBezTo>
                    <a:pt x="13967" y="509"/>
                    <a:pt x="16561" y="1850"/>
                    <a:pt x="16561" y="3532"/>
                  </a:cubicBezTo>
                  <a:cubicBezTo>
                    <a:pt x="16561" y="5190"/>
                    <a:pt x="13967" y="6535"/>
                    <a:pt x="10803" y="6535"/>
                  </a:cubicBezTo>
                  <a:cubicBezTo>
                    <a:pt x="7640" y="6535"/>
                    <a:pt x="5039" y="5190"/>
                    <a:pt x="5039" y="3532"/>
                  </a:cubicBezTo>
                  <a:cubicBezTo>
                    <a:pt x="5039" y="1850"/>
                    <a:pt x="7640" y="509"/>
                    <a:pt x="10803" y="509"/>
                  </a:cubicBezTo>
                  <a:close/>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54" name="Rectangle"/>
            <p:cNvSpPr/>
            <p:nvPr/>
          </p:nvSpPr>
          <p:spPr>
            <a:xfrm>
              <a:off x="298826" y="4433655"/>
              <a:ext cx="2465950"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55" name="Social…"/>
            <p:cNvSpPr txBox="1"/>
            <p:nvPr/>
          </p:nvSpPr>
          <p:spPr>
            <a:xfrm>
              <a:off x="789589" y="1814850"/>
              <a:ext cx="1484427" cy="21763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Social</a:t>
              </a:r>
            </a:p>
            <a:p>
              <a:pPr defTabSz="1828433">
                <a:defRPr sz="3600">
                  <a:solidFill>
                    <a:srgbClr val="FFFFFF"/>
                  </a:solidFill>
                  <a:latin typeface="Miso"/>
                  <a:ea typeface="Miso"/>
                  <a:cs typeface="Miso"/>
                  <a:sym typeface="Miso"/>
                </a:defRPr>
              </a:pPr>
              <a:r>
                <a:t>Activities</a:t>
              </a:r>
            </a:p>
          </p:txBody>
        </p:sp>
        <p:sp>
          <p:nvSpPr>
            <p:cNvPr id="456" name="04"/>
            <p:cNvSpPr txBox="1"/>
            <p:nvPr/>
          </p:nvSpPr>
          <p:spPr>
            <a:xfrm>
              <a:off x="1290016" y="4383277"/>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04</a:t>
              </a:r>
            </a:p>
          </p:txBody>
        </p:sp>
        <p:sp>
          <p:nvSpPr>
            <p:cNvPr id="457" name="Shape"/>
            <p:cNvSpPr/>
            <p:nvPr/>
          </p:nvSpPr>
          <p:spPr>
            <a:xfrm>
              <a:off x="1098846" y="534167"/>
              <a:ext cx="738912" cy="812801"/>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rgbClr val="AE4336"/>
            </a:solidFill>
            <a:ln w="12700" cap="flat">
              <a:noFill/>
              <a:miter lim="400000"/>
            </a:ln>
            <a:effectLst/>
          </p:spPr>
          <p:txBody>
            <a:bodyPr wrap="square" lIns="45719" tIns="45719" rIns="45719" bIns="45719" numCol="1" anchor="ctr">
              <a:noAutofit/>
            </a:bodyPr>
            <a:lstStyle/>
            <a:p>
              <a:pPr algn="r" defTabSz="457062">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our Essential Elements"/>
          <p:cNvSpPr txBox="1"/>
          <p:nvPr/>
        </p:nvSpPr>
        <p:spPr>
          <a:xfrm>
            <a:off x="4857324" y="377419"/>
            <a:ext cx="11212363" cy="1323439"/>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sz="8000" dirty="0"/>
              <a:t>Four Essential Elements</a:t>
            </a:r>
          </a:p>
        </p:txBody>
      </p:sp>
      <p:sp>
        <p:nvSpPr>
          <p:cNvPr id="461"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62"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6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6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6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pSp>
        <p:nvGrpSpPr>
          <p:cNvPr id="471" name="Group"/>
          <p:cNvGrpSpPr/>
          <p:nvPr/>
        </p:nvGrpSpPr>
        <p:grpSpPr>
          <a:xfrm>
            <a:off x="1847413" y="5969000"/>
            <a:ext cx="5835700" cy="3063605"/>
            <a:chOff x="0" y="0"/>
            <a:chExt cx="5835699" cy="3063604"/>
          </a:xfrm>
        </p:grpSpPr>
        <p:sp>
          <p:nvSpPr>
            <p:cNvPr id="466" name="Shape"/>
            <p:cNvSpPr/>
            <p:nvPr/>
          </p:nvSpPr>
          <p:spPr>
            <a:xfrm rot="16200000">
              <a:off x="1386047" y="-1386048"/>
              <a:ext cx="3063605" cy="5835700"/>
            </a:xfrm>
            <a:custGeom>
              <a:avLst/>
              <a:gdLst/>
              <a:ahLst/>
              <a:cxnLst>
                <a:cxn ang="0">
                  <a:pos x="wd2" y="hd2"/>
                </a:cxn>
                <a:cxn ang="5400000">
                  <a:pos x="wd2" y="hd2"/>
                </a:cxn>
                <a:cxn ang="10800000">
                  <a:pos x="wd2" y="hd2"/>
                </a:cxn>
                <a:cxn ang="16200000">
                  <a:pos x="wd2" y="hd2"/>
                </a:cxn>
              </a:cxnLst>
              <a:rect l="0" t="0" r="r" b="b"/>
              <a:pathLst>
                <a:path w="21600" h="21600" extrusionOk="0">
                  <a:moveTo>
                    <a:pt x="0" y="3212"/>
                  </a:moveTo>
                  <a:cubicBezTo>
                    <a:pt x="0" y="17000"/>
                    <a:pt x="0" y="17000"/>
                    <a:pt x="0" y="17000"/>
                  </a:cubicBezTo>
                  <a:cubicBezTo>
                    <a:pt x="10803" y="21600"/>
                    <a:pt x="10803" y="21600"/>
                    <a:pt x="10803" y="21600"/>
                  </a:cubicBezTo>
                  <a:cubicBezTo>
                    <a:pt x="21600" y="17000"/>
                    <a:pt x="21600" y="17000"/>
                    <a:pt x="21600" y="17000"/>
                  </a:cubicBezTo>
                  <a:cubicBezTo>
                    <a:pt x="21600" y="3212"/>
                    <a:pt x="21600" y="3212"/>
                    <a:pt x="21600" y="3212"/>
                  </a:cubicBezTo>
                  <a:cubicBezTo>
                    <a:pt x="17482" y="3212"/>
                    <a:pt x="17482" y="3212"/>
                    <a:pt x="17482" y="3212"/>
                  </a:cubicBezTo>
                  <a:cubicBezTo>
                    <a:pt x="17163" y="1409"/>
                    <a:pt x="14325" y="0"/>
                    <a:pt x="10803" y="0"/>
                  </a:cubicBezTo>
                  <a:cubicBezTo>
                    <a:pt x="7322" y="0"/>
                    <a:pt x="4443" y="1409"/>
                    <a:pt x="4159" y="3212"/>
                  </a:cubicBezTo>
                  <a:cubicBezTo>
                    <a:pt x="0" y="3212"/>
                    <a:pt x="0" y="3212"/>
                    <a:pt x="0" y="3212"/>
                  </a:cubicBezTo>
                  <a:close/>
                  <a:moveTo>
                    <a:pt x="10803" y="502"/>
                  </a:moveTo>
                  <a:cubicBezTo>
                    <a:pt x="14007" y="502"/>
                    <a:pt x="16561" y="1850"/>
                    <a:pt x="16561" y="3508"/>
                  </a:cubicBezTo>
                  <a:cubicBezTo>
                    <a:pt x="16561" y="5190"/>
                    <a:pt x="14007" y="6535"/>
                    <a:pt x="10803" y="6535"/>
                  </a:cubicBezTo>
                  <a:cubicBezTo>
                    <a:pt x="7647" y="6535"/>
                    <a:pt x="5039" y="5190"/>
                    <a:pt x="5039" y="3508"/>
                  </a:cubicBezTo>
                  <a:cubicBezTo>
                    <a:pt x="5039" y="1850"/>
                    <a:pt x="7647" y="502"/>
                    <a:pt x="10803" y="502"/>
                  </a:cubicBezTo>
                  <a:close/>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67" name="Rectangle"/>
            <p:cNvSpPr/>
            <p:nvPr/>
          </p:nvSpPr>
          <p:spPr>
            <a:xfrm rot="16200000">
              <a:off x="3225166" y="1515329"/>
              <a:ext cx="2465949"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68" name="Spiritual…"/>
            <p:cNvSpPr txBox="1"/>
            <p:nvPr/>
          </p:nvSpPr>
          <p:spPr>
            <a:xfrm>
              <a:off x="2104773" y="458475"/>
              <a:ext cx="1682852" cy="21763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Spiritual</a:t>
              </a:r>
            </a:p>
            <a:p>
              <a:pPr defTabSz="1828433">
                <a:defRPr sz="3600">
                  <a:solidFill>
                    <a:srgbClr val="FFFFFF"/>
                  </a:solidFill>
                  <a:latin typeface="Miso"/>
                  <a:ea typeface="Miso"/>
                  <a:cs typeface="Miso"/>
                  <a:sym typeface="Miso"/>
                </a:defRPr>
              </a:pPr>
              <a:r>
                <a:t>Companion</a:t>
              </a:r>
            </a:p>
          </p:txBody>
        </p:sp>
        <p:sp>
          <p:nvSpPr>
            <p:cNvPr id="469" name="01"/>
            <p:cNvSpPr txBox="1"/>
            <p:nvPr/>
          </p:nvSpPr>
          <p:spPr>
            <a:xfrm>
              <a:off x="4823856" y="985525"/>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01</a:t>
              </a:r>
            </a:p>
          </p:txBody>
        </p:sp>
        <p:sp>
          <p:nvSpPr>
            <p:cNvPr id="470" name="Shape"/>
            <p:cNvSpPr/>
            <p:nvPr/>
          </p:nvSpPr>
          <p:spPr>
            <a:xfrm>
              <a:off x="475008" y="1127537"/>
              <a:ext cx="894080" cy="812801"/>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rgbClr val="4C9E87"/>
            </a:solidFill>
            <a:ln w="12700" cap="flat">
              <a:noFill/>
              <a:miter lim="400000"/>
            </a:ln>
            <a:effectLst/>
          </p:spPr>
          <p:txBody>
            <a:bodyPr wrap="square" lIns="45719" tIns="45719" rIns="45719" bIns="45719" numCol="1" anchor="ctr">
              <a:noAutofit/>
            </a:bodyPr>
            <a:lstStyle/>
            <a:p>
              <a:pPr algn="l" defTabSz="457062">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
        <p:nvSpPr>
          <p:cNvPr id="472" name="At the beginning of each module, each participant will choose a friend who will be their companion for the duration of the module. They will meet during each session to encourage and support each other in their role and growth as an Ambassador. Groups of"/>
          <p:cNvSpPr txBox="1"/>
          <p:nvPr/>
        </p:nvSpPr>
        <p:spPr>
          <a:xfrm>
            <a:off x="9038723" y="5697813"/>
            <a:ext cx="10312967" cy="5399491"/>
          </a:xfrm>
          <a:prstGeom prst="rect">
            <a:avLst/>
          </a:prstGeom>
          <a:ln w="12700">
            <a:solidFill>
              <a:srgbClr val="1EA185"/>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dirty="0"/>
              <a:t>At the beginning of each module, each participant will choose a friend who will be their companion for the duration of the module. They will meet during each session to encourage and support each other in their role and growth as an Ambassador. Groups of spiritual companions will also come together for specific activities. This builds the concept of interdependence and accountability into the Ambassador experience.</a:t>
            </a: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72"/>
                                        </p:tgtEl>
                                        <p:attrNameLst>
                                          <p:attrName>style.visibility</p:attrName>
                                        </p:attrNameLst>
                                      </p:cBhvr>
                                      <p:to>
                                        <p:strVal val="visible"/>
                                      </p:to>
                                    </p:set>
                                    <p:anim calcmode="lin" valueType="num">
                                      <p:cBhvr>
                                        <p:cTn id="7" dur="500" fill="hold"/>
                                        <p:tgtEl>
                                          <p:spTgt spid="472"/>
                                        </p:tgtEl>
                                        <p:attrNameLst>
                                          <p:attrName>ppt_x</p:attrName>
                                        </p:attrNameLst>
                                      </p:cBhvr>
                                      <p:tavLst>
                                        <p:tav tm="0">
                                          <p:val>
                                            <p:strVal val="#ppt_x"/>
                                          </p:val>
                                        </p:tav>
                                        <p:tav tm="100000">
                                          <p:val>
                                            <p:strVal val="#ppt_x"/>
                                          </p:val>
                                        </p:tav>
                                      </p:tavLst>
                                    </p:anim>
                                    <p:anim calcmode="lin" valueType="num">
                                      <p:cBhvr>
                                        <p:cTn id="8"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Four Essential Elements"/>
          <p:cNvSpPr txBox="1"/>
          <p:nvPr/>
        </p:nvSpPr>
        <p:spPr>
          <a:xfrm>
            <a:off x="4963123" y="377419"/>
            <a:ext cx="11000765" cy="1323439"/>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sz="7200" dirty="0"/>
              <a:t>Four</a:t>
            </a:r>
            <a:r>
              <a:rPr sz="8000" dirty="0"/>
              <a:t> Essential Elements</a:t>
            </a:r>
          </a:p>
        </p:txBody>
      </p:sp>
      <p:sp>
        <p:nvSpPr>
          <p:cNvPr id="475"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76" name="Ambassadors Ministry"/>
          <p:cNvSpPr txBox="1"/>
          <p:nvPr/>
        </p:nvSpPr>
        <p:spPr>
          <a:xfrm>
            <a:off x="9038725" y="1624689"/>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477"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78"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79"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80" name="At the beginning of every module, each participant will make a simple plan of how they would like to grow spiritually and acquire practical competency in the area of the upcoming module. Their spiritual companion will be there throughout the module to he"/>
          <p:cNvSpPr txBox="1"/>
          <p:nvPr/>
        </p:nvSpPr>
        <p:spPr>
          <a:xfrm>
            <a:off x="9033458" y="4835991"/>
            <a:ext cx="11411827" cy="7701660"/>
          </a:xfrm>
          <a:prstGeom prst="rect">
            <a:avLst/>
          </a:prstGeom>
          <a:ln w="12700">
            <a:solidFill>
              <a:srgbClr val="A1BF66"/>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dirty="0"/>
              <a:t>At the beginning of every module, each participant will make a simple plan of how they would like to grow spiritually and acquire practical competency in the area of the upcoming module. Their spiritual companion will be there throughout the module to help and encourage them to accomplish their plan. The IDP helps to emphasize the continuing nature of discipleship and that learning is a continual part of life. By linking spiritual companions together for this work, it stresses the need for interdependence on each other as we learn, grow, and work for God. Guidelines for creating the IDP will appear in the Leader’s Guide and Participant’s Guide for each module.</a:t>
            </a:r>
          </a:p>
        </p:txBody>
      </p:sp>
      <p:grpSp>
        <p:nvGrpSpPr>
          <p:cNvPr id="486" name="Group"/>
          <p:cNvGrpSpPr/>
          <p:nvPr/>
        </p:nvGrpSpPr>
        <p:grpSpPr>
          <a:xfrm>
            <a:off x="1847413" y="5969000"/>
            <a:ext cx="6336122" cy="3063605"/>
            <a:chOff x="0" y="68574"/>
            <a:chExt cx="6336121" cy="3063604"/>
          </a:xfrm>
        </p:grpSpPr>
        <p:sp>
          <p:nvSpPr>
            <p:cNvPr id="481" name="Shape"/>
            <p:cNvSpPr/>
            <p:nvPr/>
          </p:nvSpPr>
          <p:spPr>
            <a:xfrm rot="16200000">
              <a:off x="1386047" y="-1317473"/>
              <a:ext cx="3063605" cy="5835700"/>
            </a:xfrm>
            <a:custGeom>
              <a:avLst/>
              <a:gdLst/>
              <a:ahLst/>
              <a:cxnLst>
                <a:cxn ang="0">
                  <a:pos x="wd2" y="hd2"/>
                </a:cxn>
                <a:cxn ang="5400000">
                  <a:pos x="wd2" y="hd2"/>
                </a:cxn>
                <a:cxn ang="10800000">
                  <a:pos x="wd2" y="hd2"/>
                </a:cxn>
                <a:cxn ang="16200000">
                  <a:pos x="wd2" y="hd2"/>
                </a:cxn>
              </a:cxnLst>
              <a:rect l="0" t="0" r="r" b="b"/>
              <a:pathLst>
                <a:path w="21600" h="21600" extrusionOk="0">
                  <a:moveTo>
                    <a:pt x="0" y="3212"/>
                  </a:moveTo>
                  <a:cubicBezTo>
                    <a:pt x="0" y="17000"/>
                    <a:pt x="0" y="17000"/>
                    <a:pt x="0" y="17000"/>
                  </a:cubicBezTo>
                  <a:cubicBezTo>
                    <a:pt x="10803" y="21600"/>
                    <a:pt x="10803" y="21600"/>
                    <a:pt x="10803" y="21600"/>
                  </a:cubicBezTo>
                  <a:cubicBezTo>
                    <a:pt x="21600" y="17000"/>
                    <a:pt x="21600" y="17000"/>
                    <a:pt x="21600" y="17000"/>
                  </a:cubicBezTo>
                  <a:cubicBezTo>
                    <a:pt x="21600" y="3212"/>
                    <a:pt x="21600" y="3212"/>
                    <a:pt x="21600" y="3212"/>
                  </a:cubicBezTo>
                  <a:cubicBezTo>
                    <a:pt x="17482" y="3212"/>
                    <a:pt x="17482" y="3212"/>
                    <a:pt x="17482" y="3212"/>
                  </a:cubicBezTo>
                  <a:cubicBezTo>
                    <a:pt x="17163" y="1409"/>
                    <a:pt x="14325" y="0"/>
                    <a:pt x="10803" y="0"/>
                  </a:cubicBezTo>
                  <a:cubicBezTo>
                    <a:pt x="7322" y="0"/>
                    <a:pt x="4443" y="1409"/>
                    <a:pt x="4159" y="3212"/>
                  </a:cubicBezTo>
                  <a:cubicBezTo>
                    <a:pt x="0" y="3212"/>
                    <a:pt x="0" y="3212"/>
                    <a:pt x="0" y="3212"/>
                  </a:cubicBezTo>
                  <a:close/>
                  <a:moveTo>
                    <a:pt x="10803" y="502"/>
                  </a:moveTo>
                  <a:cubicBezTo>
                    <a:pt x="14007" y="502"/>
                    <a:pt x="16561" y="1850"/>
                    <a:pt x="16561" y="3508"/>
                  </a:cubicBezTo>
                  <a:cubicBezTo>
                    <a:pt x="16561" y="5190"/>
                    <a:pt x="14007" y="6535"/>
                    <a:pt x="10803" y="6535"/>
                  </a:cubicBezTo>
                  <a:cubicBezTo>
                    <a:pt x="7647" y="6535"/>
                    <a:pt x="5039" y="5190"/>
                    <a:pt x="5039" y="3508"/>
                  </a:cubicBezTo>
                  <a:cubicBezTo>
                    <a:pt x="5039" y="1850"/>
                    <a:pt x="7647" y="502"/>
                    <a:pt x="10803" y="502"/>
                  </a:cubicBezTo>
                  <a:close/>
                </a:path>
              </a:pathLst>
            </a:custGeom>
            <a:solidFill>
              <a:srgbClr val="A2BB6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82" name="Rectangle"/>
            <p:cNvSpPr/>
            <p:nvPr/>
          </p:nvSpPr>
          <p:spPr>
            <a:xfrm rot="16200000">
              <a:off x="3225166" y="1583903"/>
              <a:ext cx="2465949"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83" name="Individual…"/>
            <p:cNvSpPr/>
            <p:nvPr/>
          </p:nvSpPr>
          <p:spPr>
            <a:xfrm>
              <a:off x="2946199" y="1615211"/>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Individual</a:t>
              </a:r>
            </a:p>
            <a:p>
              <a:pPr defTabSz="1828433">
                <a:defRPr sz="3600">
                  <a:solidFill>
                    <a:srgbClr val="FFFFFF"/>
                  </a:solidFill>
                  <a:latin typeface="Miso"/>
                  <a:ea typeface="Miso"/>
                  <a:cs typeface="Miso"/>
                  <a:sym typeface="Miso"/>
                </a:defRPr>
              </a:pPr>
              <a:r>
                <a:t>Discipleship</a:t>
              </a:r>
            </a:p>
            <a:p>
              <a:pPr defTabSz="1828433">
                <a:defRPr sz="3600">
                  <a:solidFill>
                    <a:srgbClr val="FFFFFF"/>
                  </a:solidFill>
                  <a:latin typeface="Miso"/>
                  <a:ea typeface="Miso"/>
                  <a:cs typeface="Miso"/>
                  <a:sym typeface="Miso"/>
                </a:defRPr>
              </a:pPr>
              <a:r>
                <a:t>Plan (IDP)</a:t>
              </a:r>
            </a:p>
          </p:txBody>
        </p:sp>
        <p:sp>
          <p:nvSpPr>
            <p:cNvPr id="484" name="02"/>
            <p:cNvSpPr/>
            <p:nvPr/>
          </p:nvSpPr>
          <p:spPr>
            <a:xfrm>
              <a:off x="5066121" y="1615211"/>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02</a:t>
              </a:r>
            </a:p>
          </p:txBody>
        </p:sp>
        <p:sp>
          <p:nvSpPr>
            <p:cNvPr id="485" name="Shape"/>
            <p:cNvSpPr/>
            <p:nvPr/>
          </p:nvSpPr>
          <p:spPr>
            <a:xfrm>
              <a:off x="581916" y="1194591"/>
              <a:ext cx="664013" cy="811571"/>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rgbClr val="A1BA68"/>
            </a:solidFill>
            <a:ln w="12700" cap="flat">
              <a:noFill/>
              <a:miter lim="400000"/>
            </a:ln>
            <a:effectLst/>
          </p:spPr>
          <p:txBody>
            <a:bodyPr wrap="square" lIns="45719" tIns="45719" rIns="45719" bIns="45719" numCol="1" anchor="ctr">
              <a:noAutofit/>
            </a:bodyPr>
            <a:lstStyle/>
            <a:p>
              <a:pPr algn="l" defTabSz="457062">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80"/>
                                        </p:tgtEl>
                                        <p:attrNameLst>
                                          <p:attrName>style.visibility</p:attrName>
                                        </p:attrNameLst>
                                      </p:cBhvr>
                                      <p:to>
                                        <p:strVal val="visible"/>
                                      </p:to>
                                    </p:set>
                                    <p:anim calcmode="lin" valueType="num">
                                      <p:cBhvr>
                                        <p:cTn id="7" dur="500" fill="hold"/>
                                        <p:tgtEl>
                                          <p:spTgt spid="480"/>
                                        </p:tgtEl>
                                        <p:attrNameLst>
                                          <p:attrName>ppt_x</p:attrName>
                                        </p:attrNameLst>
                                      </p:cBhvr>
                                      <p:tavLst>
                                        <p:tav tm="0">
                                          <p:val>
                                            <p:strVal val="#ppt_x"/>
                                          </p:val>
                                        </p:tav>
                                        <p:tav tm="100000">
                                          <p:val>
                                            <p:strVal val="#ppt_x"/>
                                          </p:val>
                                        </p:tav>
                                      </p:tavLst>
                                    </p:anim>
                                    <p:anim calcmode="lin" valueType="num">
                                      <p:cBhvr>
                                        <p:cTn id="8" dur="500" fill="hold"/>
                                        <p:tgtEl>
                                          <p:spTgt spid="4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Four Essential Elements"/>
          <p:cNvSpPr txBox="1"/>
          <p:nvPr/>
        </p:nvSpPr>
        <p:spPr>
          <a:xfrm>
            <a:off x="5415971" y="377419"/>
            <a:ext cx="10095069" cy="1200329"/>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sz="7200" dirty="0"/>
              <a:t>Four Essential Elements</a:t>
            </a:r>
          </a:p>
        </p:txBody>
      </p:sp>
      <p:sp>
        <p:nvSpPr>
          <p:cNvPr id="489"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490"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491"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492"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493"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494" name="Each module will have a project that will integrate the core concepts from the module into a service learning activity focused on helping others. This will be an opportunity for the Ambassador class to work together as a whole. You will find INSTRUCTIONS"/>
          <p:cNvSpPr txBox="1"/>
          <p:nvPr/>
        </p:nvSpPr>
        <p:spPr>
          <a:xfrm>
            <a:off x="8360229" y="3958302"/>
            <a:ext cx="12276031" cy="8543942"/>
          </a:xfrm>
          <a:prstGeom prst="rect">
            <a:avLst/>
          </a:prstGeom>
          <a:ln w="12700">
            <a:solidFill>
              <a:srgbClr val="F29B26"/>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p>
            <a:pPr algn="l" defTabSz="1087636">
              <a:spcBef>
                <a:spcPts val="1000"/>
              </a:spcBef>
              <a:defRPr sz="3400">
                <a:solidFill>
                  <a:srgbClr val="445469"/>
                </a:solidFill>
                <a:latin typeface="Miso"/>
                <a:ea typeface="Miso"/>
                <a:cs typeface="Miso"/>
                <a:sym typeface="Miso"/>
              </a:defRPr>
            </a:pPr>
            <a:r>
              <a:rPr dirty="0"/>
              <a:t>Each module will have a project that will integrate the core concepts from the module into a service learning activity focused on helping others. This will be an opportunity for the Ambassador class to work together as a whole. You will find INSTRUCTIONS for setting up your project in the back pages of the Leader’s Guide for each module. </a:t>
            </a:r>
          </a:p>
          <a:p>
            <a:pPr algn="l" defTabSz="1087636">
              <a:spcBef>
                <a:spcPts val="1000"/>
              </a:spcBef>
              <a:defRPr sz="3400">
                <a:solidFill>
                  <a:srgbClr val="445469"/>
                </a:solidFill>
                <a:latin typeface="Miso"/>
                <a:ea typeface="Miso"/>
                <a:cs typeface="Miso"/>
                <a:sym typeface="Miso"/>
              </a:defRPr>
            </a:pPr>
            <a:r>
              <a:rPr dirty="0"/>
              <a:t>You might have to plan for multiple projects, depending on the size of your group. The main objective is to incorporate service as a way of life, rather than an occasional activity.</a:t>
            </a:r>
          </a:p>
          <a:p>
            <a:pPr marL="508000" indent="-355600" algn="l" defTabSz="1087636">
              <a:lnSpc>
                <a:spcPct val="90000"/>
              </a:lnSpc>
              <a:spcBef>
                <a:spcPts val="1000"/>
              </a:spcBef>
              <a:buSzPct val="100000"/>
              <a:buChar char="•"/>
              <a:defRPr>
                <a:solidFill>
                  <a:srgbClr val="445469"/>
                </a:solidFill>
                <a:latin typeface="Miso Light"/>
                <a:ea typeface="Miso Light"/>
                <a:cs typeface="Miso Light"/>
                <a:sym typeface="Miso Light"/>
              </a:defRPr>
            </a:pPr>
            <a:r>
              <a:rPr dirty="0">
                <a:latin typeface="Miso" pitchFamily="50" charset="0"/>
              </a:rPr>
              <a:t>Aim for projects that would call for regular involvement over a period of time.</a:t>
            </a:r>
          </a:p>
          <a:p>
            <a:pPr marL="508000" indent="-355600" algn="l" defTabSz="1087636">
              <a:lnSpc>
                <a:spcPct val="90000"/>
              </a:lnSpc>
              <a:spcBef>
                <a:spcPts val="1000"/>
              </a:spcBef>
              <a:buSzPct val="100000"/>
              <a:buChar char="•"/>
              <a:defRPr>
                <a:solidFill>
                  <a:srgbClr val="445469"/>
                </a:solidFill>
                <a:latin typeface="Miso Light"/>
                <a:ea typeface="Miso Light"/>
                <a:cs typeface="Miso Light"/>
                <a:sym typeface="Miso Light"/>
              </a:defRPr>
            </a:pPr>
            <a:r>
              <a:rPr dirty="0">
                <a:latin typeface="Miso" pitchFamily="50" charset="0"/>
              </a:rPr>
              <a:t>Make contact with your volunteer service organizations, the local council, and other entities that could assist you.</a:t>
            </a:r>
          </a:p>
          <a:p>
            <a:pPr marL="508000" indent="-355600" algn="l" defTabSz="1087636">
              <a:lnSpc>
                <a:spcPct val="90000"/>
              </a:lnSpc>
              <a:spcBef>
                <a:spcPts val="1000"/>
              </a:spcBef>
              <a:buSzPct val="100000"/>
              <a:buChar char="•"/>
              <a:defRPr>
                <a:solidFill>
                  <a:srgbClr val="445469"/>
                </a:solidFill>
                <a:latin typeface="Miso Light"/>
                <a:ea typeface="Miso Light"/>
                <a:cs typeface="Miso Light"/>
                <a:sym typeface="Miso Light"/>
              </a:defRPr>
            </a:pPr>
            <a:r>
              <a:rPr dirty="0">
                <a:latin typeface="Miso" pitchFamily="50" charset="0"/>
              </a:rPr>
              <a:t>If your group settles on a particular medium/long term project, there is no need to change the project when the time comes to engage with a new module. Use your discretion.</a:t>
            </a:r>
          </a:p>
        </p:txBody>
      </p:sp>
      <p:grpSp>
        <p:nvGrpSpPr>
          <p:cNvPr id="500" name="Group"/>
          <p:cNvGrpSpPr/>
          <p:nvPr/>
        </p:nvGrpSpPr>
        <p:grpSpPr>
          <a:xfrm>
            <a:off x="1847413" y="5973898"/>
            <a:ext cx="5835700" cy="3063605"/>
            <a:chOff x="0" y="0"/>
            <a:chExt cx="5835699" cy="3063604"/>
          </a:xfrm>
        </p:grpSpPr>
        <p:sp>
          <p:nvSpPr>
            <p:cNvPr id="495" name="Shape"/>
            <p:cNvSpPr/>
            <p:nvPr/>
          </p:nvSpPr>
          <p:spPr>
            <a:xfrm rot="16200000">
              <a:off x="1386047" y="-1386048"/>
              <a:ext cx="3063605" cy="5835700"/>
            </a:xfrm>
            <a:custGeom>
              <a:avLst/>
              <a:gdLst/>
              <a:ahLst/>
              <a:cxnLst>
                <a:cxn ang="0">
                  <a:pos x="wd2" y="hd2"/>
                </a:cxn>
                <a:cxn ang="5400000">
                  <a:pos x="wd2" y="hd2"/>
                </a:cxn>
                <a:cxn ang="10800000">
                  <a:pos x="wd2" y="hd2"/>
                </a:cxn>
                <a:cxn ang="16200000">
                  <a:pos x="wd2" y="hd2"/>
                </a:cxn>
              </a:cxnLst>
              <a:rect l="0" t="0" r="r" b="b"/>
              <a:pathLst>
                <a:path w="21600" h="21600" extrusionOk="0">
                  <a:moveTo>
                    <a:pt x="0" y="3212"/>
                  </a:moveTo>
                  <a:cubicBezTo>
                    <a:pt x="0" y="17000"/>
                    <a:pt x="0" y="17000"/>
                    <a:pt x="0" y="17000"/>
                  </a:cubicBezTo>
                  <a:cubicBezTo>
                    <a:pt x="10803" y="21600"/>
                    <a:pt x="10803" y="21600"/>
                    <a:pt x="10803" y="21600"/>
                  </a:cubicBezTo>
                  <a:cubicBezTo>
                    <a:pt x="21600" y="17000"/>
                    <a:pt x="21600" y="17000"/>
                    <a:pt x="21600" y="17000"/>
                  </a:cubicBezTo>
                  <a:cubicBezTo>
                    <a:pt x="21600" y="3212"/>
                    <a:pt x="21600" y="3212"/>
                    <a:pt x="21600" y="3212"/>
                  </a:cubicBezTo>
                  <a:cubicBezTo>
                    <a:pt x="17482" y="3212"/>
                    <a:pt x="17482" y="3212"/>
                    <a:pt x="17482" y="3212"/>
                  </a:cubicBezTo>
                  <a:cubicBezTo>
                    <a:pt x="17163" y="1409"/>
                    <a:pt x="14325" y="0"/>
                    <a:pt x="10803" y="0"/>
                  </a:cubicBezTo>
                  <a:cubicBezTo>
                    <a:pt x="7322" y="0"/>
                    <a:pt x="4443" y="1409"/>
                    <a:pt x="4159" y="3212"/>
                  </a:cubicBezTo>
                  <a:cubicBezTo>
                    <a:pt x="0" y="3212"/>
                    <a:pt x="0" y="3212"/>
                    <a:pt x="0" y="3212"/>
                  </a:cubicBezTo>
                  <a:close/>
                  <a:moveTo>
                    <a:pt x="10803" y="502"/>
                  </a:moveTo>
                  <a:cubicBezTo>
                    <a:pt x="14007" y="502"/>
                    <a:pt x="16561" y="1850"/>
                    <a:pt x="16561" y="3508"/>
                  </a:cubicBezTo>
                  <a:cubicBezTo>
                    <a:pt x="16561" y="5190"/>
                    <a:pt x="14007" y="6535"/>
                    <a:pt x="10803" y="6535"/>
                  </a:cubicBezTo>
                  <a:cubicBezTo>
                    <a:pt x="7647" y="6535"/>
                    <a:pt x="5039" y="5190"/>
                    <a:pt x="5039" y="3508"/>
                  </a:cubicBezTo>
                  <a:cubicBezTo>
                    <a:pt x="5039" y="1850"/>
                    <a:pt x="7647" y="502"/>
                    <a:pt x="10803" y="502"/>
                  </a:cubicBezTo>
                  <a:close/>
                </a:path>
              </a:pathLst>
            </a:custGeom>
            <a:solidFill>
              <a:srgbClr val="E79F44"/>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96" name="Rectangle"/>
            <p:cNvSpPr/>
            <p:nvPr/>
          </p:nvSpPr>
          <p:spPr>
            <a:xfrm rot="16200000">
              <a:off x="3225166" y="1515329"/>
              <a:ext cx="2465949" cy="62616"/>
            </a:xfrm>
            <a:prstGeom prst="rect">
              <a:avLst/>
            </a:pr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497" name="Projects"/>
            <p:cNvSpPr txBox="1"/>
            <p:nvPr/>
          </p:nvSpPr>
          <p:spPr>
            <a:xfrm>
              <a:off x="2301140" y="985525"/>
              <a:ext cx="1290118"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Projects</a:t>
              </a:r>
            </a:p>
          </p:txBody>
        </p:sp>
        <p:sp>
          <p:nvSpPr>
            <p:cNvPr id="498" name="03"/>
            <p:cNvSpPr txBox="1"/>
            <p:nvPr/>
          </p:nvSpPr>
          <p:spPr>
            <a:xfrm>
              <a:off x="4823856" y="985525"/>
              <a:ext cx="484531" cy="112222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lvl1pPr defTabSz="1828433">
                <a:defRPr sz="3600">
                  <a:solidFill>
                    <a:srgbClr val="FFFFFF"/>
                  </a:solidFill>
                  <a:latin typeface="Miso"/>
                  <a:ea typeface="Miso"/>
                  <a:cs typeface="Miso"/>
                  <a:sym typeface="Miso"/>
                </a:defRPr>
              </a:lvl1pPr>
            </a:lstStyle>
            <a:p>
              <a:r>
                <a:t>03</a:t>
              </a:r>
            </a:p>
          </p:txBody>
        </p:sp>
        <p:sp>
          <p:nvSpPr>
            <p:cNvPr id="499" name="Shape"/>
            <p:cNvSpPr/>
            <p:nvPr/>
          </p:nvSpPr>
          <p:spPr>
            <a:xfrm>
              <a:off x="510414" y="1125402"/>
              <a:ext cx="812801" cy="812801"/>
            </a:xfrm>
            <a:custGeom>
              <a:avLst/>
              <a:gdLst/>
              <a:ahLst/>
              <a:cxnLst>
                <a:cxn ang="0">
                  <a:pos x="wd2" y="hd2"/>
                </a:cxn>
                <a:cxn ang="5400000">
                  <a:pos x="wd2" y="hd2"/>
                </a:cxn>
                <a:cxn ang="10800000">
                  <a:pos x="wd2" y="hd2"/>
                </a:cxn>
                <a:cxn ang="16200000">
                  <a:pos x="wd2" y="hd2"/>
                </a:cxn>
              </a:cxnLst>
              <a:rect l="0" t="0" r="r" b="b"/>
              <a:pathLst>
                <a:path w="21600" h="21600" extrusionOk="0">
                  <a:moveTo>
                    <a:pt x="21456" y="10453"/>
                  </a:moveTo>
                  <a:lnTo>
                    <a:pt x="18511" y="7507"/>
                  </a:lnTo>
                  <a:cubicBezTo>
                    <a:pt x="18422" y="7419"/>
                    <a:pt x="18299" y="7364"/>
                    <a:pt x="18164" y="7364"/>
                  </a:cubicBezTo>
                  <a:cubicBezTo>
                    <a:pt x="17892" y="7364"/>
                    <a:pt x="17673" y="7584"/>
                    <a:pt x="17673" y="7855"/>
                  </a:cubicBezTo>
                  <a:cubicBezTo>
                    <a:pt x="17673" y="7990"/>
                    <a:pt x="17728" y="8113"/>
                    <a:pt x="17817" y="8202"/>
                  </a:cubicBezTo>
                  <a:lnTo>
                    <a:pt x="19924" y="10309"/>
                  </a:lnTo>
                  <a:lnTo>
                    <a:pt x="11291" y="10309"/>
                  </a:lnTo>
                  <a:lnTo>
                    <a:pt x="11291" y="1676"/>
                  </a:lnTo>
                  <a:lnTo>
                    <a:pt x="13398" y="3783"/>
                  </a:lnTo>
                  <a:cubicBezTo>
                    <a:pt x="13487" y="3873"/>
                    <a:pt x="13610" y="3927"/>
                    <a:pt x="13745" y="3927"/>
                  </a:cubicBezTo>
                  <a:cubicBezTo>
                    <a:pt x="14017" y="3927"/>
                    <a:pt x="14236" y="3708"/>
                    <a:pt x="14236" y="3436"/>
                  </a:cubicBezTo>
                  <a:cubicBezTo>
                    <a:pt x="14236" y="3301"/>
                    <a:pt x="14181" y="3178"/>
                    <a:pt x="14093" y="3089"/>
                  </a:cubicBezTo>
                  <a:lnTo>
                    <a:pt x="11147" y="144"/>
                  </a:lnTo>
                  <a:cubicBezTo>
                    <a:pt x="11058" y="55"/>
                    <a:pt x="10936" y="0"/>
                    <a:pt x="10800" y="0"/>
                  </a:cubicBezTo>
                  <a:cubicBezTo>
                    <a:pt x="10665" y="0"/>
                    <a:pt x="10542" y="55"/>
                    <a:pt x="10453" y="144"/>
                  </a:cubicBezTo>
                  <a:lnTo>
                    <a:pt x="7507" y="3089"/>
                  </a:lnTo>
                  <a:cubicBezTo>
                    <a:pt x="7418" y="3178"/>
                    <a:pt x="7364" y="3301"/>
                    <a:pt x="7364" y="3436"/>
                  </a:cubicBezTo>
                  <a:cubicBezTo>
                    <a:pt x="7364" y="3708"/>
                    <a:pt x="7583" y="3927"/>
                    <a:pt x="7855" y="3927"/>
                  </a:cubicBezTo>
                  <a:cubicBezTo>
                    <a:pt x="7990" y="3927"/>
                    <a:pt x="8113" y="3873"/>
                    <a:pt x="8202" y="3783"/>
                  </a:cubicBezTo>
                  <a:lnTo>
                    <a:pt x="10309" y="1676"/>
                  </a:lnTo>
                  <a:lnTo>
                    <a:pt x="10309" y="10309"/>
                  </a:lnTo>
                  <a:lnTo>
                    <a:pt x="1676" y="10309"/>
                  </a:lnTo>
                  <a:lnTo>
                    <a:pt x="3783" y="8202"/>
                  </a:lnTo>
                  <a:cubicBezTo>
                    <a:pt x="3873" y="8113"/>
                    <a:pt x="3927" y="7990"/>
                    <a:pt x="3927" y="7855"/>
                  </a:cubicBezTo>
                  <a:cubicBezTo>
                    <a:pt x="3927" y="7584"/>
                    <a:pt x="3708" y="7364"/>
                    <a:pt x="3436" y="7364"/>
                  </a:cubicBezTo>
                  <a:cubicBezTo>
                    <a:pt x="3301" y="7364"/>
                    <a:pt x="3178" y="7419"/>
                    <a:pt x="3089" y="7507"/>
                  </a:cubicBezTo>
                  <a:lnTo>
                    <a:pt x="144" y="10453"/>
                  </a:lnTo>
                  <a:cubicBezTo>
                    <a:pt x="55" y="10542"/>
                    <a:pt x="0" y="10665"/>
                    <a:pt x="0" y="10800"/>
                  </a:cubicBezTo>
                  <a:cubicBezTo>
                    <a:pt x="0" y="10936"/>
                    <a:pt x="55" y="11058"/>
                    <a:pt x="144" y="11148"/>
                  </a:cubicBezTo>
                  <a:lnTo>
                    <a:pt x="3089" y="14093"/>
                  </a:lnTo>
                  <a:cubicBezTo>
                    <a:pt x="3178" y="14182"/>
                    <a:pt x="3301" y="14236"/>
                    <a:pt x="3436" y="14236"/>
                  </a:cubicBezTo>
                  <a:cubicBezTo>
                    <a:pt x="3708" y="14236"/>
                    <a:pt x="3927" y="14017"/>
                    <a:pt x="3927" y="13745"/>
                  </a:cubicBezTo>
                  <a:cubicBezTo>
                    <a:pt x="3927" y="13610"/>
                    <a:pt x="3873" y="13488"/>
                    <a:pt x="3783" y="13398"/>
                  </a:cubicBezTo>
                  <a:lnTo>
                    <a:pt x="1676" y="11291"/>
                  </a:lnTo>
                  <a:lnTo>
                    <a:pt x="10309" y="11291"/>
                  </a:lnTo>
                  <a:lnTo>
                    <a:pt x="10309" y="19924"/>
                  </a:lnTo>
                  <a:lnTo>
                    <a:pt x="8202" y="17817"/>
                  </a:lnTo>
                  <a:cubicBezTo>
                    <a:pt x="8113" y="17728"/>
                    <a:pt x="7990" y="17673"/>
                    <a:pt x="7855" y="17673"/>
                  </a:cubicBezTo>
                  <a:cubicBezTo>
                    <a:pt x="7583" y="17673"/>
                    <a:pt x="7364" y="17893"/>
                    <a:pt x="7364" y="18164"/>
                  </a:cubicBezTo>
                  <a:cubicBezTo>
                    <a:pt x="7364" y="18300"/>
                    <a:pt x="7418" y="18422"/>
                    <a:pt x="7507" y="18511"/>
                  </a:cubicBezTo>
                  <a:lnTo>
                    <a:pt x="10453" y="21456"/>
                  </a:lnTo>
                  <a:cubicBezTo>
                    <a:pt x="10542" y="21545"/>
                    <a:pt x="10665" y="21600"/>
                    <a:pt x="10800" y="21600"/>
                  </a:cubicBezTo>
                  <a:cubicBezTo>
                    <a:pt x="10936" y="21600"/>
                    <a:pt x="11058" y="21545"/>
                    <a:pt x="11147" y="21456"/>
                  </a:cubicBezTo>
                  <a:lnTo>
                    <a:pt x="14093" y="18511"/>
                  </a:lnTo>
                  <a:cubicBezTo>
                    <a:pt x="14182" y="18422"/>
                    <a:pt x="14236" y="18300"/>
                    <a:pt x="14236" y="18164"/>
                  </a:cubicBezTo>
                  <a:cubicBezTo>
                    <a:pt x="14236" y="17893"/>
                    <a:pt x="14017" y="17673"/>
                    <a:pt x="13745" y="17673"/>
                  </a:cubicBezTo>
                  <a:cubicBezTo>
                    <a:pt x="13610" y="17673"/>
                    <a:pt x="13487" y="17728"/>
                    <a:pt x="13398" y="17817"/>
                  </a:cubicBezTo>
                  <a:lnTo>
                    <a:pt x="11291" y="19924"/>
                  </a:lnTo>
                  <a:lnTo>
                    <a:pt x="11291" y="11291"/>
                  </a:lnTo>
                  <a:lnTo>
                    <a:pt x="19924" y="11291"/>
                  </a:lnTo>
                  <a:lnTo>
                    <a:pt x="17817" y="13398"/>
                  </a:lnTo>
                  <a:cubicBezTo>
                    <a:pt x="17728" y="13488"/>
                    <a:pt x="17673" y="13610"/>
                    <a:pt x="17673" y="13745"/>
                  </a:cubicBezTo>
                  <a:cubicBezTo>
                    <a:pt x="17673" y="14017"/>
                    <a:pt x="17892" y="14236"/>
                    <a:pt x="18164" y="14236"/>
                  </a:cubicBezTo>
                  <a:cubicBezTo>
                    <a:pt x="18299" y="14236"/>
                    <a:pt x="18422" y="14182"/>
                    <a:pt x="18511" y="14093"/>
                  </a:cubicBezTo>
                  <a:lnTo>
                    <a:pt x="21456" y="11148"/>
                  </a:lnTo>
                  <a:cubicBezTo>
                    <a:pt x="21545" y="11058"/>
                    <a:pt x="21600" y="10936"/>
                    <a:pt x="21600" y="10800"/>
                  </a:cubicBezTo>
                  <a:cubicBezTo>
                    <a:pt x="21600" y="10665"/>
                    <a:pt x="21545" y="10542"/>
                    <a:pt x="21456" y="10453"/>
                  </a:cubicBezTo>
                </a:path>
              </a:pathLst>
            </a:custGeom>
            <a:solidFill>
              <a:srgbClr val="E59E43"/>
            </a:solidFill>
            <a:ln w="12700" cap="flat">
              <a:noFill/>
              <a:miter lim="400000"/>
            </a:ln>
            <a:effectLst/>
          </p:spPr>
          <p:txBody>
            <a:bodyPr wrap="square" lIns="45719" tIns="45719" rIns="45719" bIns="45719" numCol="1" anchor="ctr">
              <a:noAutofit/>
            </a:bodyPr>
            <a:lstStyle/>
            <a:p>
              <a:pPr algn="l" defTabSz="457062">
                <a:defRPr sz="2900">
                  <a:solidFill>
                    <a:srgbClr val="FFFFFF"/>
                  </a:solidFill>
                  <a:effectLst>
                    <a:outerShdw blurRad="38100" dist="12700" dir="5400000" rotWithShape="0">
                      <a:srgbClr val="000000">
                        <a:alpha val="50000"/>
                      </a:srgbClr>
                    </a:outerShdw>
                  </a:effectLst>
                  <a:latin typeface="Calibri"/>
                  <a:ea typeface="Calibri"/>
                  <a:cs typeface="Calibri"/>
                  <a:sym typeface="Calibri"/>
                </a:defRPr>
              </a:pPr>
              <a:endParaRPr/>
            </a:p>
          </p:txBody>
        </p:sp>
      </p:gr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494"/>
                                        </p:tgtEl>
                                        <p:attrNameLst>
                                          <p:attrName>style.visibility</p:attrName>
                                        </p:attrNameLst>
                                      </p:cBhvr>
                                      <p:to>
                                        <p:strVal val="visible"/>
                                      </p:to>
                                    </p:set>
                                    <p:anim calcmode="lin" valueType="num">
                                      <p:cBhvr>
                                        <p:cTn id="7" dur="500" fill="hold"/>
                                        <p:tgtEl>
                                          <p:spTgt spid="494"/>
                                        </p:tgtEl>
                                        <p:attrNameLst>
                                          <p:attrName>ppt_x</p:attrName>
                                        </p:attrNameLst>
                                      </p:cBhvr>
                                      <p:tavLst>
                                        <p:tav tm="0">
                                          <p:val>
                                            <p:strVal val="#ppt_x"/>
                                          </p:val>
                                        </p:tav>
                                        <p:tav tm="100000">
                                          <p:val>
                                            <p:strVal val="#ppt_x"/>
                                          </p:val>
                                        </p:tav>
                                      </p:tavLst>
                                    </p:anim>
                                    <p:anim calcmode="lin" valueType="num">
                                      <p:cBhvr>
                                        <p:cTn id="8" dur="500" fill="hold"/>
                                        <p:tgtEl>
                                          <p:spTgt spid="4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Four Essential Elements"/>
          <p:cNvSpPr txBox="1"/>
          <p:nvPr/>
        </p:nvSpPr>
        <p:spPr>
          <a:xfrm>
            <a:off x="4857324" y="377419"/>
            <a:ext cx="11212363" cy="1323439"/>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sz="8000" dirty="0"/>
              <a:t>Four Essential Elements</a:t>
            </a:r>
          </a:p>
        </p:txBody>
      </p:sp>
      <p:sp>
        <p:nvSpPr>
          <p:cNvPr id="503" name="Rectangle"/>
          <p:cNvSpPr/>
          <p:nvPr/>
        </p:nvSpPr>
        <p:spPr>
          <a:xfrm>
            <a:off x="9707563" y="21618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504" name="Ambassadors Ministry"/>
          <p:cNvSpPr txBox="1"/>
          <p:nvPr/>
        </p:nvSpPr>
        <p:spPr>
          <a:xfrm>
            <a:off x="9038723" y="15292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505"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506"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507"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508" name="Ensure that you plan for a social activity at least once a month. Make sure that you always provide opportunities for good and wholesome fun for that age group. You do not have to conduct all your sessions in a building. As appropriate, conduct some in n"/>
          <p:cNvSpPr txBox="1"/>
          <p:nvPr/>
        </p:nvSpPr>
        <p:spPr>
          <a:xfrm>
            <a:off x="9038723" y="6128724"/>
            <a:ext cx="10275644" cy="4248407"/>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lnSpc>
                <a:spcPct val="110000"/>
              </a:lnSpc>
              <a:spcBef>
                <a:spcPts val="500"/>
              </a:spcBef>
              <a:defRPr sz="3400">
                <a:solidFill>
                  <a:srgbClr val="445469"/>
                </a:solidFill>
                <a:latin typeface="Miso"/>
                <a:ea typeface="Miso"/>
                <a:cs typeface="Miso"/>
                <a:sym typeface="Miso"/>
              </a:defRPr>
            </a:lvl1pPr>
          </a:lstStyle>
          <a:p>
            <a:r>
              <a:rPr dirty="0"/>
              <a:t>Ensure that you plan for a social activity at least once a month. Make sure that you always provide opportunities for good and wholesome fun for that age group. You do not have to conduct all your sessions in a building. As appropriate, conduct some in nature, in the context of a camp, in someone’s home, etc.</a:t>
            </a:r>
          </a:p>
        </p:txBody>
      </p:sp>
      <p:sp>
        <p:nvSpPr>
          <p:cNvPr id="509" name="Shape"/>
          <p:cNvSpPr/>
          <p:nvPr/>
        </p:nvSpPr>
        <p:spPr>
          <a:xfrm rot="16200000">
            <a:off x="3233460" y="4582952"/>
            <a:ext cx="3063605" cy="5835701"/>
          </a:xfrm>
          <a:custGeom>
            <a:avLst/>
            <a:gdLst/>
            <a:ahLst/>
            <a:cxnLst>
              <a:cxn ang="0">
                <a:pos x="wd2" y="hd2"/>
              </a:cxn>
              <a:cxn ang="5400000">
                <a:pos x="wd2" y="hd2"/>
              </a:cxn>
              <a:cxn ang="10800000">
                <a:pos x="wd2" y="hd2"/>
              </a:cxn>
              <a:cxn ang="16200000">
                <a:pos x="wd2" y="hd2"/>
              </a:cxn>
            </a:cxnLst>
            <a:rect l="0" t="0" r="r" b="b"/>
            <a:pathLst>
              <a:path w="21600" h="21600" extrusionOk="0">
                <a:moveTo>
                  <a:pt x="0" y="3212"/>
                </a:moveTo>
                <a:cubicBezTo>
                  <a:pt x="0" y="17000"/>
                  <a:pt x="0" y="17000"/>
                  <a:pt x="0" y="17000"/>
                </a:cubicBezTo>
                <a:cubicBezTo>
                  <a:pt x="10803" y="21600"/>
                  <a:pt x="10803" y="21600"/>
                  <a:pt x="10803" y="21600"/>
                </a:cubicBezTo>
                <a:cubicBezTo>
                  <a:pt x="21600" y="17000"/>
                  <a:pt x="21600" y="17000"/>
                  <a:pt x="21600" y="17000"/>
                </a:cubicBezTo>
                <a:cubicBezTo>
                  <a:pt x="21600" y="3212"/>
                  <a:pt x="21600" y="3212"/>
                  <a:pt x="21600" y="3212"/>
                </a:cubicBezTo>
                <a:cubicBezTo>
                  <a:pt x="17482" y="3212"/>
                  <a:pt x="17482" y="3212"/>
                  <a:pt x="17482" y="3212"/>
                </a:cubicBezTo>
                <a:cubicBezTo>
                  <a:pt x="17163" y="1409"/>
                  <a:pt x="14325" y="0"/>
                  <a:pt x="10803" y="0"/>
                </a:cubicBezTo>
                <a:cubicBezTo>
                  <a:pt x="7322" y="0"/>
                  <a:pt x="4443" y="1409"/>
                  <a:pt x="4159" y="3212"/>
                </a:cubicBezTo>
                <a:cubicBezTo>
                  <a:pt x="0" y="3212"/>
                  <a:pt x="0" y="3212"/>
                  <a:pt x="0" y="3212"/>
                </a:cubicBezTo>
                <a:close/>
                <a:moveTo>
                  <a:pt x="10803" y="502"/>
                </a:moveTo>
                <a:cubicBezTo>
                  <a:pt x="14007" y="502"/>
                  <a:pt x="16561" y="1850"/>
                  <a:pt x="16561" y="3508"/>
                </a:cubicBezTo>
                <a:cubicBezTo>
                  <a:pt x="16561" y="5190"/>
                  <a:pt x="14007" y="6535"/>
                  <a:pt x="10803" y="6535"/>
                </a:cubicBezTo>
                <a:cubicBezTo>
                  <a:pt x="7647" y="6535"/>
                  <a:pt x="5039" y="5190"/>
                  <a:pt x="5039" y="3508"/>
                </a:cubicBezTo>
                <a:cubicBezTo>
                  <a:pt x="5039" y="1850"/>
                  <a:pt x="7647" y="502"/>
                  <a:pt x="10803" y="502"/>
                </a:cubicBezTo>
                <a:close/>
              </a:path>
            </a:pathLst>
          </a:custGeom>
          <a:solidFill>
            <a:srgbClr val="AF4337"/>
          </a:solidFill>
          <a:ln w="12700">
            <a:miter lim="400000"/>
          </a:ln>
        </p:spPr>
        <p:txBody>
          <a:bodyPr lIns="45719" rIns="45719" anchor="ctr"/>
          <a:lstStyle/>
          <a:p>
            <a:pPr algn="l" defTabSz="1828433">
              <a:defRPr sz="7000">
                <a:solidFill>
                  <a:srgbClr val="445469"/>
                </a:solidFill>
                <a:latin typeface="+mn-lt"/>
                <a:ea typeface="+mn-ea"/>
                <a:cs typeface="+mn-cs"/>
                <a:sym typeface="Helvetica"/>
              </a:defRPr>
            </a:pPr>
            <a:endParaRPr/>
          </a:p>
        </p:txBody>
      </p:sp>
      <p:sp>
        <p:nvSpPr>
          <p:cNvPr id="510" name="Rectangle"/>
          <p:cNvSpPr/>
          <p:nvPr/>
        </p:nvSpPr>
        <p:spPr>
          <a:xfrm rot="16200000">
            <a:off x="5072579" y="7484329"/>
            <a:ext cx="2465949" cy="62615"/>
          </a:xfrm>
          <a:prstGeom prst="rect">
            <a:avLst/>
          </a:prstGeom>
          <a:solidFill>
            <a:srgbClr val="FFFFFF"/>
          </a:solidFill>
          <a:ln w="12700">
            <a:miter lim="400000"/>
          </a:ln>
        </p:spPr>
        <p:txBody>
          <a:bodyPr lIns="45719" rIns="45719" anchor="ctr"/>
          <a:lstStyle/>
          <a:p>
            <a:pPr algn="l" defTabSz="1828433">
              <a:defRPr sz="7000">
                <a:solidFill>
                  <a:srgbClr val="445469"/>
                </a:solidFill>
                <a:latin typeface="+mn-lt"/>
                <a:ea typeface="+mn-ea"/>
                <a:cs typeface="+mn-cs"/>
                <a:sym typeface="Helvetica"/>
              </a:defRPr>
            </a:pPr>
            <a:endParaRPr/>
          </a:p>
        </p:txBody>
      </p:sp>
      <p:sp>
        <p:nvSpPr>
          <p:cNvPr id="511" name="Social…"/>
          <p:cNvSpPr txBox="1"/>
          <p:nvPr/>
        </p:nvSpPr>
        <p:spPr>
          <a:xfrm>
            <a:off x="4051398" y="6427475"/>
            <a:ext cx="1484428" cy="21763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p>
            <a:pPr defTabSz="1828433">
              <a:defRPr sz="3600">
                <a:solidFill>
                  <a:srgbClr val="FFFFFF"/>
                </a:solidFill>
                <a:latin typeface="Miso"/>
                <a:ea typeface="Miso"/>
                <a:cs typeface="Miso"/>
                <a:sym typeface="Miso"/>
              </a:defRPr>
            </a:pPr>
            <a:r>
              <a:t>Social</a:t>
            </a:r>
          </a:p>
          <a:p>
            <a:pPr defTabSz="1828433">
              <a:defRPr sz="3600">
                <a:solidFill>
                  <a:srgbClr val="FFFFFF"/>
                </a:solidFill>
                <a:latin typeface="Miso"/>
                <a:ea typeface="Miso"/>
                <a:cs typeface="Miso"/>
                <a:sym typeface="Miso"/>
              </a:defRPr>
            </a:pPr>
            <a:r>
              <a:t>Activities</a:t>
            </a:r>
          </a:p>
        </p:txBody>
      </p:sp>
      <p:sp>
        <p:nvSpPr>
          <p:cNvPr id="512" name="04"/>
          <p:cNvSpPr txBox="1"/>
          <p:nvPr/>
        </p:nvSpPr>
        <p:spPr>
          <a:xfrm>
            <a:off x="6671269" y="6954525"/>
            <a:ext cx="484531" cy="11222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defTabSz="1828433">
              <a:defRPr sz="3600">
                <a:solidFill>
                  <a:srgbClr val="FFFFFF"/>
                </a:solidFill>
                <a:latin typeface="Miso"/>
                <a:ea typeface="Miso"/>
                <a:cs typeface="Miso"/>
                <a:sym typeface="Miso"/>
              </a:defRPr>
            </a:lvl1pPr>
          </a:lstStyle>
          <a:p>
            <a:r>
              <a:t>04</a:t>
            </a:r>
          </a:p>
        </p:txBody>
      </p:sp>
      <p:sp>
        <p:nvSpPr>
          <p:cNvPr id="513" name="Shape"/>
          <p:cNvSpPr/>
          <p:nvPr/>
        </p:nvSpPr>
        <p:spPr>
          <a:xfrm>
            <a:off x="2287311" y="7094401"/>
            <a:ext cx="738912" cy="812801"/>
          </a:xfrm>
          <a:custGeom>
            <a:avLst/>
            <a:gdLst/>
            <a:ahLst/>
            <a:cxnLst>
              <a:cxn ang="0">
                <a:pos x="wd2" y="hd2"/>
              </a:cxn>
              <a:cxn ang="5400000">
                <a:pos x="wd2" y="hd2"/>
              </a:cxn>
              <a:cxn ang="10800000">
                <a:pos x="wd2" y="hd2"/>
              </a:cxn>
              <a:cxn ang="16200000">
                <a:pos x="wd2" y="hd2"/>
              </a:cxn>
            </a:cxnLst>
            <a:rect l="0" t="0" r="r" b="b"/>
            <a:pathLst>
              <a:path w="21600" h="21600" extrusionOk="0">
                <a:moveTo>
                  <a:pt x="20520" y="4979"/>
                </a:moveTo>
                <a:lnTo>
                  <a:pt x="7560" y="6792"/>
                </a:lnTo>
                <a:lnTo>
                  <a:pt x="7560" y="2876"/>
                </a:lnTo>
                <a:lnTo>
                  <a:pt x="20520" y="1063"/>
                </a:lnTo>
                <a:cubicBezTo>
                  <a:pt x="20520" y="1063"/>
                  <a:pt x="20520" y="4979"/>
                  <a:pt x="20520" y="4979"/>
                </a:cubicBezTo>
                <a:close/>
                <a:moveTo>
                  <a:pt x="18900" y="17673"/>
                </a:moveTo>
                <a:lnTo>
                  <a:pt x="16740" y="17673"/>
                </a:lnTo>
                <a:cubicBezTo>
                  <a:pt x="15845" y="17673"/>
                  <a:pt x="15120" y="17014"/>
                  <a:pt x="15120" y="16200"/>
                </a:cubicBezTo>
                <a:cubicBezTo>
                  <a:pt x="15120" y="15387"/>
                  <a:pt x="15845" y="14727"/>
                  <a:pt x="16740" y="14727"/>
                </a:cubicBezTo>
                <a:lnTo>
                  <a:pt x="18900" y="14727"/>
                </a:lnTo>
                <a:cubicBezTo>
                  <a:pt x="19795" y="14727"/>
                  <a:pt x="20520" y="15387"/>
                  <a:pt x="20520" y="16200"/>
                </a:cubicBezTo>
                <a:cubicBezTo>
                  <a:pt x="20520" y="17014"/>
                  <a:pt x="19795" y="17673"/>
                  <a:pt x="18900" y="17673"/>
                </a:cubicBezTo>
                <a:moveTo>
                  <a:pt x="4860" y="20618"/>
                </a:moveTo>
                <a:lnTo>
                  <a:pt x="2700" y="20618"/>
                </a:lnTo>
                <a:cubicBezTo>
                  <a:pt x="1805" y="20618"/>
                  <a:pt x="1080" y="19959"/>
                  <a:pt x="1080" y="19146"/>
                </a:cubicBezTo>
                <a:cubicBezTo>
                  <a:pt x="1080" y="18332"/>
                  <a:pt x="1805" y="17673"/>
                  <a:pt x="2700" y="17673"/>
                </a:cubicBezTo>
                <a:lnTo>
                  <a:pt x="4860" y="17673"/>
                </a:lnTo>
                <a:cubicBezTo>
                  <a:pt x="5755" y="17673"/>
                  <a:pt x="6480" y="18332"/>
                  <a:pt x="6480" y="19146"/>
                </a:cubicBezTo>
                <a:cubicBezTo>
                  <a:pt x="6480" y="19959"/>
                  <a:pt x="5755" y="20618"/>
                  <a:pt x="4860" y="20618"/>
                </a:cubicBezTo>
                <a:moveTo>
                  <a:pt x="21060" y="0"/>
                </a:moveTo>
                <a:cubicBezTo>
                  <a:pt x="21031" y="0"/>
                  <a:pt x="21006" y="11"/>
                  <a:pt x="20980" y="15"/>
                </a:cubicBezTo>
                <a:lnTo>
                  <a:pt x="20978" y="6"/>
                </a:lnTo>
                <a:lnTo>
                  <a:pt x="6938" y="1969"/>
                </a:lnTo>
                <a:lnTo>
                  <a:pt x="6940" y="1979"/>
                </a:lnTo>
                <a:cubicBezTo>
                  <a:pt x="6681" y="2016"/>
                  <a:pt x="6480" y="2210"/>
                  <a:pt x="6480" y="2455"/>
                </a:cubicBezTo>
                <a:lnTo>
                  <a:pt x="6480" y="17193"/>
                </a:lnTo>
                <a:cubicBezTo>
                  <a:pt x="6028" y="16882"/>
                  <a:pt x="5471" y="16691"/>
                  <a:pt x="4860" y="16691"/>
                </a:cubicBezTo>
                <a:lnTo>
                  <a:pt x="2700" y="16691"/>
                </a:lnTo>
                <a:cubicBezTo>
                  <a:pt x="1209" y="16691"/>
                  <a:pt x="0" y="17790"/>
                  <a:pt x="0" y="19146"/>
                </a:cubicBezTo>
                <a:cubicBezTo>
                  <a:pt x="0" y="20501"/>
                  <a:pt x="1209" y="21600"/>
                  <a:pt x="2700" y="21600"/>
                </a:cubicBezTo>
                <a:lnTo>
                  <a:pt x="4860" y="21600"/>
                </a:lnTo>
                <a:cubicBezTo>
                  <a:pt x="6352" y="21600"/>
                  <a:pt x="7560" y="20501"/>
                  <a:pt x="7560" y="19146"/>
                </a:cubicBezTo>
                <a:lnTo>
                  <a:pt x="7560" y="7785"/>
                </a:lnTo>
                <a:lnTo>
                  <a:pt x="20520" y="5972"/>
                </a:lnTo>
                <a:lnTo>
                  <a:pt x="20520" y="14248"/>
                </a:lnTo>
                <a:cubicBezTo>
                  <a:pt x="20068" y="13937"/>
                  <a:pt x="19511" y="13745"/>
                  <a:pt x="18900" y="13745"/>
                </a:cubicBezTo>
                <a:lnTo>
                  <a:pt x="16740" y="13745"/>
                </a:lnTo>
                <a:cubicBezTo>
                  <a:pt x="15249" y="13745"/>
                  <a:pt x="14040" y="14845"/>
                  <a:pt x="14040" y="16200"/>
                </a:cubicBezTo>
                <a:cubicBezTo>
                  <a:pt x="14040" y="17556"/>
                  <a:pt x="15249" y="18655"/>
                  <a:pt x="16740" y="18655"/>
                </a:cubicBezTo>
                <a:lnTo>
                  <a:pt x="18900" y="18655"/>
                </a:lnTo>
                <a:cubicBezTo>
                  <a:pt x="20392" y="18655"/>
                  <a:pt x="21600" y="17556"/>
                  <a:pt x="21600" y="16200"/>
                </a:cubicBezTo>
                <a:lnTo>
                  <a:pt x="21600" y="491"/>
                </a:lnTo>
                <a:cubicBezTo>
                  <a:pt x="21600" y="220"/>
                  <a:pt x="21358" y="0"/>
                  <a:pt x="21060" y="0"/>
                </a:cubicBezTo>
              </a:path>
            </a:pathLst>
          </a:custGeom>
          <a:solidFill>
            <a:srgbClr val="AE4336"/>
          </a:solidFill>
          <a:ln w="12700">
            <a:miter lim="400000"/>
          </a:ln>
        </p:spPr>
        <p:txBody>
          <a:bodyPr lIns="45719" rIns="45719" anchor="ctr"/>
          <a:lstStyle/>
          <a:p>
            <a:pPr algn="r" defTabSz="457062">
              <a:defRPr sz="29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508"/>
                                        </p:tgtEl>
                                        <p:attrNameLst>
                                          <p:attrName>style.visibility</p:attrName>
                                        </p:attrNameLst>
                                      </p:cBhvr>
                                      <p:to>
                                        <p:strVal val="visible"/>
                                      </p:to>
                                    </p:set>
                                    <p:anim calcmode="lin" valueType="num">
                                      <p:cBhvr>
                                        <p:cTn id="7" dur="500" fill="hold"/>
                                        <p:tgtEl>
                                          <p:spTgt spid="508"/>
                                        </p:tgtEl>
                                        <p:attrNameLst>
                                          <p:attrName>ppt_x</p:attrName>
                                        </p:attrNameLst>
                                      </p:cBhvr>
                                      <p:tavLst>
                                        <p:tav tm="0">
                                          <p:val>
                                            <p:strVal val="#ppt_x"/>
                                          </p:val>
                                        </p:tav>
                                        <p:tav tm="100000">
                                          <p:val>
                                            <p:strVal val="#ppt_x"/>
                                          </p:val>
                                        </p:tav>
                                      </p:tavLst>
                                    </p:anim>
                                    <p:anim calcmode="lin" valueType="num">
                                      <p:cBhvr>
                                        <p:cTn id="8" dur="500" fill="hold"/>
                                        <p:tgtEl>
                                          <p:spTgt spid="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Template for teaching sessions"/>
          <p:cNvSpPr txBox="1"/>
          <p:nvPr/>
        </p:nvSpPr>
        <p:spPr>
          <a:xfrm>
            <a:off x="1495207" y="420145"/>
            <a:ext cx="15292005" cy="1446550"/>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l" defTabSz="1828433">
              <a:defRPr sz="8800">
                <a:solidFill>
                  <a:srgbClr val="445469"/>
                </a:solidFill>
                <a:latin typeface="Miso"/>
                <a:ea typeface="Miso"/>
                <a:cs typeface="Miso"/>
                <a:sym typeface="Miso"/>
              </a:defRPr>
            </a:lvl1pPr>
          </a:lstStyle>
          <a:p>
            <a:r>
              <a:rPr sz="7200" dirty="0"/>
              <a:t>Template</a:t>
            </a:r>
            <a:r>
              <a:rPr dirty="0"/>
              <a:t> for teaching sessions</a:t>
            </a:r>
          </a:p>
        </p:txBody>
      </p:sp>
      <p:sp>
        <p:nvSpPr>
          <p:cNvPr id="516" name="Rectangle"/>
          <p:cNvSpPr/>
          <p:nvPr/>
        </p:nvSpPr>
        <p:spPr>
          <a:xfrm>
            <a:off x="1495207" y="2550580"/>
            <a:ext cx="1553039" cy="91438"/>
          </a:xfrm>
          <a:prstGeom prst="rect">
            <a:avLst/>
          </a:prstGeom>
          <a:solidFill>
            <a:srgbClr val="445469"/>
          </a:solidFill>
          <a:ln w="12700">
            <a:miter lim="400000"/>
          </a:ln>
        </p:spPr>
        <p:txBody>
          <a:bodyPr lIns="45719" rIns="45719" anchor="ctr"/>
          <a:lstStyle/>
          <a:p>
            <a:pPr algn="l" defTabSz="1828433">
              <a:defRPr sz="3600">
                <a:solidFill>
                  <a:srgbClr val="9BBB5C"/>
                </a:solidFill>
                <a:latin typeface="+mn-lt"/>
                <a:ea typeface="+mn-ea"/>
                <a:cs typeface="+mn-cs"/>
                <a:sym typeface="Helvetica"/>
              </a:defRPr>
            </a:pPr>
            <a:endParaRPr/>
          </a:p>
        </p:txBody>
      </p:sp>
      <p:sp>
        <p:nvSpPr>
          <p:cNvPr id="517" name="Ambassadors Ministry"/>
          <p:cNvSpPr txBox="1"/>
          <p:nvPr/>
        </p:nvSpPr>
        <p:spPr>
          <a:xfrm>
            <a:off x="1237241" y="1789624"/>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nchor="ctr">
            <a:spAutoFit/>
          </a:bodyPr>
          <a:lstStyle>
            <a:lvl1pPr algn="l"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518" name="Circle"/>
          <p:cNvSpPr/>
          <p:nvPr/>
        </p:nvSpPr>
        <p:spPr>
          <a:xfrm>
            <a:off x="7791618" y="7481730"/>
            <a:ext cx="5316016" cy="5316017"/>
          </a:xfrm>
          <a:prstGeom prst="ellipse">
            <a:avLst/>
          </a:prstGeom>
          <a:solidFill>
            <a:srgbClr val="EA9C4B">
              <a:alpha val="80000"/>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19" name="Circle"/>
          <p:cNvSpPr/>
          <p:nvPr/>
        </p:nvSpPr>
        <p:spPr>
          <a:xfrm>
            <a:off x="10596341" y="2010307"/>
            <a:ext cx="8987833" cy="8987833"/>
          </a:xfrm>
          <a:prstGeom prst="ellipse">
            <a:avLst/>
          </a:prstGeom>
          <a:solidFill>
            <a:srgbClr val="D45645">
              <a:alpha val="79719"/>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20" name="welcome &amp;…"/>
          <p:cNvSpPr txBox="1"/>
          <p:nvPr/>
        </p:nvSpPr>
        <p:spPr>
          <a:xfrm>
            <a:off x="12959641" y="5177387"/>
            <a:ext cx="4261232" cy="53417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1828433">
              <a:defRPr sz="9000">
                <a:solidFill>
                  <a:srgbClr val="FFFFFF"/>
                </a:solidFill>
                <a:latin typeface="Miso"/>
                <a:ea typeface="Miso"/>
                <a:cs typeface="Miso"/>
                <a:sym typeface="Miso"/>
              </a:defRPr>
            </a:pPr>
            <a:r>
              <a:t>welcome &amp;</a:t>
            </a:r>
          </a:p>
          <a:p>
            <a:pPr defTabSz="1828433">
              <a:defRPr sz="9000">
                <a:solidFill>
                  <a:srgbClr val="FFFFFF"/>
                </a:solidFill>
                <a:latin typeface="Miso"/>
                <a:ea typeface="Miso"/>
                <a:cs typeface="Miso"/>
                <a:sym typeface="Miso"/>
              </a:defRPr>
            </a:pPr>
            <a:r>
              <a:t>activity</a:t>
            </a:r>
          </a:p>
        </p:txBody>
      </p:sp>
      <p:sp>
        <p:nvSpPr>
          <p:cNvPr id="521" name="2+ minutes"/>
          <p:cNvSpPr txBox="1"/>
          <p:nvPr/>
        </p:nvSpPr>
        <p:spPr>
          <a:xfrm>
            <a:off x="9302409" y="9768951"/>
            <a:ext cx="2294434" cy="147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4800">
                <a:solidFill>
                  <a:srgbClr val="FFFFFF"/>
                </a:solidFill>
                <a:latin typeface="Miso"/>
                <a:ea typeface="Miso"/>
                <a:cs typeface="Miso"/>
                <a:sym typeface="Miso"/>
              </a:defRPr>
            </a:lvl1pPr>
          </a:lstStyle>
          <a:p>
            <a:r>
              <a:t>2+ minutes</a:t>
            </a:r>
          </a:p>
        </p:txBody>
      </p:sp>
      <p:sp>
        <p:nvSpPr>
          <p:cNvPr id="522" name="General welcome and opening prayer.…"/>
          <p:cNvSpPr txBox="1"/>
          <p:nvPr/>
        </p:nvSpPr>
        <p:spPr>
          <a:xfrm>
            <a:off x="1631269" y="5638419"/>
            <a:ext cx="5707894" cy="25214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40631" indent="-240631" algn="l" defTabSz="1828433">
              <a:lnSpc>
                <a:spcPts val="3600"/>
              </a:lnSpc>
              <a:spcBef>
                <a:spcPts val="600"/>
              </a:spcBef>
              <a:buSzPct val="100000"/>
              <a:buChar char="•"/>
              <a:defRPr sz="3000">
                <a:solidFill>
                  <a:srgbClr val="445469"/>
                </a:solidFill>
                <a:latin typeface="Miso"/>
                <a:ea typeface="Miso"/>
                <a:cs typeface="Miso"/>
                <a:sym typeface="Miso"/>
              </a:defRPr>
            </a:pPr>
            <a:r>
              <a:rPr dirty="0"/>
              <a:t>General welcome and opening prayer. </a:t>
            </a:r>
          </a:p>
          <a:p>
            <a:pPr marL="240631" indent="-240631" algn="l" defTabSz="1828433">
              <a:lnSpc>
                <a:spcPts val="3600"/>
              </a:lnSpc>
              <a:spcBef>
                <a:spcPts val="600"/>
              </a:spcBef>
              <a:buSzPct val="100000"/>
              <a:buChar char="•"/>
              <a:defRPr sz="3000">
                <a:solidFill>
                  <a:srgbClr val="445469"/>
                </a:solidFill>
                <a:latin typeface="Miso"/>
                <a:ea typeface="Miso"/>
                <a:cs typeface="Miso"/>
                <a:sym typeface="Miso"/>
              </a:defRPr>
            </a:pPr>
            <a:r>
              <a:rPr dirty="0"/>
              <a:t>A short getting-to-know you activity. As friendships continually deepen, so the ability to encourage and support each other spiritually deepens. </a:t>
            </a:r>
          </a:p>
        </p:txBody>
      </p:sp>
      <p:sp>
        <p:nvSpPr>
          <p:cNvPr id="52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52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525" name="Picture 7" descr="Picture 7"/>
          <p:cNvPicPr>
            <a:picLocks noChangeAspect="1"/>
          </p:cNvPicPr>
          <p:nvPr/>
        </p:nvPicPr>
        <p:blipFill>
          <a:blip r:embed="rId3"/>
          <a:stretch>
            <a:fillRect/>
          </a:stretch>
        </p:blipFill>
        <p:spPr>
          <a:xfrm>
            <a:off x="-3732" y="11086376"/>
            <a:ext cx="2919453" cy="2623563"/>
          </a:xfrm>
          <a:prstGeom prst="rect">
            <a:avLst/>
          </a:prstGeom>
          <a:ln w="12700">
            <a:miter lim="400000"/>
          </a:ln>
        </p:spPr>
      </p:pic>
      <p:sp>
        <p:nvSpPr>
          <p:cNvPr id="526" name="Callout"/>
          <p:cNvSpPr/>
          <p:nvPr/>
        </p:nvSpPr>
        <p:spPr>
          <a:xfrm rot="10800000">
            <a:off x="1237242" y="5178310"/>
            <a:ext cx="7444979" cy="4338914"/>
          </a:xfrm>
          <a:custGeom>
            <a:avLst/>
            <a:gdLst/>
            <a:ahLst/>
            <a:cxnLst>
              <a:cxn ang="0">
                <a:pos x="wd2" y="hd2"/>
              </a:cxn>
              <a:cxn ang="5400000">
                <a:pos x="wd2" y="hd2"/>
              </a:cxn>
              <a:cxn ang="10800000">
                <a:pos x="wd2" y="hd2"/>
              </a:cxn>
              <a:cxn ang="16200000">
                <a:pos x="wd2" y="hd2"/>
              </a:cxn>
            </a:cxnLst>
            <a:rect l="0" t="0" r="r" b="b"/>
            <a:pathLst>
              <a:path w="21600" h="21600" extrusionOk="0">
                <a:moveTo>
                  <a:pt x="3634" y="0"/>
                </a:moveTo>
                <a:cubicBezTo>
                  <a:pt x="3232" y="0"/>
                  <a:pt x="2907" y="720"/>
                  <a:pt x="2907" y="1610"/>
                </a:cubicBezTo>
                <a:lnTo>
                  <a:pt x="2907" y="7578"/>
                </a:lnTo>
                <a:lnTo>
                  <a:pt x="0" y="10799"/>
                </a:lnTo>
                <a:lnTo>
                  <a:pt x="2907" y="14021"/>
                </a:lnTo>
                <a:lnTo>
                  <a:pt x="2907" y="19990"/>
                </a:lnTo>
                <a:cubicBezTo>
                  <a:pt x="2907" y="20880"/>
                  <a:pt x="3232" y="21600"/>
                  <a:pt x="3634" y="21600"/>
                </a:cubicBezTo>
                <a:lnTo>
                  <a:pt x="20873" y="21600"/>
                </a:lnTo>
                <a:cubicBezTo>
                  <a:pt x="21275" y="21600"/>
                  <a:pt x="21600" y="20880"/>
                  <a:pt x="21600" y="19990"/>
                </a:cubicBezTo>
                <a:lnTo>
                  <a:pt x="21600" y="1610"/>
                </a:lnTo>
                <a:cubicBezTo>
                  <a:pt x="21600" y="720"/>
                  <a:pt x="21275" y="0"/>
                  <a:pt x="20873" y="0"/>
                </a:cubicBezTo>
                <a:lnTo>
                  <a:pt x="3634" y="0"/>
                </a:lnTo>
                <a:close/>
              </a:path>
            </a:pathLst>
          </a:custGeom>
          <a:ln w="25400">
            <a:solidFill>
              <a:srgbClr val="D45645"/>
            </a:solidFill>
          </a:ln>
        </p:spPr>
        <p:txBody>
          <a:bodyPr lIns="71436" tIns="71436" rIns="71436" bIns="71436"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518"/>
                                        </p:tgtEl>
                                        <p:attrNameLst>
                                          <p:attrName>style.visibility</p:attrName>
                                        </p:attrNameLst>
                                      </p:cBhvr>
                                      <p:to>
                                        <p:strVal val="visible"/>
                                      </p:to>
                                    </p:set>
                                    <p:anim calcmode="lin" valueType="num">
                                      <p:cBhvr>
                                        <p:cTn id="7" dur="500" fill="hold"/>
                                        <p:tgtEl>
                                          <p:spTgt spid="518"/>
                                        </p:tgtEl>
                                        <p:attrNameLst>
                                          <p:attrName>ppt_x</p:attrName>
                                        </p:attrNameLst>
                                      </p:cBhvr>
                                      <p:tavLst>
                                        <p:tav tm="0">
                                          <p:val>
                                            <p:strVal val="#ppt_x"/>
                                          </p:val>
                                        </p:tav>
                                        <p:tav tm="100000">
                                          <p:val>
                                            <p:strVal val="#ppt_x"/>
                                          </p:val>
                                        </p:tav>
                                      </p:tavLst>
                                    </p:anim>
                                    <p:anim calcmode="lin" valueType="num">
                                      <p:cBhvr>
                                        <p:cTn id="8" dur="500" fill="hold"/>
                                        <p:tgtEl>
                                          <p:spTgt spid="5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519"/>
                                        </p:tgtEl>
                                        <p:attrNameLst>
                                          <p:attrName>style.visibility</p:attrName>
                                        </p:attrNameLst>
                                      </p:cBhvr>
                                      <p:to>
                                        <p:strVal val="visible"/>
                                      </p:to>
                                    </p:set>
                                    <p:anim calcmode="lin" valueType="num">
                                      <p:cBhvr>
                                        <p:cTn id="12" dur="500" fill="hold"/>
                                        <p:tgtEl>
                                          <p:spTgt spid="519"/>
                                        </p:tgtEl>
                                        <p:attrNameLst>
                                          <p:attrName>ppt_x</p:attrName>
                                        </p:attrNameLst>
                                      </p:cBhvr>
                                      <p:tavLst>
                                        <p:tav tm="0">
                                          <p:val>
                                            <p:strVal val="#ppt_x"/>
                                          </p:val>
                                        </p:tav>
                                        <p:tav tm="100000">
                                          <p:val>
                                            <p:strVal val="#ppt_x"/>
                                          </p:val>
                                        </p:tav>
                                      </p:tavLst>
                                    </p:anim>
                                    <p:anim calcmode="lin" valueType="num">
                                      <p:cBhvr>
                                        <p:cTn id="13" dur="500" fill="hold"/>
                                        <p:tgtEl>
                                          <p:spTgt spid="51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iterate>
                                    <p:tmAbs val="0"/>
                                  </p:iterate>
                                  <p:childTnLst>
                                    <p:set>
                                      <p:cBhvr>
                                        <p:cTn id="16" fill="hold"/>
                                        <p:tgtEl>
                                          <p:spTgt spid="522"/>
                                        </p:tgtEl>
                                        <p:attrNameLst>
                                          <p:attrName>style.visibility</p:attrName>
                                        </p:attrNameLst>
                                      </p:cBhvr>
                                      <p:to>
                                        <p:strVal val="visible"/>
                                      </p:to>
                                    </p:set>
                                    <p:anim calcmode="lin" valueType="num">
                                      <p:cBhvr>
                                        <p:cTn id="17" dur="500" fill="hold"/>
                                        <p:tgtEl>
                                          <p:spTgt spid="522"/>
                                        </p:tgtEl>
                                        <p:attrNameLst>
                                          <p:attrName>ppt_x</p:attrName>
                                        </p:attrNameLst>
                                      </p:cBhvr>
                                      <p:tavLst>
                                        <p:tav tm="0">
                                          <p:val>
                                            <p:strVal val="#ppt_x"/>
                                          </p:val>
                                        </p:tav>
                                        <p:tav tm="100000">
                                          <p:val>
                                            <p:strVal val="#ppt_x"/>
                                          </p:val>
                                        </p:tav>
                                      </p:tavLst>
                                    </p:anim>
                                    <p:anim calcmode="lin" valueType="num">
                                      <p:cBhvr>
                                        <p:cTn id="18" dur="500" fill="hold"/>
                                        <p:tgtEl>
                                          <p:spTgt spid="5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 grpId="0" animBg="1" advAuto="0"/>
      <p:bldP spid="519" grpId="0" animBg="1" advAuto="0"/>
      <p:bldP spid="522"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Template for teaching sessions"/>
          <p:cNvSpPr txBox="1"/>
          <p:nvPr/>
        </p:nvSpPr>
        <p:spPr>
          <a:xfrm>
            <a:off x="1495207" y="481701"/>
            <a:ext cx="14293334" cy="1323439"/>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l" defTabSz="1828433">
              <a:defRPr sz="8800">
                <a:solidFill>
                  <a:srgbClr val="445469"/>
                </a:solidFill>
                <a:latin typeface="Miso"/>
                <a:ea typeface="Miso"/>
                <a:cs typeface="Miso"/>
                <a:sym typeface="Miso"/>
              </a:defRPr>
            </a:lvl1pPr>
          </a:lstStyle>
          <a:p>
            <a:r>
              <a:rPr sz="8000"/>
              <a:t>Template for teaching sessions</a:t>
            </a:r>
          </a:p>
        </p:txBody>
      </p:sp>
      <p:sp>
        <p:nvSpPr>
          <p:cNvPr id="529" name="Rectangle"/>
          <p:cNvSpPr/>
          <p:nvPr/>
        </p:nvSpPr>
        <p:spPr>
          <a:xfrm>
            <a:off x="1495207" y="2550580"/>
            <a:ext cx="1553039" cy="91438"/>
          </a:xfrm>
          <a:prstGeom prst="rect">
            <a:avLst/>
          </a:prstGeom>
          <a:solidFill>
            <a:srgbClr val="445469"/>
          </a:solidFill>
          <a:ln w="12700">
            <a:miter lim="400000"/>
          </a:ln>
        </p:spPr>
        <p:txBody>
          <a:bodyPr lIns="45719" rIns="45719" anchor="ctr"/>
          <a:lstStyle/>
          <a:p>
            <a:pPr algn="l" defTabSz="1828433">
              <a:defRPr sz="3600">
                <a:solidFill>
                  <a:srgbClr val="9BBB5C"/>
                </a:solidFill>
                <a:latin typeface="+mn-lt"/>
                <a:ea typeface="+mn-ea"/>
                <a:cs typeface="+mn-cs"/>
                <a:sym typeface="Helvetica"/>
              </a:defRPr>
            </a:pPr>
            <a:endParaRPr/>
          </a:p>
        </p:txBody>
      </p:sp>
      <p:sp>
        <p:nvSpPr>
          <p:cNvPr id="530" name="Ambassadors Ministry"/>
          <p:cNvSpPr txBox="1"/>
          <p:nvPr/>
        </p:nvSpPr>
        <p:spPr>
          <a:xfrm>
            <a:off x="1495207" y="1486184"/>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nchor="ctr">
            <a:spAutoFit/>
          </a:bodyPr>
          <a:lstStyle>
            <a:lvl1pPr algn="l"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531" name="Circle"/>
          <p:cNvSpPr/>
          <p:nvPr/>
        </p:nvSpPr>
        <p:spPr>
          <a:xfrm>
            <a:off x="7791618" y="7481730"/>
            <a:ext cx="5316016" cy="5316017"/>
          </a:xfrm>
          <a:prstGeom prst="ellipse">
            <a:avLst/>
          </a:prstGeom>
          <a:solidFill>
            <a:srgbClr val="EA9C4B">
              <a:alpha val="80000"/>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32" name="Circle"/>
          <p:cNvSpPr/>
          <p:nvPr/>
        </p:nvSpPr>
        <p:spPr>
          <a:xfrm>
            <a:off x="10596341" y="2010307"/>
            <a:ext cx="8987833" cy="8987833"/>
          </a:xfrm>
          <a:prstGeom prst="ellipse">
            <a:avLst/>
          </a:prstGeom>
          <a:solidFill>
            <a:srgbClr val="D45645">
              <a:alpha val="79719"/>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33" name="did you…"/>
          <p:cNvSpPr txBox="1"/>
          <p:nvPr/>
        </p:nvSpPr>
        <p:spPr>
          <a:xfrm>
            <a:off x="13616866" y="5177387"/>
            <a:ext cx="2946782" cy="53417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1828433">
              <a:defRPr sz="9000">
                <a:solidFill>
                  <a:srgbClr val="FFFFFF"/>
                </a:solidFill>
                <a:latin typeface="Miso"/>
                <a:ea typeface="Miso"/>
                <a:cs typeface="Miso"/>
                <a:sym typeface="Miso"/>
              </a:defRPr>
            </a:pPr>
            <a:r>
              <a:t>did you</a:t>
            </a:r>
          </a:p>
          <a:p>
            <a:pPr defTabSz="1828433">
              <a:defRPr sz="9000">
                <a:solidFill>
                  <a:srgbClr val="FFFFFF"/>
                </a:solidFill>
                <a:latin typeface="Miso"/>
                <a:ea typeface="Miso"/>
                <a:cs typeface="Miso"/>
                <a:sym typeface="Miso"/>
              </a:defRPr>
            </a:pPr>
            <a:r>
              <a:t>know?</a:t>
            </a:r>
          </a:p>
        </p:txBody>
      </p:sp>
      <p:sp>
        <p:nvSpPr>
          <p:cNvPr id="534" name="13 minutes"/>
          <p:cNvSpPr txBox="1"/>
          <p:nvPr/>
        </p:nvSpPr>
        <p:spPr>
          <a:xfrm>
            <a:off x="9302409" y="9768951"/>
            <a:ext cx="2294434" cy="147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4800">
                <a:solidFill>
                  <a:srgbClr val="FFFFFF"/>
                </a:solidFill>
                <a:latin typeface="Miso"/>
                <a:ea typeface="Miso"/>
                <a:cs typeface="Miso"/>
                <a:sym typeface="Miso"/>
              </a:defRPr>
            </a:lvl1pPr>
          </a:lstStyle>
          <a:p>
            <a:r>
              <a:t>13 minutes</a:t>
            </a:r>
          </a:p>
        </p:txBody>
      </p:sp>
      <p:sp>
        <p:nvSpPr>
          <p:cNvPr id="535" name="An activity that introduces the theme for the day."/>
          <p:cNvSpPr txBox="1"/>
          <p:nvPr/>
        </p:nvSpPr>
        <p:spPr>
          <a:xfrm>
            <a:off x="1771675" y="6319968"/>
            <a:ext cx="5707895" cy="1073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defTabSz="1828433">
              <a:lnSpc>
                <a:spcPts val="3600"/>
              </a:lnSpc>
              <a:spcBef>
                <a:spcPts val="1000"/>
              </a:spcBef>
              <a:defRPr sz="3000">
                <a:solidFill>
                  <a:srgbClr val="445469"/>
                </a:solidFill>
                <a:latin typeface="Miso"/>
                <a:ea typeface="Miso"/>
                <a:cs typeface="Miso"/>
                <a:sym typeface="Miso"/>
              </a:defRPr>
            </a:lvl1pPr>
          </a:lstStyle>
          <a:p>
            <a:r>
              <a:t>An activity that introduces the theme for the day. </a:t>
            </a:r>
          </a:p>
        </p:txBody>
      </p:sp>
      <p:sp>
        <p:nvSpPr>
          <p:cNvPr id="536"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537"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538" name="Picture 7" descr="Picture 7"/>
          <p:cNvPicPr>
            <a:picLocks noChangeAspect="1"/>
          </p:cNvPicPr>
          <p:nvPr/>
        </p:nvPicPr>
        <p:blipFill>
          <a:blip r:embed="rId3"/>
          <a:stretch>
            <a:fillRect/>
          </a:stretch>
        </p:blipFill>
        <p:spPr>
          <a:xfrm>
            <a:off x="-3732" y="11086376"/>
            <a:ext cx="2919453" cy="2623563"/>
          </a:xfrm>
          <a:prstGeom prst="rect">
            <a:avLst/>
          </a:prstGeom>
          <a:ln w="12700">
            <a:miter lim="400000"/>
          </a:ln>
        </p:spPr>
      </p:pic>
      <p:sp>
        <p:nvSpPr>
          <p:cNvPr id="539" name="Callout"/>
          <p:cNvSpPr/>
          <p:nvPr/>
        </p:nvSpPr>
        <p:spPr>
          <a:xfrm flipH="1">
            <a:off x="1307447" y="5908628"/>
            <a:ext cx="7444979" cy="1898651"/>
          </a:xfrm>
          <a:custGeom>
            <a:avLst/>
            <a:gdLst/>
            <a:ahLst/>
            <a:cxnLst>
              <a:cxn ang="0">
                <a:pos x="wd2" y="hd2"/>
              </a:cxn>
              <a:cxn ang="5400000">
                <a:pos x="wd2" y="hd2"/>
              </a:cxn>
              <a:cxn ang="10800000">
                <a:pos x="wd2" y="hd2"/>
              </a:cxn>
              <a:cxn ang="16200000">
                <a:pos x="wd2" y="hd2"/>
              </a:cxn>
            </a:cxnLst>
            <a:rect l="0" t="0" r="r" b="b"/>
            <a:pathLst>
              <a:path w="21600" h="21600" extrusionOk="0">
                <a:moveTo>
                  <a:pt x="3634" y="0"/>
                </a:moveTo>
                <a:cubicBezTo>
                  <a:pt x="3232" y="0"/>
                  <a:pt x="2907" y="1275"/>
                  <a:pt x="2907" y="2849"/>
                </a:cubicBezTo>
                <a:lnTo>
                  <a:pt x="2907" y="3228"/>
                </a:lnTo>
                <a:lnTo>
                  <a:pt x="0" y="8926"/>
                </a:lnTo>
                <a:lnTo>
                  <a:pt x="2907" y="14629"/>
                </a:lnTo>
                <a:lnTo>
                  <a:pt x="2907" y="18751"/>
                </a:lnTo>
                <a:cubicBezTo>
                  <a:pt x="2907" y="20325"/>
                  <a:pt x="3232" y="21600"/>
                  <a:pt x="3634" y="21600"/>
                </a:cubicBezTo>
                <a:lnTo>
                  <a:pt x="20873" y="21600"/>
                </a:lnTo>
                <a:cubicBezTo>
                  <a:pt x="21275" y="21600"/>
                  <a:pt x="21600" y="20325"/>
                  <a:pt x="21600" y="18751"/>
                </a:cubicBezTo>
                <a:lnTo>
                  <a:pt x="21600" y="2849"/>
                </a:lnTo>
                <a:cubicBezTo>
                  <a:pt x="21600" y="1275"/>
                  <a:pt x="21275" y="0"/>
                  <a:pt x="20873" y="0"/>
                </a:cubicBezTo>
                <a:lnTo>
                  <a:pt x="3634" y="0"/>
                </a:lnTo>
                <a:close/>
              </a:path>
            </a:pathLst>
          </a:custGeom>
          <a:ln w="25400">
            <a:solidFill>
              <a:srgbClr val="D45645"/>
            </a:solidFill>
          </a:ln>
        </p:spPr>
        <p:txBody>
          <a:bodyPr lIns="71436" tIns="71436" rIns="71436" bIns="71436"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531"/>
                                        </p:tgtEl>
                                        <p:attrNameLst>
                                          <p:attrName>style.visibility</p:attrName>
                                        </p:attrNameLst>
                                      </p:cBhvr>
                                      <p:to>
                                        <p:strVal val="visible"/>
                                      </p:to>
                                    </p:set>
                                    <p:anim calcmode="lin" valueType="num">
                                      <p:cBhvr>
                                        <p:cTn id="7" dur="500" fill="hold"/>
                                        <p:tgtEl>
                                          <p:spTgt spid="531"/>
                                        </p:tgtEl>
                                        <p:attrNameLst>
                                          <p:attrName>ppt_x</p:attrName>
                                        </p:attrNameLst>
                                      </p:cBhvr>
                                      <p:tavLst>
                                        <p:tav tm="0">
                                          <p:val>
                                            <p:strVal val="#ppt_x"/>
                                          </p:val>
                                        </p:tav>
                                        <p:tav tm="100000">
                                          <p:val>
                                            <p:strVal val="#ppt_x"/>
                                          </p:val>
                                        </p:tav>
                                      </p:tavLst>
                                    </p:anim>
                                    <p:anim calcmode="lin" valueType="num">
                                      <p:cBhvr>
                                        <p:cTn id="8" dur="500" fill="hold"/>
                                        <p:tgtEl>
                                          <p:spTgt spid="5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532"/>
                                        </p:tgtEl>
                                        <p:attrNameLst>
                                          <p:attrName>style.visibility</p:attrName>
                                        </p:attrNameLst>
                                      </p:cBhvr>
                                      <p:to>
                                        <p:strVal val="visible"/>
                                      </p:to>
                                    </p:set>
                                    <p:anim calcmode="lin" valueType="num">
                                      <p:cBhvr>
                                        <p:cTn id="12" dur="500" fill="hold"/>
                                        <p:tgtEl>
                                          <p:spTgt spid="532"/>
                                        </p:tgtEl>
                                        <p:attrNameLst>
                                          <p:attrName>ppt_x</p:attrName>
                                        </p:attrNameLst>
                                      </p:cBhvr>
                                      <p:tavLst>
                                        <p:tav tm="0">
                                          <p:val>
                                            <p:strVal val="#ppt_x"/>
                                          </p:val>
                                        </p:tav>
                                        <p:tav tm="100000">
                                          <p:val>
                                            <p:strVal val="#ppt_x"/>
                                          </p:val>
                                        </p:tav>
                                      </p:tavLst>
                                    </p:anim>
                                    <p:anim calcmode="lin" valueType="num">
                                      <p:cBhvr>
                                        <p:cTn id="13" dur="500" fill="hold"/>
                                        <p:tgtEl>
                                          <p:spTgt spid="53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iterate>
                                    <p:tmAbs val="0"/>
                                  </p:iterate>
                                  <p:childTnLst>
                                    <p:set>
                                      <p:cBhvr>
                                        <p:cTn id="16" fill="hold"/>
                                        <p:tgtEl>
                                          <p:spTgt spid="535"/>
                                        </p:tgtEl>
                                        <p:attrNameLst>
                                          <p:attrName>style.visibility</p:attrName>
                                        </p:attrNameLst>
                                      </p:cBhvr>
                                      <p:to>
                                        <p:strVal val="visible"/>
                                      </p:to>
                                    </p:set>
                                    <p:anim calcmode="lin" valueType="num">
                                      <p:cBhvr>
                                        <p:cTn id="17" dur="500" fill="hold"/>
                                        <p:tgtEl>
                                          <p:spTgt spid="535"/>
                                        </p:tgtEl>
                                        <p:attrNameLst>
                                          <p:attrName>ppt_x</p:attrName>
                                        </p:attrNameLst>
                                      </p:cBhvr>
                                      <p:tavLst>
                                        <p:tav tm="0">
                                          <p:val>
                                            <p:strVal val="#ppt_x"/>
                                          </p:val>
                                        </p:tav>
                                        <p:tav tm="100000">
                                          <p:val>
                                            <p:strVal val="#ppt_x"/>
                                          </p:val>
                                        </p:tav>
                                      </p:tavLst>
                                    </p:anim>
                                    <p:anim calcmode="lin" valueType="num">
                                      <p:cBhvr>
                                        <p:cTn id="18" dur="500" fill="hold"/>
                                        <p:tgtEl>
                                          <p:spTgt spid="5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 grpId="0" animBg="1" advAuto="0"/>
      <p:bldP spid="532" grpId="0" animBg="1" advAuto="0"/>
      <p:bldP spid="535"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Template for teaching sessions"/>
          <p:cNvSpPr txBox="1"/>
          <p:nvPr/>
        </p:nvSpPr>
        <p:spPr>
          <a:xfrm>
            <a:off x="1495207" y="481701"/>
            <a:ext cx="14293334" cy="1323439"/>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l" defTabSz="1828433">
              <a:defRPr sz="8800">
                <a:solidFill>
                  <a:srgbClr val="445469"/>
                </a:solidFill>
                <a:latin typeface="Miso"/>
                <a:ea typeface="Miso"/>
                <a:cs typeface="Miso"/>
                <a:sym typeface="Miso"/>
              </a:defRPr>
            </a:lvl1pPr>
          </a:lstStyle>
          <a:p>
            <a:r>
              <a:rPr sz="8000" dirty="0"/>
              <a:t>Template for teaching sessions</a:t>
            </a:r>
          </a:p>
        </p:txBody>
      </p:sp>
      <p:sp>
        <p:nvSpPr>
          <p:cNvPr id="542" name="Rectangle"/>
          <p:cNvSpPr/>
          <p:nvPr/>
        </p:nvSpPr>
        <p:spPr>
          <a:xfrm>
            <a:off x="1495207" y="2550580"/>
            <a:ext cx="1553039" cy="91438"/>
          </a:xfrm>
          <a:prstGeom prst="rect">
            <a:avLst/>
          </a:prstGeom>
          <a:solidFill>
            <a:srgbClr val="445469"/>
          </a:solidFill>
          <a:ln w="12700">
            <a:miter lim="400000"/>
          </a:ln>
        </p:spPr>
        <p:txBody>
          <a:bodyPr lIns="45719" rIns="45719" anchor="ctr"/>
          <a:lstStyle/>
          <a:p>
            <a:pPr algn="l" defTabSz="1828433">
              <a:defRPr sz="3600">
                <a:solidFill>
                  <a:srgbClr val="9BBB5C"/>
                </a:solidFill>
                <a:latin typeface="+mn-lt"/>
                <a:ea typeface="+mn-ea"/>
                <a:cs typeface="+mn-cs"/>
                <a:sym typeface="Helvetica"/>
              </a:defRPr>
            </a:pPr>
            <a:endParaRPr/>
          </a:p>
        </p:txBody>
      </p:sp>
      <p:sp>
        <p:nvSpPr>
          <p:cNvPr id="543" name="Ambassadors Ministry"/>
          <p:cNvSpPr txBox="1"/>
          <p:nvPr/>
        </p:nvSpPr>
        <p:spPr>
          <a:xfrm>
            <a:off x="1470364" y="1740402"/>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nchor="ctr">
            <a:spAutoFit/>
          </a:bodyPr>
          <a:lstStyle>
            <a:lvl1pPr algn="l"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544" name="Circle"/>
          <p:cNvSpPr/>
          <p:nvPr/>
        </p:nvSpPr>
        <p:spPr>
          <a:xfrm>
            <a:off x="7791618" y="7481730"/>
            <a:ext cx="5316016" cy="5316017"/>
          </a:xfrm>
          <a:prstGeom prst="ellipse">
            <a:avLst/>
          </a:prstGeom>
          <a:solidFill>
            <a:srgbClr val="EA9C4B">
              <a:alpha val="80000"/>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45" name="Circle"/>
          <p:cNvSpPr/>
          <p:nvPr/>
        </p:nvSpPr>
        <p:spPr>
          <a:xfrm>
            <a:off x="10596341" y="2010307"/>
            <a:ext cx="8987833" cy="8987833"/>
          </a:xfrm>
          <a:prstGeom prst="ellipse">
            <a:avLst/>
          </a:prstGeom>
          <a:solidFill>
            <a:srgbClr val="D45645">
              <a:alpha val="79719"/>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46" name="mission…"/>
          <p:cNvSpPr txBox="1"/>
          <p:nvPr/>
        </p:nvSpPr>
        <p:spPr>
          <a:xfrm>
            <a:off x="13484278" y="5177387"/>
            <a:ext cx="3211958" cy="53417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1828433">
              <a:defRPr sz="9000">
                <a:solidFill>
                  <a:srgbClr val="FFFFFF"/>
                </a:solidFill>
                <a:latin typeface="Miso"/>
                <a:ea typeface="Miso"/>
                <a:cs typeface="Miso"/>
                <a:sym typeface="Miso"/>
              </a:defRPr>
            </a:pPr>
            <a:r>
              <a:t>mission</a:t>
            </a:r>
          </a:p>
          <a:p>
            <a:pPr defTabSz="1828433">
              <a:defRPr sz="9000">
                <a:solidFill>
                  <a:srgbClr val="FFFFFF"/>
                </a:solidFill>
                <a:latin typeface="Miso"/>
                <a:ea typeface="Miso"/>
                <a:cs typeface="Miso"/>
                <a:sym typeface="Miso"/>
              </a:defRPr>
            </a:pPr>
            <a:r>
              <a:t>briefing </a:t>
            </a:r>
          </a:p>
        </p:txBody>
      </p:sp>
      <p:sp>
        <p:nvSpPr>
          <p:cNvPr id="547" name="10 minutes"/>
          <p:cNvSpPr txBox="1"/>
          <p:nvPr/>
        </p:nvSpPr>
        <p:spPr>
          <a:xfrm>
            <a:off x="9302409" y="9768951"/>
            <a:ext cx="2294434" cy="147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4800">
                <a:solidFill>
                  <a:srgbClr val="FFFFFF"/>
                </a:solidFill>
                <a:latin typeface="Miso"/>
                <a:ea typeface="Miso"/>
                <a:cs typeface="Miso"/>
                <a:sym typeface="Miso"/>
              </a:defRPr>
            </a:lvl1pPr>
          </a:lstStyle>
          <a:p>
            <a:r>
              <a:t>10 minutes</a:t>
            </a:r>
          </a:p>
        </p:txBody>
      </p:sp>
      <p:sp>
        <p:nvSpPr>
          <p:cNvPr id="548" name="A simple Bible study that gives the biblical foundation for the theme done in groups of two or three. The leaders should be ready to help at any time if needed."/>
          <p:cNvSpPr txBox="1"/>
          <p:nvPr/>
        </p:nvSpPr>
        <p:spPr>
          <a:xfrm>
            <a:off x="1707079" y="5557914"/>
            <a:ext cx="5707894" cy="19880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defTabSz="1828433">
              <a:lnSpc>
                <a:spcPts val="3600"/>
              </a:lnSpc>
              <a:spcBef>
                <a:spcPts val="1000"/>
              </a:spcBef>
              <a:defRPr sz="3000">
                <a:solidFill>
                  <a:srgbClr val="445469"/>
                </a:solidFill>
                <a:latin typeface="Miso"/>
                <a:ea typeface="Miso"/>
                <a:cs typeface="Miso"/>
                <a:sym typeface="Miso"/>
              </a:defRPr>
            </a:lvl1pPr>
          </a:lstStyle>
          <a:p>
            <a:r>
              <a:rPr dirty="0"/>
              <a:t>A simple Bible </a:t>
            </a:r>
            <a:r>
              <a:rPr lang="en-US" dirty="0"/>
              <a:t>s</a:t>
            </a:r>
            <a:r>
              <a:rPr dirty="0"/>
              <a:t>tudy that gives the biblical foundation for the theme done in groups of two or three. The leaders should be ready to help at any time if needed.</a:t>
            </a:r>
          </a:p>
        </p:txBody>
      </p:sp>
      <p:sp>
        <p:nvSpPr>
          <p:cNvPr id="549"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550"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551" name="Picture 7" descr="Picture 7"/>
          <p:cNvPicPr>
            <a:picLocks noChangeAspect="1"/>
          </p:cNvPicPr>
          <p:nvPr/>
        </p:nvPicPr>
        <p:blipFill>
          <a:blip r:embed="rId3"/>
          <a:stretch>
            <a:fillRect/>
          </a:stretch>
        </p:blipFill>
        <p:spPr>
          <a:xfrm>
            <a:off x="-3732" y="11086376"/>
            <a:ext cx="2919453" cy="2623563"/>
          </a:xfrm>
          <a:prstGeom prst="rect">
            <a:avLst/>
          </a:prstGeom>
          <a:ln w="12700">
            <a:miter lim="400000"/>
          </a:ln>
        </p:spPr>
      </p:pic>
      <p:sp>
        <p:nvSpPr>
          <p:cNvPr id="552" name="Callout"/>
          <p:cNvSpPr/>
          <p:nvPr/>
        </p:nvSpPr>
        <p:spPr>
          <a:xfrm rot="10800000">
            <a:off x="1237242" y="5178109"/>
            <a:ext cx="7444979" cy="3312747"/>
          </a:xfrm>
          <a:custGeom>
            <a:avLst/>
            <a:gdLst/>
            <a:ahLst/>
            <a:cxnLst>
              <a:cxn ang="0">
                <a:pos x="wd2" y="hd2"/>
              </a:cxn>
              <a:cxn ang="5400000">
                <a:pos x="wd2" y="hd2"/>
              </a:cxn>
              <a:cxn ang="10800000">
                <a:pos x="wd2" y="hd2"/>
              </a:cxn>
              <a:cxn ang="16200000">
                <a:pos x="wd2" y="hd2"/>
              </a:cxn>
            </a:cxnLst>
            <a:rect l="0" t="0" r="r" b="b"/>
            <a:pathLst>
              <a:path w="21600" h="21600" extrusionOk="0">
                <a:moveTo>
                  <a:pt x="3634" y="0"/>
                </a:moveTo>
                <a:cubicBezTo>
                  <a:pt x="3232" y="0"/>
                  <a:pt x="2907" y="866"/>
                  <a:pt x="2907" y="1936"/>
                </a:cubicBezTo>
                <a:lnTo>
                  <a:pt x="2907" y="9113"/>
                </a:lnTo>
                <a:lnTo>
                  <a:pt x="0" y="12985"/>
                </a:lnTo>
                <a:lnTo>
                  <a:pt x="2907" y="16860"/>
                </a:lnTo>
                <a:lnTo>
                  <a:pt x="2907" y="19661"/>
                </a:lnTo>
                <a:cubicBezTo>
                  <a:pt x="2907" y="20731"/>
                  <a:pt x="3232" y="21600"/>
                  <a:pt x="3634" y="21600"/>
                </a:cubicBezTo>
                <a:lnTo>
                  <a:pt x="20873" y="21600"/>
                </a:lnTo>
                <a:cubicBezTo>
                  <a:pt x="21275" y="21600"/>
                  <a:pt x="21600" y="20731"/>
                  <a:pt x="21600" y="19661"/>
                </a:cubicBezTo>
                <a:lnTo>
                  <a:pt x="21600" y="1936"/>
                </a:lnTo>
                <a:cubicBezTo>
                  <a:pt x="21600" y="866"/>
                  <a:pt x="21275" y="0"/>
                  <a:pt x="20873" y="0"/>
                </a:cubicBezTo>
                <a:lnTo>
                  <a:pt x="3634" y="0"/>
                </a:lnTo>
                <a:close/>
              </a:path>
            </a:pathLst>
          </a:custGeom>
          <a:ln w="25400">
            <a:solidFill>
              <a:srgbClr val="D45645"/>
            </a:solidFill>
          </a:ln>
        </p:spPr>
        <p:txBody>
          <a:bodyPr lIns="71436" tIns="71436" rIns="71436" bIns="71436"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544"/>
                                        </p:tgtEl>
                                        <p:attrNameLst>
                                          <p:attrName>style.visibility</p:attrName>
                                        </p:attrNameLst>
                                      </p:cBhvr>
                                      <p:to>
                                        <p:strVal val="visible"/>
                                      </p:to>
                                    </p:set>
                                    <p:anim calcmode="lin" valueType="num">
                                      <p:cBhvr>
                                        <p:cTn id="7" dur="500" fill="hold"/>
                                        <p:tgtEl>
                                          <p:spTgt spid="544"/>
                                        </p:tgtEl>
                                        <p:attrNameLst>
                                          <p:attrName>ppt_x</p:attrName>
                                        </p:attrNameLst>
                                      </p:cBhvr>
                                      <p:tavLst>
                                        <p:tav tm="0">
                                          <p:val>
                                            <p:strVal val="#ppt_x"/>
                                          </p:val>
                                        </p:tav>
                                        <p:tav tm="100000">
                                          <p:val>
                                            <p:strVal val="#ppt_x"/>
                                          </p:val>
                                        </p:tav>
                                      </p:tavLst>
                                    </p:anim>
                                    <p:anim calcmode="lin" valueType="num">
                                      <p:cBhvr>
                                        <p:cTn id="8" dur="500" fill="hold"/>
                                        <p:tgtEl>
                                          <p:spTgt spid="54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545"/>
                                        </p:tgtEl>
                                        <p:attrNameLst>
                                          <p:attrName>style.visibility</p:attrName>
                                        </p:attrNameLst>
                                      </p:cBhvr>
                                      <p:to>
                                        <p:strVal val="visible"/>
                                      </p:to>
                                    </p:set>
                                    <p:anim calcmode="lin" valueType="num">
                                      <p:cBhvr>
                                        <p:cTn id="12" dur="500" fill="hold"/>
                                        <p:tgtEl>
                                          <p:spTgt spid="545"/>
                                        </p:tgtEl>
                                        <p:attrNameLst>
                                          <p:attrName>ppt_x</p:attrName>
                                        </p:attrNameLst>
                                      </p:cBhvr>
                                      <p:tavLst>
                                        <p:tav tm="0">
                                          <p:val>
                                            <p:strVal val="#ppt_x"/>
                                          </p:val>
                                        </p:tav>
                                        <p:tav tm="100000">
                                          <p:val>
                                            <p:strVal val="#ppt_x"/>
                                          </p:val>
                                        </p:tav>
                                      </p:tavLst>
                                    </p:anim>
                                    <p:anim calcmode="lin" valueType="num">
                                      <p:cBhvr>
                                        <p:cTn id="13" dur="500" fill="hold"/>
                                        <p:tgtEl>
                                          <p:spTgt spid="54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iterate>
                                    <p:tmAbs val="0"/>
                                  </p:iterate>
                                  <p:childTnLst>
                                    <p:set>
                                      <p:cBhvr>
                                        <p:cTn id="16" fill="hold"/>
                                        <p:tgtEl>
                                          <p:spTgt spid="548"/>
                                        </p:tgtEl>
                                        <p:attrNameLst>
                                          <p:attrName>style.visibility</p:attrName>
                                        </p:attrNameLst>
                                      </p:cBhvr>
                                      <p:to>
                                        <p:strVal val="visible"/>
                                      </p:to>
                                    </p:set>
                                    <p:anim calcmode="lin" valueType="num">
                                      <p:cBhvr>
                                        <p:cTn id="17" dur="500" fill="hold"/>
                                        <p:tgtEl>
                                          <p:spTgt spid="548"/>
                                        </p:tgtEl>
                                        <p:attrNameLst>
                                          <p:attrName>ppt_x</p:attrName>
                                        </p:attrNameLst>
                                      </p:cBhvr>
                                      <p:tavLst>
                                        <p:tav tm="0">
                                          <p:val>
                                            <p:strVal val="#ppt_x"/>
                                          </p:val>
                                        </p:tav>
                                        <p:tav tm="100000">
                                          <p:val>
                                            <p:strVal val="#ppt_x"/>
                                          </p:val>
                                        </p:tav>
                                      </p:tavLst>
                                    </p:anim>
                                    <p:anim calcmode="lin" valueType="num">
                                      <p:cBhvr>
                                        <p:cTn id="18" dur="500" fill="hold"/>
                                        <p:tgtEl>
                                          <p:spTgt spid="5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animBg="1" advAuto="0"/>
      <p:bldP spid="545" grpId="0" animBg="1" advAuto="0"/>
      <p:bldP spid="548"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57"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58" name="Picture 5" descr="Picture 5"/>
          <p:cNvPicPr>
            <a:picLocks noChangeAspect="1"/>
          </p:cNvPicPr>
          <p:nvPr/>
        </p:nvPicPr>
        <p:blipFill>
          <a:blip r:embed="rId3"/>
          <a:srcRect l="7524" r="10841"/>
          <a:stretch>
            <a:fillRect/>
          </a:stretch>
        </p:blipFill>
        <p:spPr>
          <a:xfrm>
            <a:off x="-1" y="2331"/>
            <a:ext cx="20968856" cy="13713533"/>
          </a:xfrm>
          <a:prstGeom prst="rect">
            <a:avLst/>
          </a:prstGeom>
          <a:ln w="12700">
            <a:miter lim="400000"/>
          </a:ln>
        </p:spPr>
      </p:pic>
      <p:sp>
        <p:nvSpPr>
          <p:cNvPr id="159" name="TextBox 2"/>
          <p:cNvSpPr txBox="1"/>
          <p:nvPr/>
        </p:nvSpPr>
        <p:spPr>
          <a:xfrm>
            <a:off x="1236135" y="9587288"/>
            <a:ext cx="6345383"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defRPr sz="4000">
                <a:latin typeface="Miso"/>
                <a:ea typeface="Miso"/>
                <a:cs typeface="Miso"/>
                <a:sym typeface="Miso"/>
              </a:defRPr>
            </a:lvl1pPr>
          </a:lstStyle>
          <a:p>
            <a:r>
              <a:t>Adventist Youth Ministries</a:t>
            </a:r>
          </a:p>
        </p:txBody>
      </p:sp>
      <p:sp>
        <p:nvSpPr>
          <p:cNvPr id="160" name="Title 4"/>
          <p:cNvSpPr txBox="1">
            <a:spLocks noGrp="1"/>
          </p:cNvSpPr>
          <p:nvPr>
            <p:ph type="ctrTitle"/>
          </p:nvPr>
        </p:nvSpPr>
        <p:spPr>
          <a:xfrm>
            <a:off x="10005768" y="4901281"/>
            <a:ext cx="9751754" cy="1660028"/>
          </a:xfrm>
          <a:prstGeom prst="rect">
            <a:avLst/>
          </a:prstGeom>
        </p:spPr>
        <p:txBody>
          <a:bodyPr anchor="ctr"/>
          <a:lstStyle>
            <a:lvl1pPr defTabSz="616148">
              <a:defRPr sz="5250" b="1">
                <a:latin typeface="Miso"/>
                <a:ea typeface="Miso"/>
                <a:cs typeface="Miso"/>
                <a:sym typeface="Miso"/>
              </a:defRPr>
            </a:lvl1pPr>
          </a:lstStyle>
          <a:p>
            <a:r>
              <a:t>Ambassador Overview</a:t>
            </a:r>
          </a:p>
        </p:txBody>
      </p:sp>
      <p:sp>
        <p:nvSpPr>
          <p:cNvPr id="161" name="Title 4"/>
          <p:cNvSpPr txBox="1"/>
          <p:nvPr/>
        </p:nvSpPr>
        <p:spPr>
          <a:xfrm>
            <a:off x="9501699" y="6561309"/>
            <a:ext cx="10759890" cy="16600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normAutofit/>
          </a:bodyPr>
          <a:lstStyle>
            <a:lvl1pPr>
              <a:lnSpc>
                <a:spcPct val="90000"/>
              </a:lnSpc>
              <a:defRPr sz="5400">
                <a:latin typeface="Miso"/>
                <a:ea typeface="Miso"/>
                <a:cs typeface="Miso"/>
                <a:sym typeface="Miso"/>
              </a:defRPr>
            </a:lvl1pPr>
          </a:lstStyle>
          <a:p>
            <a:r>
              <a:rPr lang="en-AU" dirty="0" smtClean="0"/>
              <a:t>Elder Kevin Soweto</a:t>
            </a:r>
            <a:r>
              <a:rPr dirty="0" smtClean="0"/>
              <a:t> (</a:t>
            </a:r>
            <a:r>
              <a:rPr lang="en-AU" dirty="0" smtClean="0"/>
              <a:t>MNE</a:t>
            </a:r>
            <a:r>
              <a:rPr dirty="0" smtClean="0"/>
              <a:t>) </a:t>
            </a:r>
            <a:endParaRPr dirty="0"/>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Template for teaching sessions"/>
          <p:cNvSpPr txBox="1"/>
          <p:nvPr/>
        </p:nvSpPr>
        <p:spPr>
          <a:xfrm>
            <a:off x="1495207" y="420145"/>
            <a:ext cx="15292005" cy="1446550"/>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l" defTabSz="1828433">
              <a:defRPr sz="8800">
                <a:solidFill>
                  <a:srgbClr val="445469"/>
                </a:solidFill>
                <a:latin typeface="Miso"/>
                <a:ea typeface="Miso"/>
                <a:cs typeface="Miso"/>
                <a:sym typeface="Miso"/>
              </a:defRPr>
            </a:lvl1pPr>
          </a:lstStyle>
          <a:p>
            <a:r>
              <a:rPr sz="7200" dirty="0"/>
              <a:t>Template</a:t>
            </a:r>
            <a:r>
              <a:rPr dirty="0"/>
              <a:t> for teaching sessions</a:t>
            </a:r>
          </a:p>
        </p:txBody>
      </p:sp>
      <p:sp>
        <p:nvSpPr>
          <p:cNvPr id="555" name="Rectangle"/>
          <p:cNvSpPr/>
          <p:nvPr/>
        </p:nvSpPr>
        <p:spPr>
          <a:xfrm>
            <a:off x="1495207" y="2550580"/>
            <a:ext cx="1553039" cy="91438"/>
          </a:xfrm>
          <a:prstGeom prst="rect">
            <a:avLst/>
          </a:prstGeom>
          <a:solidFill>
            <a:srgbClr val="445469"/>
          </a:solidFill>
          <a:ln w="12700">
            <a:miter lim="400000"/>
          </a:ln>
        </p:spPr>
        <p:txBody>
          <a:bodyPr lIns="45719" rIns="45719" anchor="ctr"/>
          <a:lstStyle/>
          <a:p>
            <a:pPr algn="l" defTabSz="1828433">
              <a:defRPr sz="3600">
                <a:solidFill>
                  <a:srgbClr val="9BBB5C"/>
                </a:solidFill>
                <a:latin typeface="+mn-lt"/>
                <a:ea typeface="+mn-ea"/>
                <a:cs typeface="+mn-cs"/>
                <a:sym typeface="Helvetica"/>
              </a:defRPr>
            </a:pPr>
            <a:endParaRPr/>
          </a:p>
        </p:txBody>
      </p:sp>
      <p:sp>
        <p:nvSpPr>
          <p:cNvPr id="556" name="Ambassadors Ministry"/>
          <p:cNvSpPr txBox="1"/>
          <p:nvPr/>
        </p:nvSpPr>
        <p:spPr>
          <a:xfrm>
            <a:off x="1470364" y="1684111"/>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nchor="ctr">
            <a:spAutoFit/>
          </a:bodyPr>
          <a:lstStyle>
            <a:lvl1pPr algn="l"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557" name="Circle"/>
          <p:cNvSpPr/>
          <p:nvPr/>
        </p:nvSpPr>
        <p:spPr>
          <a:xfrm>
            <a:off x="7791618" y="7481730"/>
            <a:ext cx="5316016" cy="5316017"/>
          </a:xfrm>
          <a:prstGeom prst="ellipse">
            <a:avLst/>
          </a:prstGeom>
          <a:solidFill>
            <a:srgbClr val="EA9C4B">
              <a:alpha val="80000"/>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58" name="Circle"/>
          <p:cNvSpPr/>
          <p:nvPr/>
        </p:nvSpPr>
        <p:spPr>
          <a:xfrm>
            <a:off x="10596341" y="2010307"/>
            <a:ext cx="8987833" cy="8987833"/>
          </a:xfrm>
          <a:prstGeom prst="ellipse">
            <a:avLst/>
          </a:prstGeom>
          <a:solidFill>
            <a:srgbClr val="D45645">
              <a:alpha val="79719"/>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59" name="thinking it…"/>
          <p:cNvSpPr txBox="1"/>
          <p:nvPr/>
        </p:nvSpPr>
        <p:spPr>
          <a:xfrm>
            <a:off x="13028793" y="5177387"/>
            <a:ext cx="4122929" cy="53417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1828433">
              <a:defRPr sz="9000">
                <a:solidFill>
                  <a:srgbClr val="FFFFFF"/>
                </a:solidFill>
                <a:latin typeface="Miso"/>
                <a:ea typeface="Miso"/>
                <a:cs typeface="Miso"/>
                <a:sym typeface="Miso"/>
              </a:defRPr>
            </a:pPr>
            <a:r>
              <a:t>thinking it</a:t>
            </a:r>
          </a:p>
          <a:p>
            <a:pPr defTabSz="1828433">
              <a:defRPr sz="9000">
                <a:solidFill>
                  <a:srgbClr val="FFFFFF"/>
                </a:solidFill>
                <a:latin typeface="Miso"/>
                <a:ea typeface="Miso"/>
                <a:cs typeface="Miso"/>
                <a:sym typeface="Miso"/>
              </a:defRPr>
            </a:pPr>
            <a:r>
              <a:t>through </a:t>
            </a:r>
          </a:p>
        </p:txBody>
      </p:sp>
      <p:sp>
        <p:nvSpPr>
          <p:cNvPr id="560" name="5 minutes"/>
          <p:cNvSpPr txBox="1"/>
          <p:nvPr/>
        </p:nvSpPr>
        <p:spPr>
          <a:xfrm>
            <a:off x="9429206" y="9768951"/>
            <a:ext cx="2040840" cy="147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4800">
                <a:solidFill>
                  <a:srgbClr val="FFFFFF"/>
                </a:solidFill>
                <a:latin typeface="Miso"/>
                <a:ea typeface="Miso"/>
                <a:cs typeface="Miso"/>
                <a:sym typeface="Miso"/>
              </a:defRPr>
            </a:lvl1pPr>
          </a:lstStyle>
          <a:p>
            <a:r>
              <a:t>5 minutes</a:t>
            </a:r>
          </a:p>
        </p:txBody>
      </p:sp>
      <p:sp>
        <p:nvSpPr>
          <p:cNvPr id="561" name="A personal reflection time where each participant writes down what they have personally learned from the Bible study and how this applies to their own life as an Ambassador. To be shared briefly with their spiritual companion who will be a spiritual enco"/>
          <p:cNvSpPr txBox="1"/>
          <p:nvPr/>
        </p:nvSpPr>
        <p:spPr>
          <a:xfrm>
            <a:off x="1613474" y="4796057"/>
            <a:ext cx="5707895" cy="3359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defTabSz="1828433">
              <a:lnSpc>
                <a:spcPts val="3600"/>
              </a:lnSpc>
              <a:spcBef>
                <a:spcPts val="1000"/>
              </a:spcBef>
              <a:defRPr sz="3000">
                <a:solidFill>
                  <a:srgbClr val="445469"/>
                </a:solidFill>
                <a:latin typeface="Miso"/>
                <a:ea typeface="Miso"/>
                <a:cs typeface="Miso"/>
                <a:sym typeface="Miso"/>
              </a:defRPr>
            </a:lvl1pPr>
          </a:lstStyle>
          <a:p>
            <a:r>
              <a:rPr dirty="0"/>
              <a:t>A personal reflection time where each participant writes down what they have personally learned from the Bible </a:t>
            </a:r>
            <a:r>
              <a:rPr lang="en-US" dirty="0"/>
              <a:t>s</a:t>
            </a:r>
            <a:r>
              <a:rPr dirty="0"/>
              <a:t>tudy and how this applies to their own life as an Ambassador. To be shared briefly with their spiritual companion who will be a spiritual encourager during the curriculum. </a:t>
            </a:r>
          </a:p>
        </p:txBody>
      </p:sp>
      <p:sp>
        <p:nvSpPr>
          <p:cNvPr id="562"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563"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564" name="Picture 7" descr="Picture 7"/>
          <p:cNvPicPr>
            <a:picLocks noChangeAspect="1"/>
          </p:cNvPicPr>
          <p:nvPr/>
        </p:nvPicPr>
        <p:blipFill>
          <a:blip r:embed="rId3"/>
          <a:stretch>
            <a:fillRect/>
          </a:stretch>
        </p:blipFill>
        <p:spPr>
          <a:xfrm>
            <a:off x="-3732" y="11086376"/>
            <a:ext cx="2919453" cy="2623563"/>
          </a:xfrm>
          <a:prstGeom prst="rect">
            <a:avLst/>
          </a:prstGeom>
          <a:ln w="12700">
            <a:miter lim="400000"/>
          </a:ln>
        </p:spPr>
      </p:pic>
      <p:sp>
        <p:nvSpPr>
          <p:cNvPr id="565" name="Callout"/>
          <p:cNvSpPr/>
          <p:nvPr/>
        </p:nvSpPr>
        <p:spPr>
          <a:xfrm flipH="1">
            <a:off x="1143638" y="4416424"/>
            <a:ext cx="7444979" cy="5100799"/>
          </a:xfrm>
          <a:custGeom>
            <a:avLst/>
            <a:gdLst/>
            <a:ahLst/>
            <a:cxnLst>
              <a:cxn ang="0">
                <a:pos x="wd2" y="hd2"/>
              </a:cxn>
              <a:cxn ang="5400000">
                <a:pos x="wd2" y="hd2"/>
              </a:cxn>
              <a:cxn ang="10800000">
                <a:pos x="wd2" y="hd2"/>
              </a:cxn>
              <a:cxn ang="16200000">
                <a:pos x="wd2" y="hd2"/>
              </a:cxn>
            </a:cxnLst>
            <a:rect l="0" t="0" r="r" b="b"/>
            <a:pathLst>
              <a:path w="21600" h="21600" extrusionOk="0">
                <a:moveTo>
                  <a:pt x="3634" y="0"/>
                </a:moveTo>
                <a:cubicBezTo>
                  <a:pt x="3232" y="0"/>
                  <a:pt x="2907" y="580"/>
                  <a:pt x="2907" y="1295"/>
                </a:cubicBezTo>
                <a:lnTo>
                  <a:pt x="2907" y="6098"/>
                </a:lnTo>
                <a:lnTo>
                  <a:pt x="0" y="8688"/>
                </a:lnTo>
                <a:lnTo>
                  <a:pt x="2907" y="11281"/>
                </a:lnTo>
                <a:lnTo>
                  <a:pt x="2907" y="20305"/>
                </a:lnTo>
                <a:cubicBezTo>
                  <a:pt x="2907" y="21020"/>
                  <a:pt x="3232" y="21600"/>
                  <a:pt x="3634" y="21600"/>
                </a:cubicBezTo>
                <a:lnTo>
                  <a:pt x="20873" y="21600"/>
                </a:lnTo>
                <a:cubicBezTo>
                  <a:pt x="21275" y="21600"/>
                  <a:pt x="21600" y="21020"/>
                  <a:pt x="21600" y="20305"/>
                </a:cubicBezTo>
                <a:lnTo>
                  <a:pt x="21600" y="1295"/>
                </a:lnTo>
                <a:cubicBezTo>
                  <a:pt x="21600" y="580"/>
                  <a:pt x="21275" y="0"/>
                  <a:pt x="20873" y="0"/>
                </a:cubicBezTo>
                <a:lnTo>
                  <a:pt x="3634" y="0"/>
                </a:lnTo>
                <a:close/>
              </a:path>
            </a:pathLst>
          </a:custGeom>
          <a:ln w="25400">
            <a:solidFill>
              <a:srgbClr val="D45645"/>
            </a:solidFill>
          </a:ln>
        </p:spPr>
        <p:txBody>
          <a:bodyPr lIns="71436" tIns="71436" rIns="71436" bIns="71436"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557"/>
                                        </p:tgtEl>
                                        <p:attrNameLst>
                                          <p:attrName>style.visibility</p:attrName>
                                        </p:attrNameLst>
                                      </p:cBhvr>
                                      <p:to>
                                        <p:strVal val="visible"/>
                                      </p:to>
                                    </p:set>
                                    <p:anim calcmode="lin" valueType="num">
                                      <p:cBhvr>
                                        <p:cTn id="7" dur="500" fill="hold"/>
                                        <p:tgtEl>
                                          <p:spTgt spid="557"/>
                                        </p:tgtEl>
                                        <p:attrNameLst>
                                          <p:attrName>ppt_x</p:attrName>
                                        </p:attrNameLst>
                                      </p:cBhvr>
                                      <p:tavLst>
                                        <p:tav tm="0">
                                          <p:val>
                                            <p:strVal val="#ppt_x"/>
                                          </p:val>
                                        </p:tav>
                                        <p:tav tm="100000">
                                          <p:val>
                                            <p:strVal val="#ppt_x"/>
                                          </p:val>
                                        </p:tav>
                                      </p:tavLst>
                                    </p:anim>
                                    <p:anim calcmode="lin" valueType="num">
                                      <p:cBhvr>
                                        <p:cTn id="8" dur="500" fill="hold"/>
                                        <p:tgtEl>
                                          <p:spTgt spid="55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558"/>
                                        </p:tgtEl>
                                        <p:attrNameLst>
                                          <p:attrName>style.visibility</p:attrName>
                                        </p:attrNameLst>
                                      </p:cBhvr>
                                      <p:to>
                                        <p:strVal val="visible"/>
                                      </p:to>
                                    </p:set>
                                    <p:anim calcmode="lin" valueType="num">
                                      <p:cBhvr>
                                        <p:cTn id="12" dur="500" fill="hold"/>
                                        <p:tgtEl>
                                          <p:spTgt spid="558"/>
                                        </p:tgtEl>
                                        <p:attrNameLst>
                                          <p:attrName>ppt_x</p:attrName>
                                        </p:attrNameLst>
                                      </p:cBhvr>
                                      <p:tavLst>
                                        <p:tav tm="0">
                                          <p:val>
                                            <p:strVal val="#ppt_x"/>
                                          </p:val>
                                        </p:tav>
                                        <p:tav tm="100000">
                                          <p:val>
                                            <p:strVal val="#ppt_x"/>
                                          </p:val>
                                        </p:tav>
                                      </p:tavLst>
                                    </p:anim>
                                    <p:anim calcmode="lin" valueType="num">
                                      <p:cBhvr>
                                        <p:cTn id="13" dur="500" fill="hold"/>
                                        <p:tgtEl>
                                          <p:spTgt spid="55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iterate>
                                    <p:tmAbs val="0"/>
                                  </p:iterate>
                                  <p:childTnLst>
                                    <p:set>
                                      <p:cBhvr>
                                        <p:cTn id="16" fill="hold"/>
                                        <p:tgtEl>
                                          <p:spTgt spid="561"/>
                                        </p:tgtEl>
                                        <p:attrNameLst>
                                          <p:attrName>style.visibility</p:attrName>
                                        </p:attrNameLst>
                                      </p:cBhvr>
                                      <p:to>
                                        <p:strVal val="visible"/>
                                      </p:to>
                                    </p:set>
                                    <p:anim calcmode="lin" valueType="num">
                                      <p:cBhvr>
                                        <p:cTn id="17" dur="500" fill="hold"/>
                                        <p:tgtEl>
                                          <p:spTgt spid="561"/>
                                        </p:tgtEl>
                                        <p:attrNameLst>
                                          <p:attrName>ppt_x</p:attrName>
                                        </p:attrNameLst>
                                      </p:cBhvr>
                                      <p:tavLst>
                                        <p:tav tm="0">
                                          <p:val>
                                            <p:strVal val="#ppt_x"/>
                                          </p:val>
                                        </p:tav>
                                        <p:tav tm="100000">
                                          <p:val>
                                            <p:strVal val="#ppt_x"/>
                                          </p:val>
                                        </p:tav>
                                      </p:tavLst>
                                    </p:anim>
                                    <p:anim calcmode="lin" valueType="num">
                                      <p:cBhvr>
                                        <p:cTn id="18" dur="500" fill="hold"/>
                                        <p:tgtEl>
                                          <p:spTgt spid="5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 grpId="0" animBg="1" advAuto="0"/>
      <p:bldP spid="558" grpId="0" animBg="1" advAuto="0"/>
      <p:bldP spid="561"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Template for teaching sessions"/>
          <p:cNvSpPr txBox="1"/>
          <p:nvPr/>
        </p:nvSpPr>
        <p:spPr>
          <a:xfrm>
            <a:off x="1495207" y="481701"/>
            <a:ext cx="14293334" cy="1323439"/>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l" defTabSz="1828433">
              <a:defRPr sz="8800">
                <a:solidFill>
                  <a:srgbClr val="445469"/>
                </a:solidFill>
                <a:latin typeface="Miso"/>
                <a:ea typeface="Miso"/>
                <a:cs typeface="Miso"/>
                <a:sym typeface="Miso"/>
              </a:defRPr>
            </a:lvl1pPr>
          </a:lstStyle>
          <a:p>
            <a:r>
              <a:rPr sz="8000" dirty="0"/>
              <a:t>Template for teaching sessions</a:t>
            </a:r>
          </a:p>
        </p:txBody>
      </p:sp>
      <p:sp>
        <p:nvSpPr>
          <p:cNvPr id="568" name="Rectangle"/>
          <p:cNvSpPr/>
          <p:nvPr/>
        </p:nvSpPr>
        <p:spPr>
          <a:xfrm>
            <a:off x="1495207" y="2550580"/>
            <a:ext cx="1553039" cy="91438"/>
          </a:xfrm>
          <a:prstGeom prst="rect">
            <a:avLst/>
          </a:prstGeom>
          <a:solidFill>
            <a:srgbClr val="445469"/>
          </a:solidFill>
          <a:ln w="12700">
            <a:miter lim="400000"/>
          </a:ln>
        </p:spPr>
        <p:txBody>
          <a:bodyPr lIns="45719" rIns="45719" anchor="ctr"/>
          <a:lstStyle/>
          <a:p>
            <a:pPr algn="l" defTabSz="1828433">
              <a:defRPr sz="3600">
                <a:solidFill>
                  <a:srgbClr val="9BBB5C"/>
                </a:solidFill>
                <a:latin typeface="+mn-lt"/>
                <a:ea typeface="+mn-ea"/>
                <a:cs typeface="+mn-cs"/>
                <a:sym typeface="Helvetica"/>
              </a:defRPr>
            </a:pPr>
            <a:endParaRPr/>
          </a:p>
        </p:txBody>
      </p:sp>
      <p:sp>
        <p:nvSpPr>
          <p:cNvPr id="569" name="Ambassadors Ministry"/>
          <p:cNvSpPr txBox="1"/>
          <p:nvPr/>
        </p:nvSpPr>
        <p:spPr>
          <a:xfrm>
            <a:off x="1495207" y="1695537"/>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nchor="ctr">
            <a:spAutoFit/>
          </a:bodyPr>
          <a:lstStyle>
            <a:lvl1pPr algn="l"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570" name="Circle"/>
          <p:cNvSpPr/>
          <p:nvPr/>
        </p:nvSpPr>
        <p:spPr>
          <a:xfrm>
            <a:off x="7791618" y="7481730"/>
            <a:ext cx="5316016" cy="5316017"/>
          </a:xfrm>
          <a:prstGeom prst="ellipse">
            <a:avLst/>
          </a:prstGeom>
          <a:solidFill>
            <a:srgbClr val="EA9C4B">
              <a:alpha val="80000"/>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71" name="Circle"/>
          <p:cNvSpPr/>
          <p:nvPr/>
        </p:nvSpPr>
        <p:spPr>
          <a:xfrm>
            <a:off x="10596341" y="2010307"/>
            <a:ext cx="8987833" cy="8987833"/>
          </a:xfrm>
          <a:prstGeom prst="ellipse">
            <a:avLst/>
          </a:prstGeom>
          <a:solidFill>
            <a:srgbClr val="D45645">
              <a:alpha val="79719"/>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72" name="reflecting Jesus &amp;…"/>
          <p:cNvSpPr txBox="1"/>
          <p:nvPr/>
        </p:nvSpPr>
        <p:spPr>
          <a:xfrm>
            <a:off x="10852239" y="5177387"/>
            <a:ext cx="8476036" cy="2554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1828433">
              <a:defRPr sz="9000">
                <a:solidFill>
                  <a:srgbClr val="FFFFFF"/>
                </a:solidFill>
                <a:latin typeface="Miso"/>
                <a:ea typeface="Miso"/>
                <a:cs typeface="Miso"/>
                <a:sym typeface="Miso"/>
              </a:defRPr>
            </a:pPr>
            <a:r>
              <a:rPr sz="8000" dirty="0"/>
              <a:t>reflecting Jesus &amp; </a:t>
            </a:r>
          </a:p>
          <a:p>
            <a:pPr defTabSz="1828433">
              <a:defRPr sz="9000">
                <a:solidFill>
                  <a:srgbClr val="FFFFFF"/>
                </a:solidFill>
                <a:latin typeface="Miso"/>
                <a:ea typeface="Miso"/>
                <a:cs typeface="Miso"/>
                <a:sym typeface="Miso"/>
              </a:defRPr>
            </a:pPr>
            <a:r>
              <a:rPr sz="8000" dirty="0"/>
              <a:t>His kingdom </a:t>
            </a:r>
          </a:p>
        </p:txBody>
      </p:sp>
      <p:sp>
        <p:nvSpPr>
          <p:cNvPr id="573" name="40 minutes"/>
          <p:cNvSpPr txBox="1"/>
          <p:nvPr/>
        </p:nvSpPr>
        <p:spPr>
          <a:xfrm>
            <a:off x="9302409" y="9768951"/>
            <a:ext cx="2294434" cy="147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4800">
                <a:solidFill>
                  <a:srgbClr val="FFFFFF"/>
                </a:solidFill>
                <a:latin typeface="Miso"/>
                <a:ea typeface="Miso"/>
                <a:cs typeface="Miso"/>
                <a:sym typeface="Miso"/>
              </a:defRPr>
            </a:lvl1pPr>
          </a:lstStyle>
          <a:p>
            <a:r>
              <a:t>40 minutes</a:t>
            </a:r>
          </a:p>
        </p:txBody>
      </p:sp>
      <p:sp>
        <p:nvSpPr>
          <p:cNvPr id="574" name="An activity that expands on the main theme for the lesson. This section is called “reflecting Jesus and His kingdom” because an Ambassador’s main task is to represent who Jesus is to others, as well as what the kingdom of heaven stands for."/>
          <p:cNvSpPr txBox="1"/>
          <p:nvPr/>
        </p:nvSpPr>
        <p:spPr>
          <a:xfrm>
            <a:off x="1543271" y="4796112"/>
            <a:ext cx="5707894" cy="29024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defTabSz="1828433">
              <a:lnSpc>
                <a:spcPts val="3600"/>
              </a:lnSpc>
              <a:spcBef>
                <a:spcPts val="1000"/>
              </a:spcBef>
              <a:defRPr sz="3000">
                <a:solidFill>
                  <a:srgbClr val="445469"/>
                </a:solidFill>
                <a:latin typeface="Miso"/>
                <a:ea typeface="Miso"/>
                <a:cs typeface="Miso"/>
                <a:sym typeface="Miso"/>
              </a:defRPr>
            </a:lvl1pPr>
          </a:lstStyle>
          <a:p>
            <a:r>
              <a:t>An activity that expands on the main theme for the lesson. This section is called “reflecting Jesus and His kingdom” because an Ambassador’s main task is to represent who Jesus is to others, as well as what the kingdom of heaven stands for. </a:t>
            </a:r>
          </a:p>
        </p:txBody>
      </p:sp>
      <p:sp>
        <p:nvSpPr>
          <p:cNvPr id="575"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576"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577" name="Picture 7" descr="Picture 7"/>
          <p:cNvPicPr>
            <a:picLocks noChangeAspect="1"/>
          </p:cNvPicPr>
          <p:nvPr/>
        </p:nvPicPr>
        <p:blipFill>
          <a:blip r:embed="rId3"/>
          <a:stretch>
            <a:fillRect/>
          </a:stretch>
        </p:blipFill>
        <p:spPr>
          <a:xfrm>
            <a:off x="-3732" y="11086376"/>
            <a:ext cx="2919453" cy="2623563"/>
          </a:xfrm>
          <a:prstGeom prst="rect">
            <a:avLst/>
          </a:prstGeom>
          <a:ln w="12700">
            <a:miter lim="400000"/>
          </a:ln>
        </p:spPr>
      </p:pic>
      <p:sp>
        <p:nvSpPr>
          <p:cNvPr id="578" name="Callout"/>
          <p:cNvSpPr/>
          <p:nvPr/>
        </p:nvSpPr>
        <p:spPr>
          <a:xfrm flipH="1">
            <a:off x="1143638" y="4416424"/>
            <a:ext cx="7444979" cy="4335689"/>
          </a:xfrm>
          <a:custGeom>
            <a:avLst/>
            <a:gdLst/>
            <a:ahLst/>
            <a:cxnLst>
              <a:cxn ang="0">
                <a:pos x="wd2" y="hd2"/>
              </a:cxn>
              <a:cxn ang="5400000">
                <a:pos x="wd2" y="hd2"/>
              </a:cxn>
              <a:cxn ang="10800000">
                <a:pos x="wd2" y="hd2"/>
              </a:cxn>
              <a:cxn ang="16200000">
                <a:pos x="wd2" y="hd2"/>
              </a:cxn>
            </a:cxnLst>
            <a:rect l="0" t="0" r="r" b="b"/>
            <a:pathLst>
              <a:path w="21600" h="21600" extrusionOk="0">
                <a:moveTo>
                  <a:pt x="3634" y="0"/>
                </a:moveTo>
                <a:cubicBezTo>
                  <a:pt x="3232" y="0"/>
                  <a:pt x="2907" y="676"/>
                  <a:pt x="2907" y="1511"/>
                </a:cubicBezTo>
                <a:lnTo>
                  <a:pt x="2907" y="7113"/>
                </a:lnTo>
                <a:lnTo>
                  <a:pt x="0" y="10135"/>
                </a:lnTo>
                <a:lnTo>
                  <a:pt x="2907" y="13160"/>
                </a:lnTo>
                <a:lnTo>
                  <a:pt x="2907" y="20089"/>
                </a:lnTo>
                <a:cubicBezTo>
                  <a:pt x="2907" y="20924"/>
                  <a:pt x="3232" y="21600"/>
                  <a:pt x="3634" y="21600"/>
                </a:cubicBezTo>
                <a:lnTo>
                  <a:pt x="20873" y="21600"/>
                </a:lnTo>
                <a:cubicBezTo>
                  <a:pt x="21275" y="21600"/>
                  <a:pt x="21600" y="20924"/>
                  <a:pt x="21600" y="20089"/>
                </a:cubicBezTo>
                <a:lnTo>
                  <a:pt x="21600" y="1511"/>
                </a:lnTo>
                <a:cubicBezTo>
                  <a:pt x="21600" y="676"/>
                  <a:pt x="21275" y="0"/>
                  <a:pt x="20873" y="0"/>
                </a:cubicBezTo>
                <a:lnTo>
                  <a:pt x="3634" y="0"/>
                </a:lnTo>
                <a:close/>
              </a:path>
            </a:pathLst>
          </a:custGeom>
          <a:ln w="25400">
            <a:solidFill>
              <a:srgbClr val="D45645"/>
            </a:solidFill>
          </a:ln>
        </p:spPr>
        <p:txBody>
          <a:bodyPr lIns="71436" tIns="71436" rIns="71436" bIns="71436"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570"/>
                                        </p:tgtEl>
                                        <p:attrNameLst>
                                          <p:attrName>style.visibility</p:attrName>
                                        </p:attrNameLst>
                                      </p:cBhvr>
                                      <p:to>
                                        <p:strVal val="visible"/>
                                      </p:to>
                                    </p:set>
                                    <p:anim calcmode="lin" valueType="num">
                                      <p:cBhvr>
                                        <p:cTn id="7" dur="500" fill="hold"/>
                                        <p:tgtEl>
                                          <p:spTgt spid="570"/>
                                        </p:tgtEl>
                                        <p:attrNameLst>
                                          <p:attrName>ppt_x</p:attrName>
                                        </p:attrNameLst>
                                      </p:cBhvr>
                                      <p:tavLst>
                                        <p:tav tm="0">
                                          <p:val>
                                            <p:strVal val="#ppt_x"/>
                                          </p:val>
                                        </p:tav>
                                        <p:tav tm="100000">
                                          <p:val>
                                            <p:strVal val="#ppt_x"/>
                                          </p:val>
                                        </p:tav>
                                      </p:tavLst>
                                    </p:anim>
                                    <p:anim calcmode="lin" valueType="num">
                                      <p:cBhvr>
                                        <p:cTn id="8" dur="500" fill="hold"/>
                                        <p:tgtEl>
                                          <p:spTgt spid="57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571"/>
                                        </p:tgtEl>
                                        <p:attrNameLst>
                                          <p:attrName>style.visibility</p:attrName>
                                        </p:attrNameLst>
                                      </p:cBhvr>
                                      <p:to>
                                        <p:strVal val="visible"/>
                                      </p:to>
                                    </p:set>
                                    <p:anim calcmode="lin" valueType="num">
                                      <p:cBhvr>
                                        <p:cTn id="12" dur="500" fill="hold"/>
                                        <p:tgtEl>
                                          <p:spTgt spid="571"/>
                                        </p:tgtEl>
                                        <p:attrNameLst>
                                          <p:attrName>ppt_x</p:attrName>
                                        </p:attrNameLst>
                                      </p:cBhvr>
                                      <p:tavLst>
                                        <p:tav tm="0">
                                          <p:val>
                                            <p:strVal val="#ppt_x"/>
                                          </p:val>
                                        </p:tav>
                                        <p:tav tm="100000">
                                          <p:val>
                                            <p:strVal val="#ppt_x"/>
                                          </p:val>
                                        </p:tav>
                                      </p:tavLst>
                                    </p:anim>
                                    <p:anim calcmode="lin" valueType="num">
                                      <p:cBhvr>
                                        <p:cTn id="13" dur="500" fill="hold"/>
                                        <p:tgtEl>
                                          <p:spTgt spid="57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iterate>
                                    <p:tmAbs val="0"/>
                                  </p:iterate>
                                  <p:childTnLst>
                                    <p:set>
                                      <p:cBhvr>
                                        <p:cTn id="16" fill="hold"/>
                                        <p:tgtEl>
                                          <p:spTgt spid="574"/>
                                        </p:tgtEl>
                                        <p:attrNameLst>
                                          <p:attrName>style.visibility</p:attrName>
                                        </p:attrNameLst>
                                      </p:cBhvr>
                                      <p:to>
                                        <p:strVal val="visible"/>
                                      </p:to>
                                    </p:set>
                                    <p:anim calcmode="lin" valueType="num">
                                      <p:cBhvr>
                                        <p:cTn id="17" dur="500" fill="hold"/>
                                        <p:tgtEl>
                                          <p:spTgt spid="574"/>
                                        </p:tgtEl>
                                        <p:attrNameLst>
                                          <p:attrName>ppt_x</p:attrName>
                                        </p:attrNameLst>
                                      </p:cBhvr>
                                      <p:tavLst>
                                        <p:tav tm="0">
                                          <p:val>
                                            <p:strVal val="#ppt_x"/>
                                          </p:val>
                                        </p:tav>
                                        <p:tav tm="100000">
                                          <p:val>
                                            <p:strVal val="#ppt_x"/>
                                          </p:val>
                                        </p:tav>
                                      </p:tavLst>
                                    </p:anim>
                                    <p:anim calcmode="lin" valueType="num">
                                      <p:cBhvr>
                                        <p:cTn id="18" dur="500" fill="hold"/>
                                        <p:tgtEl>
                                          <p:spTgt spid="5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 grpId="0" animBg="1" advAuto="0"/>
      <p:bldP spid="571" grpId="0" animBg="1" advAuto="0"/>
      <p:bldP spid="574"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Template for teaching sessions"/>
          <p:cNvSpPr txBox="1"/>
          <p:nvPr/>
        </p:nvSpPr>
        <p:spPr>
          <a:xfrm>
            <a:off x="1495207" y="481701"/>
            <a:ext cx="14293334" cy="1323439"/>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l" defTabSz="1828433">
              <a:defRPr sz="8800">
                <a:solidFill>
                  <a:srgbClr val="445469"/>
                </a:solidFill>
                <a:latin typeface="Miso"/>
                <a:ea typeface="Miso"/>
                <a:cs typeface="Miso"/>
                <a:sym typeface="Miso"/>
              </a:defRPr>
            </a:lvl1pPr>
          </a:lstStyle>
          <a:p>
            <a:r>
              <a:rPr sz="8000" dirty="0"/>
              <a:t>Template for teaching sessions</a:t>
            </a:r>
          </a:p>
        </p:txBody>
      </p:sp>
      <p:sp>
        <p:nvSpPr>
          <p:cNvPr id="581" name="Rectangle"/>
          <p:cNvSpPr/>
          <p:nvPr/>
        </p:nvSpPr>
        <p:spPr>
          <a:xfrm>
            <a:off x="1495207" y="2550580"/>
            <a:ext cx="1553039" cy="91438"/>
          </a:xfrm>
          <a:prstGeom prst="rect">
            <a:avLst/>
          </a:prstGeom>
          <a:solidFill>
            <a:srgbClr val="445469"/>
          </a:solidFill>
          <a:ln w="12700">
            <a:miter lim="400000"/>
          </a:ln>
        </p:spPr>
        <p:txBody>
          <a:bodyPr lIns="45719" rIns="45719" anchor="ctr"/>
          <a:lstStyle/>
          <a:p>
            <a:pPr algn="l" defTabSz="1828433">
              <a:defRPr sz="3600">
                <a:solidFill>
                  <a:srgbClr val="9BBB5C"/>
                </a:solidFill>
                <a:latin typeface="+mn-lt"/>
                <a:ea typeface="+mn-ea"/>
                <a:cs typeface="+mn-cs"/>
                <a:sym typeface="Helvetica"/>
              </a:defRPr>
            </a:pPr>
            <a:endParaRPr/>
          </a:p>
        </p:txBody>
      </p:sp>
      <p:sp>
        <p:nvSpPr>
          <p:cNvPr id="582" name="Ambassadors Ministry"/>
          <p:cNvSpPr txBox="1"/>
          <p:nvPr/>
        </p:nvSpPr>
        <p:spPr>
          <a:xfrm>
            <a:off x="1455994" y="1689582"/>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nchor="ctr">
            <a:spAutoFit/>
          </a:bodyPr>
          <a:lstStyle>
            <a:lvl1pPr algn="l"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583" name="Circle"/>
          <p:cNvSpPr/>
          <p:nvPr/>
        </p:nvSpPr>
        <p:spPr>
          <a:xfrm>
            <a:off x="9072401" y="6858000"/>
            <a:ext cx="5316016" cy="5316017"/>
          </a:xfrm>
          <a:prstGeom prst="ellipse">
            <a:avLst/>
          </a:prstGeom>
          <a:solidFill>
            <a:srgbClr val="EA9C4B">
              <a:alpha val="80000"/>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84" name="Circle"/>
          <p:cNvSpPr/>
          <p:nvPr/>
        </p:nvSpPr>
        <p:spPr>
          <a:xfrm>
            <a:off x="11515574" y="2098543"/>
            <a:ext cx="8987833" cy="8987833"/>
          </a:xfrm>
          <a:prstGeom prst="ellipse">
            <a:avLst/>
          </a:prstGeom>
          <a:solidFill>
            <a:srgbClr val="D45645">
              <a:alpha val="79719"/>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85" name="next…"/>
          <p:cNvSpPr txBox="1"/>
          <p:nvPr/>
        </p:nvSpPr>
        <p:spPr>
          <a:xfrm>
            <a:off x="14060922" y="5177387"/>
            <a:ext cx="2058671" cy="53417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defTabSz="1828433">
              <a:defRPr sz="9000">
                <a:solidFill>
                  <a:srgbClr val="FFFFFF"/>
                </a:solidFill>
                <a:latin typeface="Miso"/>
                <a:ea typeface="Miso"/>
                <a:cs typeface="Miso"/>
                <a:sym typeface="Miso"/>
              </a:defRPr>
            </a:pPr>
            <a:r>
              <a:t>next</a:t>
            </a:r>
          </a:p>
          <a:p>
            <a:pPr defTabSz="1828433">
              <a:defRPr sz="9000">
                <a:solidFill>
                  <a:srgbClr val="FFFFFF"/>
                </a:solidFill>
                <a:latin typeface="Miso"/>
                <a:ea typeface="Miso"/>
                <a:cs typeface="Miso"/>
                <a:sym typeface="Miso"/>
              </a:defRPr>
            </a:pPr>
            <a:r>
              <a:t>steps</a:t>
            </a:r>
          </a:p>
        </p:txBody>
      </p:sp>
      <p:sp>
        <p:nvSpPr>
          <p:cNvPr id="586" name="15 minutes"/>
          <p:cNvSpPr txBox="1"/>
          <p:nvPr/>
        </p:nvSpPr>
        <p:spPr>
          <a:xfrm>
            <a:off x="9896987" y="9616324"/>
            <a:ext cx="2294434" cy="147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4800">
                <a:solidFill>
                  <a:srgbClr val="FFFFFF"/>
                </a:solidFill>
                <a:latin typeface="Miso"/>
                <a:ea typeface="Miso"/>
                <a:cs typeface="Miso"/>
                <a:sym typeface="Miso"/>
              </a:defRPr>
            </a:lvl1pPr>
          </a:lstStyle>
          <a:p>
            <a:r>
              <a:rPr dirty="0"/>
              <a:t>15 minutes</a:t>
            </a:r>
          </a:p>
        </p:txBody>
      </p:sp>
      <p:sp>
        <p:nvSpPr>
          <p:cNvPr id="587" name="Each participant will develop an individual discipleship plan that will help them grow as an Ambassador for Jesus outside of the learning environment.…"/>
          <p:cNvSpPr txBox="1"/>
          <p:nvPr/>
        </p:nvSpPr>
        <p:spPr>
          <a:xfrm>
            <a:off x="1495207" y="3509382"/>
            <a:ext cx="6204784" cy="71455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l" defTabSz="1828433">
              <a:lnSpc>
                <a:spcPts val="3600"/>
              </a:lnSpc>
              <a:spcBef>
                <a:spcPts val="1000"/>
              </a:spcBef>
              <a:defRPr sz="3000" spc="-59">
                <a:solidFill>
                  <a:srgbClr val="445469"/>
                </a:solidFill>
                <a:latin typeface="Miso"/>
                <a:ea typeface="Miso"/>
                <a:cs typeface="Miso"/>
                <a:sym typeface="Miso"/>
              </a:defRPr>
            </a:pPr>
            <a:r>
              <a:rPr sz="2800" dirty="0"/>
              <a:t>Each participant will develop an individual discipleship plan that will help them grow as an Ambassador for Jesus outside of the learning environment. </a:t>
            </a:r>
          </a:p>
          <a:p>
            <a:pPr algn="l" defTabSz="1828433">
              <a:lnSpc>
                <a:spcPts val="3600"/>
              </a:lnSpc>
              <a:spcBef>
                <a:spcPts val="1000"/>
              </a:spcBef>
              <a:defRPr sz="3000" spc="-59">
                <a:solidFill>
                  <a:srgbClr val="445469"/>
                </a:solidFill>
                <a:latin typeface="Miso"/>
                <a:ea typeface="Miso"/>
                <a:cs typeface="Miso"/>
                <a:sym typeface="Miso"/>
              </a:defRPr>
            </a:pPr>
            <a:r>
              <a:rPr sz="2800" dirty="0"/>
              <a:t>At the beginning of each module in the curriculum, participants will develop an individual discipleship plan (IDP) that will guide their personal spiritual journey during that section. Each IDP will focus on the theme of that section. “Next Steps” is a time for participants to reflect on how their IDP is working and to pray for each other in what they aim to do next. This will be done with their spiritual companion.</a:t>
            </a:r>
          </a:p>
        </p:txBody>
      </p:sp>
      <p:sp>
        <p:nvSpPr>
          <p:cNvPr id="588"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589"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590" name="Picture 7" descr="Picture 7"/>
          <p:cNvPicPr>
            <a:picLocks noChangeAspect="1"/>
          </p:cNvPicPr>
          <p:nvPr/>
        </p:nvPicPr>
        <p:blipFill>
          <a:blip r:embed="rId3"/>
          <a:stretch>
            <a:fillRect/>
          </a:stretch>
        </p:blipFill>
        <p:spPr>
          <a:xfrm>
            <a:off x="-3732" y="11086376"/>
            <a:ext cx="2919453" cy="2623563"/>
          </a:xfrm>
          <a:prstGeom prst="rect">
            <a:avLst/>
          </a:prstGeom>
          <a:ln w="12700">
            <a:miter lim="400000"/>
          </a:ln>
        </p:spPr>
      </p:pic>
      <p:sp>
        <p:nvSpPr>
          <p:cNvPr id="591" name="Callout"/>
          <p:cNvSpPr/>
          <p:nvPr/>
        </p:nvSpPr>
        <p:spPr>
          <a:xfrm flipH="1">
            <a:off x="1051764" y="3421763"/>
            <a:ext cx="8158770" cy="7664613"/>
          </a:xfrm>
          <a:custGeom>
            <a:avLst/>
            <a:gdLst/>
            <a:ahLst/>
            <a:cxnLst>
              <a:cxn ang="0">
                <a:pos x="wd2" y="hd2"/>
              </a:cxn>
              <a:cxn ang="5400000">
                <a:pos x="wd2" y="hd2"/>
              </a:cxn>
              <a:cxn ang="10800000">
                <a:pos x="wd2" y="hd2"/>
              </a:cxn>
              <a:cxn ang="16200000">
                <a:pos x="wd2" y="hd2"/>
              </a:cxn>
            </a:cxnLst>
            <a:rect l="0" t="0" r="r" b="b"/>
            <a:pathLst>
              <a:path w="21600" h="21600" extrusionOk="0">
                <a:moveTo>
                  <a:pt x="3634" y="0"/>
                </a:moveTo>
                <a:cubicBezTo>
                  <a:pt x="3232" y="0"/>
                  <a:pt x="2907" y="361"/>
                  <a:pt x="2907" y="806"/>
                </a:cubicBezTo>
                <a:lnTo>
                  <a:pt x="2907" y="3793"/>
                </a:lnTo>
                <a:lnTo>
                  <a:pt x="0" y="5405"/>
                </a:lnTo>
                <a:lnTo>
                  <a:pt x="2907" y="7018"/>
                </a:lnTo>
                <a:lnTo>
                  <a:pt x="2907" y="20794"/>
                </a:lnTo>
                <a:cubicBezTo>
                  <a:pt x="2907" y="21239"/>
                  <a:pt x="3232" y="21600"/>
                  <a:pt x="3634" y="21600"/>
                </a:cubicBezTo>
                <a:lnTo>
                  <a:pt x="20873" y="21600"/>
                </a:lnTo>
                <a:cubicBezTo>
                  <a:pt x="21275" y="21600"/>
                  <a:pt x="21600" y="21239"/>
                  <a:pt x="21600" y="20794"/>
                </a:cubicBezTo>
                <a:lnTo>
                  <a:pt x="21600" y="806"/>
                </a:lnTo>
                <a:cubicBezTo>
                  <a:pt x="21600" y="361"/>
                  <a:pt x="21275" y="0"/>
                  <a:pt x="20873" y="0"/>
                </a:cubicBezTo>
                <a:lnTo>
                  <a:pt x="3634" y="0"/>
                </a:lnTo>
                <a:close/>
              </a:path>
            </a:pathLst>
          </a:custGeom>
          <a:ln w="25400">
            <a:solidFill>
              <a:srgbClr val="D45645"/>
            </a:solidFill>
          </a:ln>
        </p:spPr>
        <p:txBody>
          <a:bodyPr lIns="71436" tIns="71436" rIns="71436" bIns="71436"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583"/>
                                        </p:tgtEl>
                                        <p:attrNameLst>
                                          <p:attrName>style.visibility</p:attrName>
                                        </p:attrNameLst>
                                      </p:cBhvr>
                                      <p:to>
                                        <p:strVal val="visible"/>
                                      </p:to>
                                    </p:set>
                                    <p:anim calcmode="lin" valueType="num">
                                      <p:cBhvr>
                                        <p:cTn id="7" dur="500" fill="hold"/>
                                        <p:tgtEl>
                                          <p:spTgt spid="583"/>
                                        </p:tgtEl>
                                        <p:attrNameLst>
                                          <p:attrName>ppt_x</p:attrName>
                                        </p:attrNameLst>
                                      </p:cBhvr>
                                      <p:tavLst>
                                        <p:tav tm="0">
                                          <p:val>
                                            <p:strVal val="#ppt_x"/>
                                          </p:val>
                                        </p:tav>
                                        <p:tav tm="100000">
                                          <p:val>
                                            <p:strVal val="#ppt_x"/>
                                          </p:val>
                                        </p:tav>
                                      </p:tavLst>
                                    </p:anim>
                                    <p:anim calcmode="lin" valueType="num">
                                      <p:cBhvr>
                                        <p:cTn id="8" dur="500" fill="hold"/>
                                        <p:tgtEl>
                                          <p:spTgt spid="58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584"/>
                                        </p:tgtEl>
                                        <p:attrNameLst>
                                          <p:attrName>style.visibility</p:attrName>
                                        </p:attrNameLst>
                                      </p:cBhvr>
                                      <p:to>
                                        <p:strVal val="visible"/>
                                      </p:to>
                                    </p:set>
                                    <p:anim calcmode="lin" valueType="num">
                                      <p:cBhvr>
                                        <p:cTn id="12" dur="500" fill="hold"/>
                                        <p:tgtEl>
                                          <p:spTgt spid="584"/>
                                        </p:tgtEl>
                                        <p:attrNameLst>
                                          <p:attrName>ppt_x</p:attrName>
                                        </p:attrNameLst>
                                      </p:cBhvr>
                                      <p:tavLst>
                                        <p:tav tm="0">
                                          <p:val>
                                            <p:strVal val="#ppt_x"/>
                                          </p:val>
                                        </p:tav>
                                        <p:tav tm="100000">
                                          <p:val>
                                            <p:strVal val="#ppt_x"/>
                                          </p:val>
                                        </p:tav>
                                      </p:tavLst>
                                    </p:anim>
                                    <p:anim calcmode="lin" valueType="num">
                                      <p:cBhvr>
                                        <p:cTn id="13" dur="500" fill="hold"/>
                                        <p:tgtEl>
                                          <p:spTgt spid="58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iterate>
                                    <p:tmAbs val="0"/>
                                  </p:iterate>
                                  <p:childTnLst>
                                    <p:set>
                                      <p:cBhvr>
                                        <p:cTn id="16" fill="hold"/>
                                        <p:tgtEl>
                                          <p:spTgt spid="587"/>
                                        </p:tgtEl>
                                        <p:attrNameLst>
                                          <p:attrName>style.visibility</p:attrName>
                                        </p:attrNameLst>
                                      </p:cBhvr>
                                      <p:to>
                                        <p:strVal val="visible"/>
                                      </p:to>
                                    </p:set>
                                    <p:anim calcmode="lin" valueType="num">
                                      <p:cBhvr>
                                        <p:cTn id="17" dur="500" fill="hold"/>
                                        <p:tgtEl>
                                          <p:spTgt spid="587"/>
                                        </p:tgtEl>
                                        <p:attrNameLst>
                                          <p:attrName>ppt_x</p:attrName>
                                        </p:attrNameLst>
                                      </p:cBhvr>
                                      <p:tavLst>
                                        <p:tav tm="0">
                                          <p:val>
                                            <p:strVal val="#ppt_x"/>
                                          </p:val>
                                        </p:tav>
                                        <p:tav tm="100000">
                                          <p:val>
                                            <p:strVal val="#ppt_x"/>
                                          </p:val>
                                        </p:tav>
                                      </p:tavLst>
                                    </p:anim>
                                    <p:anim calcmode="lin" valueType="num">
                                      <p:cBhvr>
                                        <p:cTn id="18" dur="500" fill="hold"/>
                                        <p:tgtEl>
                                          <p:spTgt spid="5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 grpId="0" animBg="1" advAuto="0"/>
      <p:bldP spid="584" grpId="0" animBg="1" advAuto="0"/>
      <p:bldP spid="587"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Template for teaching sessions"/>
          <p:cNvSpPr txBox="1"/>
          <p:nvPr/>
        </p:nvSpPr>
        <p:spPr>
          <a:xfrm>
            <a:off x="1495207" y="481701"/>
            <a:ext cx="14293334" cy="1323439"/>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nchor="ctr">
            <a:spAutoFit/>
          </a:bodyPr>
          <a:lstStyle>
            <a:lvl1pPr algn="l" defTabSz="1828433">
              <a:defRPr sz="8800">
                <a:solidFill>
                  <a:srgbClr val="445469"/>
                </a:solidFill>
                <a:latin typeface="Miso"/>
                <a:ea typeface="Miso"/>
                <a:cs typeface="Miso"/>
                <a:sym typeface="Miso"/>
              </a:defRPr>
            </a:lvl1pPr>
          </a:lstStyle>
          <a:p>
            <a:r>
              <a:rPr sz="8000" dirty="0"/>
              <a:t>Template for teaching sessions</a:t>
            </a:r>
          </a:p>
        </p:txBody>
      </p:sp>
      <p:sp>
        <p:nvSpPr>
          <p:cNvPr id="594" name="Rectangle"/>
          <p:cNvSpPr/>
          <p:nvPr/>
        </p:nvSpPr>
        <p:spPr>
          <a:xfrm>
            <a:off x="1495207" y="2550580"/>
            <a:ext cx="1553039" cy="91438"/>
          </a:xfrm>
          <a:prstGeom prst="rect">
            <a:avLst/>
          </a:prstGeom>
          <a:solidFill>
            <a:srgbClr val="445469"/>
          </a:solidFill>
          <a:ln w="12700">
            <a:miter lim="400000"/>
          </a:ln>
        </p:spPr>
        <p:txBody>
          <a:bodyPr lIns="45719" rIns="45719" anchor="ctr"/>
          <a:lstStyle/>
          <a:p>
            <a:pPr algn="l" defTabSz="1828433">
              <a:defRPr sz="3600">
                <a:solidFill>
                  <a:srgbClr val="9BBB5C"/>
                </a:solidFill>
                <a:latin typeface="+mn-lt"/>
                <a:ea typeface="+mn-ea"/>
                <a:cs typeface="+mn-cs"/>
                <a:sym typeface="Helvetica"/>
              </a:defRPr>
            </a:pPr>
            <a:endParaRPr/>
          </a:p>
        </p:txBody>
      </p:sp>
      <p:sp>
        <p:nvSpPr>
          <p:cNvPr id="595" name="Ambassadors Ministry"/>
          <p:cNvSpPr txBox="1"/>
          <p:nvPr/>
        </p:nvSpPr>
        <p:spPr>
          <a:xfrm>
            <a:off x="1455994" y="1799132"/>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nchor="ctr">
            <a:spAutoFit/>
          </a:bodyPr>
          <a:lstStyle>
            <a:lvl1pPr algn="l" defTabSz="1087636">
              <a:lnSpc>
                <a:spcPct val="120000"/>
              </a:lnSpc>
              <a:spcBef>
                <a:spcPts val="700"/>
              </a:spcBef>
              <a:defRPr sz="3000">
                <a:solidFill>
                  <a:srgbClr val="445469"/>
                </a:solidFill>
                <a:latin typeface="Miso"/>
                <a:ea typeface="Miso"/>
                <a:cs typeface="Miso"/>
                <a:sym typeface="Miso"/>
              </a:defRPr>
            </a:lvl1pPr>
          </a:lstStyle>
          <a:p>
            <a:r>
              <a:rPr dirty="0"/>
              <a:t>Ambassadors Ministry</a:t>
            </a:r>
          </a:p>
        </p:txBody>
      </p:sp>
      <p:sp>
        <p:nvSpPr>
          <p:cNvPr id="596" name="Circle"/>
          <p:cNvSpPr/>
          <p:nvPr/>
        </p:nvSpPr>
        <p:spPr>
          <a:xfrm>
            <a:off x="7791618" y="7481730"/>
            <a:ext cx="5316016" cy="5316017"/>
          </a:xfrm>
          <a:prstGeom prst="ellipse">
            <a:avLst/>
          </a:prstGeom>
          <a:solidFill>
            <a:srgbClr val="EA9C4B">
              <a:alpha val="80000"/>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97" name="Circle"/>
          <p:cNvSpPr/>
          <p:nvPr/>
        </p:nvSpPr>
        <p:spPr>
          <a:xfrm>
            <a:off x="10596341" y="2010307"/>
            <a:ext cx="8987833" cy="8987833"/>
          </a:xfrm>
          <a:prstGeom prst="ellipse">
            <a:avLst/>
          </a:prstGeom>
          <a:solidFill>
            <a:srgbClr val="D45645">
              <a:alpha val="79719"/>
            </a:srgbClr>
          </a:solidFill>
          <a:ln w="12700">
            <a:miter lim="400000"/>
          </a:ln>
        </p:spPr>
        <p:txBody>
          <a:bodyPr lIns="45719" rIns="45719" anchor="ctr"/>
          <a:lstStyle/>
          <a:p>
            <a:pPr defTabSz="1828433">
              <a:defRPr sz="3600">
                <a:solidFill>
                  <a:srgbClr val="FFFFFF"/>
                </a:solidFill>
                <a:latin typeface="+mn-lt"/>
                <a:ea typeface="+mn-ea"/>
                <a:cs typeface="+mn-cs"/>
                <a:sym typeface="Helvetica"/>
              </a:defRPr>
            </a:pPr>
            <a:endParaRPr/>
          </a:p>
        </p:txBody>
      </p:sp>
      <p:sp>
        <p:nvSpPr>
          <p:cNvPr id="598" name="summary"/>
          <p:cNvSpPr txBox="1"/>
          <p:nvPr/>
        </p:nvSpPr>
        <p:spPr>
          <a:xfrm>
            <a:off x="13355119" y="5825087"/>
            <a:ext cx="3470276" cy="2687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9000">
                <a:solidFill>
                  <a:srgbClr val="FFFFFF"/>
                </a:solidFill>
                <a:latin typeface="Miso"/>
                <a:ea typeface="Miso"/>
                <a:cs typeface="Miso"/>
                <a:sym typeface="Miso"/>
              </a:defRPr>
            </a:lvl1pPr>
          </a:lstStyle>
          <a:p>
            <a:r>
              <a:t>summary</a:t>
            </a:r>
          </a:p>
        </p:txBody>
      </p:sp>
      <p:sp>
        <p:nvSpPr>
          <p:cNvPr id="599" name="5 minutes"/>
          <p:cNvSpPr txBox="1"/>
          <p:nvPr/>
        </p:nvSpPr>
        <p:spPr>
          <a:xfrm>
            <a:off x="9429206" y="9768951"/>
            <a:ext cx="2040840" cy="1470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4800">
                <a:solidFill>
                  <a:srgbClr val="FFFFFF"/>
                </a:solidFill>
                <a:latin typeface="Miso"/>
                <a:ea typeface="Miso"/>
                <a:cs typeface="Miso"/>
                <a:sym typeface="Miso"/>
              </a:defRPr>
            </a:lvl1pPr>
          </a:lstStyle>
          <a:p>
            <a:r>
              <a:t>5 minutes</a:t>
            </a:r>
          </a:p>
        </p:txBody>
      </p:sp>
      <p:sp>
        <p:nvSpPr>
          <p:cNvPr id="600" name="As a whole group, this is an opportunity to summarize what participants have learned during the session. It is a time for the leader to generally review what has been done and to ask for volunteers to briefly share what they have learned."/>
          <p:cNvSpPr txBox="1"/>
          <p:nvPr/>
        </p:nvSpPr>
        <p:spPr>
          <a:xfrm>
            <a:off x="1543271" y="5431112"/>
            <a:ext cx="5707894" cy="29024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l" defTabSz="1828433">
              <a:lnSpc>
                <a:spcPts val="3600"/>
              </a:lnSpc>
              <a:spcBef>
                <a:spcPts val="1000"/>
              </a:spcBef>
              <a:defRPr sz="3000">
                <a:solidFill>
                  <a:srgbClr val="445469"/>
                </a:solidFill>
                <a:latin typeface="Miso"/>
                <a:ea typeface="Miso"/>
                <a:cs typeface="Miso"/>
                <a:sym typeface="Miso"/>
              </a:defRPr>
            </a:lvl1pPr>
          </a:lstStyle>
          <a:p>
            <a:r>
              <a:t>As a whole group, this is an opportunity to summarize what participants have learned during the session. It is a time for the leader to generally review what has been done and to ask for volunteers to briefly share what they have learned.</a:t>
            </a:r>
          </a:p>
        </p:txBody>
      </p:sp>
      <p:sp>
        <p:nvSpPr>
          <p:cNvPr id="601"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602"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603" name="Picture 7" descr="Picture 7"/>
          <p:cNvPicPr>
            <a:picLocks noChangeAspect="1"/>
          </p:cNvPicPr>
          <p:nvPr/>
        </p:nvPicPr>
        <p:blipFill>
          <a:blip r:embed="rId3"/>
          <a:stretch>
            <a:fillRect/>
          </a:stretch>
        </p:blipFill>
        <p:spPr>
          <a:xfrm>
            <a:off x="-3732" y="11086376"/>
            <a:ext cx="2919453" cy="2623563"/>
          </a:xfrm>
          <a:prstGeom prst="rect">
            <a:avLst/>
          </a:prstGeom>
          <a:ln w="12700">
            <a:miter lim="400000"/>
          </a:ln>
        </p:spPr>
      </p:pic>
      <p:sp>
        <p:nvSpPr>
          <p:cNvPr id="604" name="Callout"/>
          <p:cNvSpPr/>
          <p:nvPr/>
        </p:nvSpPr>
        <p:spPr>
          <a:xfrm flipH="1">
            <a:off x="1143638" y="5051425"/>
            <a:ext cx="7444979" cy="4409816"/>
          </a:xfrm>
          <a:custGeom>
            <a:avLst/>
            <a:gdLst/>
            <a:ahLst/>
            <a:cxnLst>
              <a:cxn ang="0">
                <a:pos x="wd2" y="hd2"/>
              </a:cxn>
              <a:cxn ang="5400000">
                <a:pos x="wd2" y="hd2"/>
              </a:cxn>
              <a:cxn ang="10800000">
                <a:pos x="wd2" y="hd2"/>
              </a:cxn>
              <a:cxn ang="16200000">
                <a:pos x="wd2" y="hd2"/>
              </a:cxn>
            </a:cxnLst>
            <a:rect l="0" t="0" r="r" b="b"/>
            <a:pathLst>
              <a:path w="21600" h="21600" extrusionOk="0">
                <a:moveTo>
                  <a:pt x="3634" y="0"/>
                </a:moveTo>
                <a:cubicBezTo>
                  <a:pt x="3232" y="0"/>
                  <a:pt x="2907" y="676"/>
                  <a:pt x="2907" y="1511"/>
                </a:cubicBezTo>
                <a:lnTo>
                  <a:pt x="2907" y="7113"/>
                </a:lnTo>
                <a:lnTo>
                  <a:pt x="0" y="10135"/>
                </a:lnTo>
                <a:lnTo>
                  <a:pt x="2907" y="13160"/>
                </a:lnTo>
                <a:lnTo>
                  <a:pt x="2907" y="20089"/>
                </a:lnTo>
                <a:cubicBezTo>
                  <a:pt x="2907" y="20924"/>
                  <a:pt x="3232" y="21600"/>
                  <a:pt x="3634" y="21600"/>
                </a:cubicBezTo>
                <a:lnTo>
                  <a:pt x="20873" y="21600"/>
                </a:lnTo>
                <a:cubicBezTo>
                  <a:pt x="21275" y="21600"/>
                  <a:pt x="21600" y="20924"/>
                  <a:pt x="21600" y="20089"/>
                </a:cubicBezTo>
                <a:lnTo>
                  <a:pt x="21600" y="1511"/>
                </a:lnTo>
                <a:cubicBezTo>
                  <a:pt x="21600" y="676"/>
                  <a:pt x="21275" y="0"/>
                  <a:pt x="20873" y="0"/>
                </a:cubicBezTo>
                <a:lnTo>
                  <a:pt x="3634" y="0"/>
                </a:lnTo>
                <a:close/>
              </a:path>
            </a:pathLst>
          </a:custGeom>
          <a:ln w="25400">
            <a:solidFill>
              <a:srgbClr val="D45645"/>
            </a:solidFill>
          </a:ln>
        </p:spPr>
        <p:txBody>
          <a:bodyPr lIns="71436" tIns="71436" rIns="71436" bIns="71436" anchor="ct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596"/>
                                        </p:tgtEl>
                                        <p:attrNameLst>
                                          <p:attrName>style.visibility</p:attrName>
                                        </p:attrNameLst>
                                      </p:cBhvr>
                                      <p:to>
                                        <p:strVal val="visible"/>
                                      </p:to>
                                    </p:set>
                                    <p:anim calcmode="lin" valueType="num">
                                      <p:cBhvr>
                                        <p:cTn id="7" dur="500" fill="hold"/>
                                        <p:tgtEl>
                                          <p:spTgt spid="596"/>
                                        </p:tgtEl>
                                        <p:attrNameLst>
                                          <p:attrName>ppt_x</p:attrName>
                                        </p:attrNameLst>
                                      </p:cBhvr>
                                      <p:tavLst>
                                        <p:tav tm="0">
                                          <p:val>
                                            <p:strVal val="#ppt_x"/>
                                          </p:val>
                                        </p:tav>
                                        <p:tav tm="100000">
                                          <p:val>
                                            <p:strVal val="#ppt_x"/>
                                          </p:val>
                                        </p:tav>
                                      </p:tavLst>
                                    </p:anim>
                                    <p:anim calcmode="lin" valueType="num">
                                      <p:cBhvr>
                                        <p:cTn id="8" dur="500" fill="hold"/>
                                        <p:tgtEl>
                                          <p:spTgt spid="59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597"/>
                                        </p:tgtEl>
                                        <p:attrNameLst>
                                          <p:attrName>style.visibility</p:attrName>
                                        </p:attrNameLst>
                                      </p:cBhvr>
                                      <p:to>
                                        <p:strVal val="visible"/>
                                      </p:to>
                                    </p:set>
                                    <p:anim calcmode="lin" valueType="num">
                                      <p:cBhvr>
                                        <p:cTn id="12" dur="500" fill="hold"/>
                                        <p:tgtEl>
                                          <p:spTgt spid="597"/>
                                        </p:tgtEl>
                                        <p:attrNameLst>
                                          <p:attrName>ppt_x</p:attrName>
                                        </p:attrNameLst>
                                      </p:cBhvr>
                                      <p:tavLst>
                                        <p:tav tm="0">
                                          <p:val>
                                            <p:strVal val="#ppt_x"/>
                                          </p:val>
                                        </p:tav>
                                        <p:tav tm="100000">
                                          <p:val>
                                            <p:strVal val="#ppt_x"/>
                                          </p:val>
                                        </p:tav>
                                      </p:tavLst>
                                    </p:anim>
                                    <p:anim calcmode="lin" valueType="num">
                                      <p:cBhvr>
                                        <p:cTn id="13" dur="500" fill="hold"/>
                                        <p:tgtEl>
                                          <p:spTgt spid="59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iterate>
                                    <p:tmAbs val="0"/>
                                  </p:iterate>
                                  <p:childTnLst>
                                    <p:set>
                                      <p:cBhvr>
                                        <p:cTn id="16" fill="hold"/>
                                        <p:tgtEl>
                                          <p:spTgt spid="600"/>
                                        </p:tgtEl>
                                        <p:attrNameLst>
                                          <p:attrName>style.visibility</p:attrName>
                                        </p:attrNameLst>
                                      </p:cBhvr>
                                      <p:to>
                                        <p:strVal val="visible"/>
                                      </p:to>
                                    </p:set>
                                    <p:anim calcmode="lin" valueType="num">
                                      <p:cBhvr>
                                        <p:cTn id="17" dur="500" fill="hold"/>
                                        <p:tgtEl>
                                          <p:spTgt spid="600"/>
                                        </p:tgtEl>
                                        <p:attrNameLst>
                                          <p:attrName>ppt_x</p:attrName>
                                        </p:attrNameLst>
                                      </p:cBhvr>
                                      <p:tavLst>
                                        <p:tav tm="0">
                                          <p:val>
                                            <p:strVal val="#ppt_x"/>
                                          </p:val>
                                        </p:tav>
                                        <p:tav tm="100000">
                                          <p:val>
                                            <p:strVal val="#ppt_x"/>
                                          </p:val>
                                        </p:tav>
                                      </p:tavLst>
                                    </p:anim>
                                    <p:anim calcmode="lin" valueType="num">
                                      <p:cBhvr>
                                        <p:cTn id="18" dur="500" fill="hold"/>
                                        <p:tgtEl>
                                          <p:spTgt spid="6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 grpId="0" animBg="1" advAuto="0"/>
      <p:bldP spid="597" grpId="0" animBg="1" advAuto="0"/>
      <p:bldP spid="600"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CREATING YOUR IDP"/>
          <p:cNvSpPr txBox="1"/>
          <p:nvPr/>
        </p:nvSpPr>
        <p:spPr>
          <a:xfrm>
            <a:off x="7404123" y="394116"/>
            <a:ext cx="9582108" cy="1200329"/>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sz="7200" dirty="0"/>
              <a:t>CREATING YOUR IDP</a:t>
            </a:r>
          </a:p>
        </p:txBody>
      </p:sp>
      <p:sp>
        <p:nvSpPr>
          <p:cNvPr id="607" name="Rectangle"/>
          <p:cNvSpPr/>
          <p:nvPr/>
        </p:nvSpPr>
        <p:spPr>
          <a:xfrm>
            <a:off x="11439248" y="2381767"/>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608" name="Here is an example of what an IDP (Individual Discipleship Plan) will look like."/>
          <p:cNvSpPr txBox="1"/>
          <p:nvPr/>
        </p:nvSpPr>
        <p:spPr>
          <a:xfrm>
            <a:off x="7414560" y="1596733"/>
            <a:ext cx="9602410"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Here is an example of what an IDP (Individual Discipleship Plan) will look like. </a:t>
            </a:r>
          </a:p>
        </p:txBody>
      </p:sp>
      <p:grpSp>
        <p:nvGrpSpPr>
          <p:cNvPr id="615" name="Group"/>
          <p:cNvGrpSpPr/>
          <p:nvPr/>
        </p:nvGrpSpPr>
        <p:grpSpPr>
          <a:xfrm>
            <a:off x="909607" y="6528470"/>
            <a:ext cx="3821965" cy="4819960"/>
            <a:chOff x="0" y="0"/>
            <a:chExt cx="3821963" cy="4819959"/>
          </a:xfrm>
        </p:grpSpPr>
        <p:sp>
          <p:nvSpPr>
            <p:cNvPr id="609" name="Circle"/>
            <p:cNvSpPr/>
            <p:nvPr/>
          </p:nvSpPr>
          <p:spPr>
            <a:xfrm rot="21316915">
              <a:off x="78855" y="78833"/>
              <a:ext cx="1999233" cy="1999753"/>
            </a:xfrm>
            <a:prstGeom prst="ellipse">
              <a:avLst/>
            </a:prstGeom>
            <a:solidFill>
              <a:srgbClr val="5EE1C5">
                <a:alpha val="30000"/>
              </a:srgbClr>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sp>
          <p:nvSpPr>
            <p:cNvPr id="610" name="Circle"/>
            <p:cNvSpPr/>
            <p:nvPr/>
          </p:nvSpPr>
          <p:spPr>
            <a:xfrm rot="21316915">
              <a:off x="240400" y="240420"/>
              <a:ext cx="1676141" cy="1676577"/>
            </a:xfrm>
            <a:prstGeom prst="ellipse">
              <a:avLst/>
            </a:prstGeom>
            <a:solidFill>
              <a:srgbClr val="1EA185"/>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sp>
          <p:nvSpPr>
            <p:cNvPr id="611" name="Line"/>
            <p:cNvSpPr/>
            <p:nvPr/>
          </p:nvSpPr>
          <p:spPr>
            <a:xfrm flipV="1">
              <a:off x="2128258" y="1093455"/>
              <a:ext cx="1693707" cy="2"/>
            </a:xfrm>
            <a:prstGeom prst="line">
              <a:avLst/>
            </a:prstGeom>
            <a:noFill/>
            <a:ln w="38100" cap="flat">
              <a:solidFill>
                <a:srgbClr val="445469"/>
              </a:solidFill>
              <a:prstDash val="solid"/>
              <a:miter lim="800000"/>
              <a:tailEnd type="oval" w="med" len="med"/>
            </a:ln>
            <a:effectLst/>
          </p:spPr>
          <p:txBody>
            <a:bodyPr wrap="square" lIns="45719" tIns="45719" rIns="45719" bIns="45719" numCol="1" anchor="t">
              <a:noAutofit/>
            </a:bodyPr>
            <a:lstStyle/>
            <a:p>
              <a:pPr algn="l" defTabSz="1828433">
                <a:defRPr sz="3600">
                  <a:solidFill>
                    <a:srgbClr val="445469"/>
                  </a:solidFill>
                  <a:latin typeface="+mn-lt"/>
                  <a:ea typeface="+mn-ea"/>
                  <a:cs typeface="+mn-cs"/>
                  <a:sym typeface="Helvetica"/>
                </a:defRPr>
              </a:pPr>
              <a:endParaRPr/>
            </a:p>
          </p:txBody>
        </p:sp>
        <p:sp>
          <p:nvSpPr>
            <p:cNvPr id="612" name="Line"/>
            <p:cNvSpPr/>
            <p:nvPr/>
          </p:nvSpPr>
          <p:spPr>
            <a:xfrm rot="16200000">
              <a:off x="1291442" y="950934"/>
              <a:ext cx="1341250" cy="287853"/>
            </a:xfrm>
            <a:custGeom>
              <a:avLst/>
              <a:gdLst/>
              <a:ahLst/>
              <a:cxnLst>
                <a:cxn ang="0">
                  <a:pos x="wd2" y="hd2"/>
                </a:cxn>
                <a:cxn ang="5400000">
                  <a:pos x="wd2" y="hd2"/>
                </a:cxn>
                <a:cxn ang="10800000">
                  <a:pos x="wd2" y="hd2"/>
                </a:cxn>
                <a:cxn ang="16200000">
                  <a:pos x="wd2" y="hd2"/>
                </a:cxn>
              </a:cxnLst>
              <a:rect l="0" t="0" r="r" b="b"/>
              <a:pathLst>
                <a:path w="21600" h="16256" extrusionOk="0">
                  <a:moveTo>
                    <a:pt x="21600" y="366"/>
                  </a:moveTo>
                  <a:cubicBezTo>
                    <a:pt x="15809" y="21185"/>
                    <a:pt x="6302" y="21600"/>
                    <a:pt x="365" y="1294"/>
                  </a:cubicBezTo>
                  <a:cubicBezTo>
                    <a:pt x="242" y="870"/>
                    <a:pt x="120" y="439"/>
                    <a:pt x="0" y="0"/>
                  </a:cubicBezTo>
                </a:path>
              </a:pathLst>
            </a:custGeom>
            <a:noFill/>
            <a:ln w="38100" cap="flat">
              <a:solidFill>
                <a:srgbClr val="445469"/>
              </a:solidFill>
              <a:prstDash val="solid"/>
              <a:miter lim="800000"/>
            </a:ln>
            <a:effectLst/>
          </p:spPr>
          <p:txBody>
            <a:bodyPr wrap="square" lIns="45719" tIns="45719" rIns="45719" bIns="45719" numCol="1" anchor="ctr">
              <a:noAutofit/>
            </a:bodyPr>
            <a:lstStyle/>
            <a:p>
              <a:pPr defTabSz="1828433">
                <a:defRPr sz="1400">
                  <a:solidFill>
                    <a:srgbClr val="FFFFFF"/>
                  </a:solidFill>
                  <a:latin typeface="+mn-lt"/>
                  <a:ea typeface="+mn-ea"/>
                  <a:cs typeface="+mn-cs"/>
                  <a:sym typeface="Helvetica"/>
                </a:defRPr>
              </a:pPr>
              <a:endParaRPr/>
            </a:p>
          </p:txBody>
        </p:sp>
        <p:sp>
          <p:nvSpPr>
            <p:cNvPr id="613" name="IDP…"/>
            <p:cNvSpPr/>
            <p:nvPr/>
          </p:nvSpPr>
          <p:spPr>
            <a:xfrm>
              <a:off x="1176037" y="354995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lnSpc>
                  <a:spcPct val="110000"/>
                </a:lnSpc>
                <a:defRPr>
                  <a:solidFill>
                    <a:srgbClr val="445469"/>
                  </a:solidFill>
                  <a:latin typeface="Miso"/>
                  <a:ea typeface="Miso"/>
                  <a:cs typeface="Miso"/>
                  <a:sym typeface="Miso"/>
                </a:defRPr>
              </a:pPr>
              <a:r>
                <a:rPr dirty="0"/>
                <a:t>IDP</a:t>
              </a:r>
            </a:p>
            <a:p>
              <a:pPr defTabSz="1828433">
                <a:lnSpc>
                  <a:spcPct val="110000"/>
                </a:lnSpc>
                <a:defRPr>
                  <a:solidFill>
                    <a:srgbClr val="445469"/>
                  </a:solidFill>
                  <a:latin typeface="Miso"/>
                  <a:ea typeface="Miso"/>
                  <a:cs typeface="Miso"/>
                  <a:sym typeface="Miso"/>
                </a:defRPr>
              </a:pPr>
              <a:r>
                <a:rPr dirty="0"/>
                <a:t>Module Name:</a:t>
              </a:r>
            </a:p>
            <a:p>
              <a:pPr defTabSz="1828433">
                <a:lnSpc>
                  <a:spcPct val="110000"/>
                </a:lnSpc>
                <a:spcBef>
                  <a:spcPts val="800"/>
                </a:spcBef>
                <a:defRPr>
                  <a:solidFill>
                    <a:srgbClr val="445469"/>
                  </a:solidFill>
                  <a:latin typeface="Miso"/>
                  <a:ea typeface="Miso"/>
                  <a:cs typeface="Miso"/>
                  <a:sym typeface="Miso"/>
                </a:defRPr>
              </a:pPr>
              <a:r>
                <a:rPr dirty="0"/>
                <a:t>Christ-Centered</a:t>
              </a:r>
            </a:p>
            <a:p>
              <a:pPr defTabSz="1828433">
                <a:lnSpc>
                  <a:spcPct val="110000"/>
                </a:lnSpc>
                <a:spcBef>
                  <a:spcPts val="800"/>
                </a:spcBef>
                <a:defRPr>
                  <a:solidFill>
                    <a:srgbClr val="445469"/>
                  </a:solidFill>
                  <a:latin typeface="Miso"/>
                  <a:ea typeface="Miso"/>
                  <a:cs typeface="Miso"/>
                  <a:sym typeface="Miso"/>
                </a:defRPr>
              </a:pPr>
              <a:r>
                <a:rPr dirty="0"/>
                <a:t>Discipleship </a:t>
              </a:r>
            </a:p>
          </p:txBody>
        </p:sp>
        <p:sp>
          <p:nvSpPr>
            <p:cNvPr id="614" name="Step…"/>
            <p:cNvSpPr/>
            <p:nvPr/>
          </p:nvSpPr>
          <p:spPr>
            <a:xfrm>
              <a:off x="1078471" y="109486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Step</a:t>
              </a:r>
            </a:p>
            <a:p>
              <a:pPr defTabSz="1828433">
                <a:defRPr sz="3600">
                  <a:solidFill>
                    <a:srgbClr val="FFFFFF"/>
                  </a:solidFill>
                  <a:latin typeface="Miso"/>
                  <a:ea typeface="Miso"/>
                  <a:cs typeface="Miso"/>
                  <a:sym typeface="Miso"/>
                </a:defRPr>
              </a:pPr>
              <a:r>
                <a:t>1</a:t>
              </a:r>
            </a:p>
          </p:txBody>
        </p:sp>
      </p:grpSp>
      <p:grpSp>
        <p:nvGrpSpPr>
          <p:cNvPr id="623" name="Group"/>
          <p:cNvGrpSpPr/>
          <p:nvPr/>
        </p:nvGrpSpPr>
        <p:grpSpPr>
          <a:xfrm>
            <a:off x="3661848" y="2468874"/>
            <a:ext cx="5533909" cy="6424459"/>
            <a:chOff x="-1" y="2077148"/>
            <a:chExt cx="5533907" cy="6424457"/>
          </a:xfrm>
        </p:grpSpPr>
        <p:grpSp>
          <p:nvGrpSpPr>
            <p:cNvPr id="618" name="Group"/>
            <p:cNvGrpSpPr/>
            <p:nvPr/>
          </p:nvGrpSpPr>
          <p:grpSpPr>
            <a:xfrm>
              <a:off x="2982818" y="6560979"/>
              <a:ext cx="2003824" cy="1341251"/>
              <a:chOff x="0" y="0"/>
              <a:chExt cx="2003823" cy="1341249"/>
            </a:xfrm>
          </p:grpSpPr>
          <p:sp>
            <p:nvSpPr>
              <p:cNvPr id="616" name="Line"/>
              <p:cNvSpPr/>
              <p:nvPr/>
            </p:nvSpPr>
            <p:spPr>
              <a:xfrm flipV="1">
                <a:off x="310117" y="669220"/>
                <a:ext cx="1693707" cy="2"/>
              </a:xfrm>
              <a:prstGeom prst="line">
                <a:avLst/>
              </a:prstGeom>
              <a:noFill/>
              <a:ln w="38100" cap="flat">
                <a:solidFill>
                  <a:srgbClr val="445469"/>
                </a:solidFill>
                <a:prstDash val="solid"/>
                <a:miter lim="800000"/>
                <a:tailEnd type="oval" w="med" len="med"/>
              </a:ln>
              <a:effectLst/>
            </p:spPr>
            <p:txBody>
              <a:bodyPr wrap="square" lIns="45719" tIns="45719" rIns="45719" bIns="45719" numCol="1" anchor="t">
                <a:noAutofit/>
              </a:bodyPr>
              <a:lstStyle/>
              <a:p>
                <a:pPr algn="l" defTabSz="1828433">
                  <a:defRPr sz="3600">
                    <a:solidFill>
                      <a:srgbClr val="445469"/>
                    </a:solidFill>
                    <a:latin typeface="+mn-lt"/>
                    <a:ea typeface="+mn-ea"/>
                    <a:cs typeface="+mn-cs"/>
                    <a:sym typeface="Helvetica"/>
                  </a:defRPr>
                </a:pPr>
                <a:endParaRPr/>
              </a:p>
            </p:txBody>
          </p:sp>
          <p:sp>
            <p:nvSpPr>
              <p:cNvPr id="617" name="Line"/>
              <p:cNvSpPr/>
              <p:nvPr/>
            </p:nvSpPr>
            <p:spPr>
              <a:xfrm rot="16200000">
                <a:off x="-526699" y="526698"/>
                <a:ext cx="1341250" cy="287853"/>
              </a:xfrm>
              <a:custGeom>
                <a:avLst/>
                <a:gdLst/>
                <a:ahLst/>
                <a:cxnLst>
                  <a:cxn ang="0">
                    <a:pos x="wd2" y="hd2"/>
                  </a:cxn>
                  <a:cxn ang="5400000">
                    <a:pos x="wd2" y="hd2"/>
                  </a:cxn>
                  <a:cxn ang="10800000">
                    <a:pos x="wd2" y="hd2"/>
                  </a:cxn>
                  <a:cxn ang="16200000">
                    <a:pos x="wd2" y="hd2"/>
                  </a:cxn>
                </a:cxnLst>
                <a:rect l="0" t="0" r="r" b="b"/>
                <a:pathLst>
                  <a:path w="21600" h="16256" extrusionOk="0">
                    <a:moveTo>
                      <a:pt x="21600" y="366"/>
                    </a:moveTo>
                    <a:cubicBezTo>
                      <a:pt x="15809" y="21185"/>
                      <a:pt x="6302" y="21600"/>
                      <a:pt x="365" y="1294"/>
                    </a:cubicBezTo>
                    <a:cubicBezTo>
                      <a:pt x="242" y="870"/>
                      <a:pt x="120" y="439"/>
                      <a:pt x="0" y="0"/>
                    </a:cubicBezTo>
                  </a:path>
                </a:pathLst>
              </a:custGeom>
              <a:noFill/>
              <a:ln w="38100" cap="flat">
                <a:solidFill>
                  <a:srgbClr val="445469"/>
                </a:solidFill>
                <a:prstDash val="solid"/>
                <a:miter lim="800000"/>
              </a:ln>
              <a:effectLst/>
            </p:spPr>
            <p:txBody>
              <a:bodyPr wrap="square" lIns="45719" tIns="45719" rIns="45719" bIns="45719" numCol="1" anchor="ctr">
                <a:noAutofit/>
              </a:bodyPr>
              <a:lstStyle/>
              <a:p>
                <a:pPr defTabSz="1828433">
                  <a:defRPr sz="1400">
                    <a:solidFill>
                      <a:srgbClr val="FFFFFF"/>
                    </a:solidFill>
                    <a:latin typeface="+mn-lt"/>
                    <a:ea typeface="+mn-ea"/>
                    <a:cs typeface="+mn-cs"/>
                    <a:sym typeface="Helvetica"/>
                  </a:defRPr>
                </a:pPr>
                <a:endParaRPr sz="1200"/>
              </a:p>
            </p:txBody>
          </p:sp>
        </p:grpSp>
        <p:sp>
          <p:nvSpPr>
            <p:cNvPr id="619" name="Circle"/>
            <p:cNvSpPr/>
            <p:nvPr/>
          </p:nvSpPr>
          <p:spPr>
            <a:xfrm rot="21316915">
              <a:off x="1225491" y="6199790"/>
              <a:ext cx="1999233" cy="1999753"/>
            </a:xfrm>
            <a:prstGeom prst="ellipse">
              <a:avLst/>
            </a:prstGeom>
            <a:solidFill>
              <a:srgbClr val="C3D69D">
                <a:alpha val="30000"/>
              </a:srgbClr>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sp>
          <p:nvSpPr>
            <p:cNvPr id="620" name="Circle"/>
            <p:cNvSpPr/>
            <p:nvPr/>
          </p:nvSpPr>
          <p:spPr>
            <a:xfrm rot="21316915">
              <a:off x="1387036" y="6361377"/>
              <a:ext cx="1676141" cy="1676577"/>
            </a:xfrm>
            <a:prstGeom prst="ellipse">
              <a:avLst/>
            </a:prstGeom>
            <a:solidFill>
              <a:srgbClr val="9BBB5C"/>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sp>
          <p:nvSpPr>
            <p:cNvPr id="621" name="Step…"/>
            <p:cNvSpPr/>
            <p:nvPr/>
          </p:nvSpPr>
          <p:spPr>
            <a:xfrm>
              <a:off x="2225107" y="723160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Step</a:t>
              </a:r>
            </a:p>
            <a:p>
              <a:pPr defTabSz="1828433">
                <a:defRPr sz="3600">
                  <a:solidFill>
                    <a:srgbClr val="FFFFFF"/>
                  </a:solidFill>
                  <a:latin typeface="Miso"/>
                  <a:ea typeface="Miso"/>
                  <a:cs typeface="Miso"/>
                  <a:sym typeface="Miso"/>
                </a:defRPr>
              </a:pPr>
              <a:r>
                <a:t>2</a:t>
              </a:r>
            </a:p>
          </p:txBody>
        </p:sp>
        <p:sp>
          <p:nvSpPr>
            <p:cNvPr id="622" name="Spiritual Companion:…"/>
            <p:cNvSpPr/>
            <p:nvPr/>
          </p:nvSpPr>
          <p:spPr>
            <a:xfrm>
              <a:off x="-1" y="2077148"/>
              <a:ext cx="5533907" cy="398672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defTabSz="1828433">
                <a:lnSpc>
                  <a:spcPct val="110000"/>
                </a:lnSpc>
                <a:defRPr>
                  <a:solidFill>
                    <a:srgbClr val="445469"/>
                  </a:solidFill>
                  <a:latin typeface="Miso"/>
                  <a:ea typeface="Miso"/>
                  <a:cs typeface="Miso"/>
                  <a:sym typeface="Miso"/>
                </a:defRPr>
              </a:pPr>
              <a:r>
                <a:rPr sz="2800" dirty="0">
                  <a:solidFill>
                    <a:srgbClr val="FF0000"/>
                  </a:solidFill>
                </a:rPr>
                <a:t>Spiritual Companion: </a:t>
              </a:r>
            </a:p>
            <a:p>
              <a:pPr algn="l" defTabSz="1828433">
                <a:lnSpc>
                  <a:spcPct val="110000"/>
                </a:lnSpc>
                <a:spcBef>
                  <a:spcPts val="800"/>
                </a:spcBef>
                <a:defRPr>
                  <a:solidFill>
                    <a:srgbClr val="445469"/>
                  </a:solidFill>
                  <a:latin typeface="Miso"/>
                  <a:ea typeface="Miso"/>
                  <a:cs typeface="Miso"/>
                  <a:sym typeface="Miso"/>
                </a:defRPr>
              </a:pPr>
              <a:r>
                <a:rPr sz="2800" dirty="0"/>
                <a:t>Who is the spiritual companion who will encourage and support you in the next stage of your spiritual journey of growing as an Ambassador of Jesus? They will remain your spiritual companion throughout the current module.  </a:t>
              </a:r>
            </a:p>
          </p:txBody>
        </p:sp>
      </p:grpSp>
      <p:grpSp>
        <p:nvGrpSpPr>
          <p:cNvPr id="631" name="Group"/>
          <p:cNvGrpSpPr/>
          <p:nvPr/>
        </p:nvGrpSpPr>
        <p:grpSpPr>
          <a:xfrm>
            <a:off x="7522503" y="6597440"/>
            <a:ext cx="5043587" cy="6615008"/>
            <a:chOff x="0" y="78833"/>
            <a:chExt cx="5043585" cy="6615006"/>
          </a:xfrm>
        </p:grpSpPr>
        <p:sp>
          <p:nvSpPr>
            <p:cNvPr id="624" name="Circle"/>
            <p:cNvSpPr/>
            <p:nvPr/>
          </p:nvSpPr>
          <p:spPr>
            <a:xfrm rot="21316915">
              <a:off x="1286384" y="78833"/>
              <a:ext cx="1999233" cy="1999753"/>
            </a:xfrm>
            <a:prstGeom prst="ellipse">
              <a:avLst/>
            </a:prstGeom>
            <a:solidFill>
              <a:srgbClr val="F7C37D">
                <a:alpha val="30000"/>
              </a:srgbClr>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sp>
          <p:nvSpPr>
            <p:cNvPr id="625" name="Circle"/>
            <p:cNvSpPr/>
            <p:nvPr/>
          </p:nvSpPr>
          <p:spPr>
            <a:xfrm rot="21316915">
              <a:off x="1447929" y="240420"/>
              <a:ext cx="1676141" cy="1676577"/>
            </a:xfrm>
            <a:prstGeom prst="ellipse">
              <a:avLst/>
            </a:prstGeom>
            <a:solidFill>
              <a:srgbClr val="F29B26"/>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grpSp>
          <p:nvGrpSpPr>
            <p:cNvPr id="628" name="Group"/>
            <p:cNvGrpSpPr/>
            <p:nvPr/>
          </p:nvGrpSpPr>
          <p:grpSpPr>
            <a:xfrm>
              <a:off x="3039761" y="434099"/>
              <a:ext cx="2003824" cy="1341250"/>
              <a:chOff x="0" y="0"/>
              <a:chExt cx="2003823" cy="1341249"/>
            </a:xfrm>
          </p:grpSpPr>
          <p:sp>
            <p:nvSpPr>
              <p:cNvPr id="626" name="Line"/>
              <p:cNvSpPr/>
              <p:nvPr/>
            </p:nvSpPr>
            <p:spPr>
              <a:xfrm flipV="1">
                <a:off x="310117" y="669220"/>
                <a:ext cx="1693707" cy="2"/>
              </a:xfrm>
              <a:prstGeom prst="line">
                <a:avLst/>
              </a:prstGeom>
              <a:noFill/>
              <a:ln w="38100" cap="flat">
                <a:solidFill>
                  <a:srgbClr val="445469"/>
                </a:solidFill>
                <a:prstDash val="solid"/>
                <a:miter lim="800000"/>
                <a:tailEnd type="oval" w="med" len="med"/>
              </a:ln>
              <a:effectLst/>
            </p:spPr>
            <p:txBody>
              <a:bodyPr wrap="square" lIns="45719" tIns="45719" rIns="45719" bIns="45719" numCol="1" anchor="t">
                <a:noAutofit/>
              </a:bodyPr>
              <a:lstStyle/>
              <a:p>
                <a:pPr algn="l" defTabSz="1828433">
                  <a:defRPr sz="3600">
                    <a:solidFill>
                      <a:srgbClr val="445469"/>
                    </a:solidFill>
                    <a:latin typeface="+mn-lt"/>
                    <a:ea typeface="+mn-ea"/>
                    <a:cs typeface="+mn-cs"/>
                    <a:sym typeface="Helvetica"/>
                  </a:defRPr>
                </a:pPr>
                <a:endParaRPr/>
              </a:p>
            </p:txBody>
          </p:sp>
          <p:sp>
            <p:nvSpPr>
              <p:cNvPr id="627" name="Line"/>
              <p:cNvSpPr/>
              <p:nvPr/>
            </p:nvSpPr>
            <p:spPr>
              <a:xfrm rot="16200000">
                <a:off x="-526699" y="526698"/>
                <a:ext cx="1341250" cy="287853"/>
              </a:xfrm>
              <a:custGeom>
                <a:avLst/>
                <a:gdLst/>
                <a:ahLst/>
                <a:cxnLst>
                  <a:cxn ang="0">
                    <a:pos x="wd2" y="hd2"/>
                  </a:cxn>
                  <a:cxn ang="5400000">
                    <a:pos x="wd2" y="hd2"/>
                  </a:cxn>
                  <a:cxn ang="10800000">
                    <a:pos x="wd2" y="hd2"/>
                  </a:cxn>
                  <a:cxn ang="16200000">
                    <a:pos x="wd2" y="hd2"/>
                  </a:cxn>
                </a:cxnLst>
                <a:rect l="0" t="0" r="r" b="b"/>
                <a:pathLst>
                  <a:path w="21600" h="16256" extrusionOk="0">
                    <a:moveTo>
                      <a:pt x="21600" y="366"/>
                    </a:moveTo>
                    <a:cubicBezTo>
                      <a:pt x="15809" y="21185"/>
                      <a:pt x="6302" y="21600"/>
                      <a:pt x="365" y="1294"/>
                    </a:cubicBezTo>
                    <a:cubicBezTo>
                      <a:pt x="242" y="870"/>
                      <a:pt x="120" y="439"/>
                      <a:pt x="0" y="0"/>
                    </a:cubicBezTo>
                  </a:path>
                </a:pathLst>
              </a:custGeom>
              <a:noFill/>
              <a:ln w="38100" cap="flat">
                <a:solidFill>
                  <a:srgbClr val="445469"/>
                </a:solidFill>
                <a:prstDash val="solid"/>
                <a:miter lim="800000"/>
              </a:ln>
              <a:effectLst/>
            </p:spPr>
            <p:txBody>
              <a:bodyPr wrap="square" lIns="45719" tIns="45719" rIns="45719" bIns="45719" numCol="1" anchor="ctr">
                <a:noAutofit/>
              </a:bodyPr>
              <a:lstStyle/>
              <a:p>
                <a:pPr defTabSz="1828433">
                  <a:defRPr sz="1400">
                    <a:solidFill>
                      <a:srgbClr val="FFFFFF"/>
                    </a:solidFill>
                    <a:latin typeface="+mn-lt"/>
                    <a:ea typeface="+mn-ea"/>
                    <a:cs typeface="+mn-cs"/>
                    <a:sym typeface="Helvetica"/>
                  </a:defRPr>
                </a:pPr>
                <a:endParaRPr sz="1050"/>
              </a:p>
            </p:txBody>
          </p:sp>
        </p:grpSp>
        <p:sp>
          <p:nvSpPr>
            <p:cNvPr id="629" name="Step…"/>
            <p:cNvSpPr/>
            <p:nvPr/>
          </p:nvSpPr>
          <p:spPr>
            <a:xfrm>
              <a:off x="2286000" y="1104724"/>
              <a:ext cx="1270000"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Step</a:t>
              </a:r>
            </a:p>
            <a:p>
              <a:pPr defTabSz="1828433">
                <a:defRPr sz="3600">
                  <a:solidFill>
                    <a:srgbClr val="FFFFFF"/>
                  </a:solidFill>
                  <a:latin typeface="Miso"/>
                  <a:ea typeface="Miso"/>
                  <a:cs typeface="Miso"/>
                  <a:sym typeface="Miso"/>
                </a:defRPr>
              </a:pPr>
              <a:r>
                <a:t>3</a:t>
              </a:r>
            </a:p>
          </p:txBody>
        </p:sp>
        <p:sp>
          <p:nvSpPr>
            <p:cNvPr id="630" name="Personal vision statement:…"/>
            <p:cNvSpPr/>
            <p:nvPr/>
          </p:nvSpPr>
          <p:spPr>
            <a:xfrm>
              <a:off x="0" y="2374711"/>
              <a:ext cx="4572000" cy="431912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defTabSz="1828433">
                <a:defRPr sz="3400" spc="-34">
                  <a:solidFill>
                    <a:srgbClr val="475467"/>
                  </a:solidFill>
                  <a:latin typeface="Miso"/>
                  <a:ea typeface="Miso"/>
                  <a:cs typeface="Miso"/>
                  <a:sym typeface="Miso"/>
                </a:defRPr>
              </a:pPr>
              <a:r>
                <a:rPr dirty="0">
                  <a:solidFill>
                    <a:srgbClr val="FF0000"/>
                  </a:solidFill>
                </a:rPr>
                <a:t>Personal vision statement:</a:t>
              </a:r>
            </a:p>
            <a:p>
              <a:pPr algn="just" defTabSz="1828433">
                <a:spcBef>
                  <a:spcPts val="800"/>
                </a:spcBef>
                <a:defRPr sz="2900">
                  <a:solidFill>
                    <a:srgbClr val="465466"/>
                  </a:solidFill>
                  <a:latin typeface="Miso"/>
                  <a:ea typeface="Miso"/>
                  <a:cs typeface="Miso"/>
                  <a:sym typeface="Miso"/>
                </a:defRPr>
              </a:pPr>
              <a:r>
                <a:rPr sz="2000" dirty="0"/>
                <a:t>This includes two parts: </a:t>
              </a:r>
            </a:p>
            <a:p>
              <a:pPr marL="254000" indent="-254000" algn="just" defTabSz="1828433">
                <a:spcBef>
                  <a:spcPts val="800"/>
                </a:spcBef>
                <a:buSzPct val="100000"/>
                <a:buAutoNum type="alphaLcPeriod"/>
                <a:defRPr sz="2900">
                  <a:solidFill>
                    <a:srgbClr val="465466"/>
                  </a:solidFill>
                  <a:latin typeface="Miso"/>
                  <a:ea typeface="Miso"/>
                  <a:cs typeface="Miso"/>
                  <a:sym typeface="Miso"/>
                </a:defRPr>
              </a:pPr>
              <a:r>
                <a:rPr sz="2000" dirty="0"/>
                <a:t>What do you see in your life today that you would like to change in order to become more effective as an Ambassador for Jesus?</a:t>
              </a:r>
            </a:p>
            <a:p>
              <a:pPr marL="254000" indent="-254000" algn="just" defTabSz="1828433">
                <a:spcBef>
                  <a:spcPts val="800"/>
                </a:spcBef>
                <a:buSzPct val="100000"/>
                <a:buAutoNum type="alphaLcPeriod"/>
                <a:defRPr sz="2900">
                  <a:solidFill>
                    <a:srgbClr val="465466"/>
                  </a:solidFill>
                  <a:latin typeface="Miso"/>
                  <a:ea typeface="Miso"/>
                  <a:cs typeface="Miso"/>
                  <a:sym typeface="Miso"/>
                </a:defRPr>
              </a:pPr>
              <a:r>
                <a:rPr sz="2000" dirty="0"/>
                <a:t>Describe how you would like to see yourself in the future.</a:t>
              </a:r>
            </a:p>
            <a:p>
              <a:pPr algn="just" defTabSz="1828433">
                <a:spcBef>
                  <a:spcPts val="800"/>
                </a:spcBef>
                <a:defRPr sz="2900" spc="-58">
                  <a:solidFill>
                    <a:srgbClr val="465466"/>
                  </a:solidFill>
                  <a:latin typeface="Miso"/>
                  <a:ea typeface="Miso"/>
                  <a:cs typeface="Miso"/>
                  <a:sym typeface="Miso"/>
                </a:defRPr>
              </a:pPr>
              <a:r>
                <a:rPr sz="2000" dirty="0"/>
                <a:t>Before you start writing, take a moment to pray for God to guide your thoughts. </a:t>
              </a:r>
            </a:p>
          </p:txBody>
        </p:sp>
      </p:grpSp>
      <p:grpSp>
        <p:nvGrpSpPr>
          <p:cNvPr id="639" name="Group"/>
          <p:cNvGrpSpPr/>
          <p:nvPr/>
        </p:nvGrpSpPr>
        <p:grpSpPr>
          <a:xfrm>
            <a:off x="11497714" y="2593758"/>
            <a:ext cx="4967386" cy="6273560"/>
            <a:chOff x="0" y="1395409"/>
            <a:chExt cx="4967385" cy="6273557"/>
          </a:xfrm>
        </p:grpSpPr>
        <p:sp>
          <p:nvSpPr>
            <p:cNvPr id="632" name="Circle"/>
            <p:cNvSpPr/>
            <p:nvPr/>
          </p:nvSpPr>
          <p:spPr>
            <a:xfrm rot="21316915">
              <a:off x="1222884" y="5409374"/>
              <a:ext cx="1999233" cy="1999753"/>
            </a:xfrm>
            <a:prstGeom prst="ellipse">
              <a:avLst/>
            </a:prstGeom>
            <a:solidFill>
              <a:srgbClr val="DE827B">
                <a:alpha val="30000"/>
              </a:srgbClr>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sp>
          <p:nvSpPr>
            <p:cNvPr id="633" name="Circle"/>
            <p:cNvSpPr/>
            <p:nvPr/>
          </p:nvSpPr>
          <p:spPr>
            <a:xfrm rot="21316915">
              <a:off x="1384427" y="5570961"/>
              <a:ext cx="1676141" cy="1676577"/>
            </a:xfrm>
            <a:prstGeom prst="ellipse">
              <a:avLst/>
            </a:prstGeom>
            <a:solidFill>
              <a:srgbClr val="BD392F"/>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grpSp>
          <p:nvGrpSpPr>
            <p:cNvPr id="636" name="Group"/>
            <p:cNvGrpSpPr/>
            <p:nvPr/>
          </p:nvGrpSpPr>
          <p:grpSpPr>
            <a:xfrm>
              <a:off x="2963560" y="5754355"/>
              <a:ext cx="2003825" cy="1341250"/>
              <a:chOff x="0" y="0"/>
              <a:chExt cx="2003823" cy="1341249"/>
            </a:xfrm>
          </p:grpSpPr>
          <p:sp>
            <p:nvSpPr>
              <p:cNvPr id="634" name="Line"/>
              <p:cNvSpPr/>
              <p:nvPr/>
            </p:nvSpPr>
            <p:spPr>
              <a:xfrm flipV="1">
                <a:off x="310117" y="669220"/>
                <a:ext cx="1693707" cy="2"/>
              </a:xfrm>
              <a:prstGeom prst="line">
                <a:avLst/>
              </a:prstGeom>
              <a:noFill/>
              <a:ln w="38100" cap="flat">
                <a:solidFill>
                  <a:srgbClr val="445469"/>
                </a:solidFill>
                <a:prstDash val="solid"/>
                <a:miter lim="800000"/>
                <a:tailEnd type="oval" w="med" len="med"/>
              </a:ln>
              <a:effectLst/>
            </p:spPr>
            <p:txBody>
              <a:bodyPr wrap="square" lIns="45719" tIns="45719" rIns="45719" bIns="45719" numCol="1" anchor="t">
                <a:noAutofit/>
              </a:bodyPr>
              <a:lstStyle/>
              <a:p>
                <a:pPr algn="l" defTabSz="1828433">
                  <a:defRPr sz="3600">
                    <a:solidFill>
                      <a:srgbClr val="445469"/>
                    </a:solidFill>
                    <a:latin typeface="+mn-lt"/>
                    <a:ea typeface="+mn-ea"/>
                    <a:cs typeface="+mn-cs"/>
                    <a:sym typeface="Helvetica"/>
                  </a:defRPr>
                </a:pPr>
                <a:endParaRPr/>
              </a:p>
            </p:txBody>
          </p:sp>
          <p:sp>
            <p:nvSpPr>
              <p:cNvPr id="635" name="Line"/>
              <p:cNvSpPr/>
              <p:nvPr/>
            </p:nvSpPr>
            <p:spPr>
              <a:xfrm rot="16200000">
                <a:off x="-526699" y="526698"/>
                <a:ext cx="1341250" cy="287853"/>
              </a:xfrm>
              <a:custGeom>
                <a:avLst/>
                <a:gdLst/>
                <a:ahLst/>
                <a:cxnLst>
                  <a:cxn ang="0">
                    <a:pos x="wd2" y="hd2"/>
                  </a:cxn>
                  <a:cxn ang="5400000">
                    <a:pos x="wd2" y="hd2"/>
                  </a:cxn>
                  <a:cxn ang="10800000">
                    <a:pos x="wd2" y="hd2"/>
                  </a:cxn>
                  <a:cxn ang="16200000">
                    <a:pos x="wd2" y="hd2"/>
                  </a:cxn>
                </a:cxnLst>
                <a:rect l="0" t="0" r="r" b="b"/>
                <a:pathLst>
                  <a:path w="21600" h="16256" extrusionOk="0">
                    <a:moveTo>
                      <a:pt x="21600" y="366"/>
                    </a:moveTo>
                    <a:cubicBezTo>
                      <a:pt x="15809" y="21185"/>
                      <a:pt x="6302" y="21600"/>
                      <a:pt x="365" y="1294"/>
                    </a:cubicBezTo>
                    <a:cubicBezTo>
                      <a:pt x="242" y="870"/>
                      <a:pt x="120" y="439"/>
                      <a:pt x="0" y="0"/>
                    </a:cubicBezTo>
                  </a:path>
                </a:pathLst>
              </a:custGeom>
              <a:noFill/>
              <a:ln w="38100" cap="flat">
                <a:solidFill>
                  <a:srgbClr val="445469"/>
                </a:solidFill>
                <a:prstDash val="solid"/>
                <a:miter lim="800000"/>
              </a:ln>
              <a:effectLst/>
            </p:spPr>
            <p:txBody>
              <a:bodyPr wrap="square" lIns="45719" tIns="45719" rIns="45719" bIns="45719" numCol="1" anchor="ctr">
                <a:noAutofit/>
              </a:bodyPr>
              <a:lstStyle/>
              <a:p>
                <a:pPr defTabSz="1828433">
                  <a:defRPr sz="1400">
                    <a:solidFill>
                      <a:srgbClr val="FFFFFF"/>
                    </a:solidFill>
                    <a:latin typeface="+mn-lt"/>
                    <a:ea typeface="+mn-ea"/>
                    <a:cs typeface="+mn-cs"/>
                    <a:sym typeface="Helvetica"/>
                  </a:defRPr>
                </a:pPr>
                <a:endParaRPr sz="1200"/>
              </a:p>
            </p:txBody>
          </p:sp>
        </p:grpSp>
        <p:sp>
          <p:nvSpPr>
            <p:cNvPr id="637" name="Step…"/>
            <p:cNvSpPr/>
            <p:nvPr/>
          </p:nvSpPr>
          <p:spPr>
            <a:xfrm>
              <a:off x="2222500" y="6398965"/>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Step</a:t>
              </a:r>
            </a:p>
            <a:p>
              <a:pPr defTabSz="1828433">
                <a:defRPr sz="3600">
                  <a:solidFill>
                    <a:srgbClr val="FFFFFF"/>
                  </a:solidFill>
                  <a:latin typeface="Miso"/>
                  <a:ea typeface="Miso"/>
                  <a:cs typeface="Miso"/>
                  <a:sym typeface="Miso"/>
                </a:defRPr>
              </a:pPr>
              <a:r>
                <a:t>4</a:t>
              </a:r>
            </a:p>
          </p:txBody>
        </p:sp>
        <p:sp>
          <p:nvSpPr>
            <p:cNvPr id="638" name="Reflection: How did I do?…"/>
            <p:cNvSpPr/>
            <p:nvPr/>
          </p:nvSpPr>
          <p:spPr>
            <a:xfrm>
              <a:off x="0" y="1395409"/>
              <a:ext cx="4935450" cy="416523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defTabSz="1828433">
                <a:defRPr sz="3400">
                  <a:solidFill>
                    <a:srgbClr val="475466"/>
                  </a:solidFill>
                  <a:latin typeface="Miso"/>
                  <a:ea typeface="Miso"/>
                  <a:cs typeface="Miso"/>
                  <a:sym typeface="Miso"/>
                </a:defRPr>
              </a:pPr>
              <a:r>
                <a:rPr dirty="0">
                  <a:solidFill>
                    <a:srgbClr val="FF0000"/>
                  </a:solidFill>
                </a:rPr>
                <a:t>Reflection: How did I do?  </a:t>
              </a:r>
            </a:p>
            <a:p>
              <a:pPr algn="l" defTabSz="1828433">
                <a:spcBef>
                  <a:spcPts val="800"/>
                </a:spcBef>
                <a:defRPr sz="2900">
                  <a:solidFill>
                    <a:srgbClr val="485567"/>
                  </a:solidFill>
                  <a:latin typeface="Miso"/>
                  <a:ea typeface="Miso"/>
                  <a:cs typeface="Miso"/>
                  <a:sym typeface="Miso"/>
                </a:defRPr>
              </a:pPr>
              <a:r>
                <a:rPr sz="2800" dirty="0"/>
                <a:t>This is completed at the end of the module. It gives you a chance to reflect on what worked well and what you would like to improve in the future. You can compare your expected evidences of change to what actually happened. </a:t>
              </a:r>
            </a:p>
          </p:txBody>
        </p:sp>
      </p:grpSp>
      <p:grpSp>
        <p:nvGrpSpPr>
          <p:cNvPr id="647" name="Group"/>
          <p:cNvGrpSpPr/>
          <p:nvPr/>
        </p:nvGrpSpPr>
        <p:grpSpPr>
          <a:xfrm>
            <a:off x="15308863" y="6607422"/>
            <a:ext cx="4970198" cy="5605383"/>
            <a:chOff x="0" y="78833"/>
            <a:chExt cx="4970196" cy="5605382"/>
          </a:xfrm>
        </p:grpSpPr>
        <p:sp>
          <p:nvSpPr>
            <p:cNvPr id="640" name="Circle"/>
            <p:cNvSpPr/>
            <p:nvPr/>
          </p:nvSpPr>
          <p:spPr>
            <a:xfrm rot="21316915">
              <a:off x="1222883" y="78833"/>
              <a:ext cx="1999233" cy="1999753"/>
            </a:xfrm>
            <a:prstGeom prst="ellipse">
              <a:avLst/>
            </a:prstGeom>
            <a:solidFill>
              <a:srgbClr val="7A81FF">
                <a:alpha val="30000"/>
              </a:srgbClr>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sp>
          <p:nvSpPr>
            <p:cNvPr id="641" name="Circle"/>
            <p:cNvSpPr/>
            <p:nvPr/>
          </p:nvSpPr>
          <p:spPr>
            <a:xfrm rot="21316915">
              <a:off x="1384428" y="240420"/>
              <a:ext cx="1676141" cy="1676577"/>
            </a:xfrm>
            <a:prstGeom prst="ellipse">
              <a:avLst/>
            </a:prstGeom>
            <a:solidFill>
              <a:srgbClr val="7A81FF"/>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grpSp>
          <p:nvGrpSpPr>
            <p:cNvPr id="644" name="Group"/>
            <p:cNvGrpSpPr/>
            <p:nvPr/>
          </p:nvGrpSpPr>
          <p:grpSpPr>
            <a:xfrm>
              <a:off x="2966372" y="413831"/>
              <a:ext cx="2003824" cy="1341250"/>
              <a:chOff x="0" y="0"/>
              <a:chExt cx="2003823" cy="1341249"/>
            </a:xfrm>
          </p:grpSpPr>
          <p:sp>
            <p:nvSpPr>
              <p:cNvPr id="642" name="Line"/>
              <p:cNvSpPr/>
              <p:nvPr/>
            </p:nvSpPr>
            <p:spPr>
              <a:xfrm flipV="1">
                <a:off x="310117" y="669220"/>
                <a:ext cx="1693707" cy="2"/>
              </a:xfrm>
              <a:prstGeom prst="line">
                <a:avLst/>
              </a:prstGeom>
              <a:noFill/>
              <a:ln w="38100" cap="flat">
                <a:solidFill>
                  <a:srgbClr val="445469"/>
                </a:solidFill>
                <a:prstDash val="solid"/>
                <a:miter lim="800000"/>
                <a:tailEnd type="oval" w="med" len="med"/>
              </a:ln>
              <a:effectLst/>
            </p:spPr>
            <p:txBody>
              <a:bodyPr wrap="square" lIns="45719" tIns="45719" rIns="45719" bIns="45719" numCol="1" anchor="t">
                <a:noAutofit/>
              </a:bodyPr>
              <a:lstStyle/>
              <a:p>
                <a:pPr algn="l" defTabSz="1828433">
                  <a:defRPr sz="3600">
                    <a:solidFill>
                      <a:srgbClr val="445469"/>
                    </a:solidFill>
                    <a:latin typeface="+mn-lt"/>
                    <a:ea typeface="+mn-ea"/>
                    <a:cs typeface="+mn-cs"/>
                    <a:sym typeface="Helvetica"/>
                  </a:defRPr>
                </a:pPr>
                <a:endParaRPr/>
              </a:p>
            </p:txBody>
          </p:sp>
          <p:sp>
            <p:nvSpPr>
              <p:cNvPr id="643" name="Line"/>
              <p:cNvSpPr/>
              <p:nvPr/>
            </p:nvSpPr>
            <p:spPr>
              <a:xfrm rot="16200000">
                <a:off x="-526699" y="526698"/>
                <a:ext cx="1341250" cy="287853"/>
              </a:xfrm>
              <a:custGeom>
                <a:avLst/>
                <a:gdLst/>
                <a:ahLst/>
                <a:cxnLst>
                  <a:cxn ang="0">
                    <a:pos x="wd2" y="hd2"/>
                  </a:cxn>
                  <a:cxn ang="5400000">
                    <a:pos x="wd2" y="hd2"/>
                  </a:cxn>
                  <a:cxn ang="10800000">
                    <a:pos x="wd2" y="hd2"/>
                  </a:cxn>
                  <a:cxn ang="16200000">
                    <a:pos x="wd2" y="hd2"/>
                  </a:cxn>
                </a:cxnLst>
                <a:rect l="0" t="0" r="r" b="b"/>
                <a:pathLst>
                  <a:path w="21600" h="16256" extrusionOk="0">
                    <a:moveTo>
                      <a:pt x="21600" y="366"/>
                    </a:moveTo>
                    <a:cubicBezTo>
                      <a:pt x="15809" y="21185"/>
                      <a:pt x="6302" y="21600"/>
                      <a:pt x="365" y="1294"/>
                    </a:cubicBezTo>
                    <a:cubicBezTo>
                      <a:pt x="242" y="870"/>
                      <a:pt x="120" y="439"/>
                      <a:pt x="0" y="0"/>
                    </a:cubicBezTo>
                  </a:path>
                </a:pathLst>
              </a:custGeom>
              <a:noFill/>
              <a:ln w="38100" cap="flat">
                <a:solidFill>
                  <a:srgbClr val="445469"/>
                </a:solidFill>
                <a:prstDash val="solid"/>
                <a:miter lim="800000"/>
              </a:ln>
              <a:effectLst/>
            </p:spPr>
            <p:txBody>
              <a:bodyPr wrap="square" lIns="45719" tIns="45719" rIns="45719" bIns="45719" numCol="1" anchor="ctr">
                <a:noAutofit/>
              </a:bodyPr>
              <a:lstStyle/>
              <a:p>
                <a:pPr defTabSz="1828433">
                  <a:defRPr sz="1400">
                    <a:solidFill>
                      <a:srgbClr val="FFFFFF"/>
                    </a:solidFill>
                    <a:latin typeface="+mn-lt"/>
                    <a:ea typeface="+mn-ea"/>
                    <a:cs typeface="+mn-cs"/>
                    <a:sym typeface="Helvetica"/>
                  </a:defRPr>
                </a:pPr>
                <a:endParaRPr sz="1200"/>
              </a:p>
            </p:txBody>
          </p:sp>
        </p:grpSp>
        <p:sp>
          <p:nvSpPr>
            <p:cNvPr id="645" name="Step…"/>
            <p:cNvSpPr/>
            <p:nvPr/>
          </p:nvSpPr>
          <p:spPr>
            <a:xfrm>
              <a:off x="2222500" y="1094741"/>
              <a:ext cx="1270000"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Step</a:t>
              </a:r>
            </a:p>
            <a:p>
              <a:pPr defTabSz="1828433">
                <a:defRPr sz="3600">
                  <a:solidFill>
                    <a:srgbClr val="FFFFFF"/>
                  </a:solidFill>
                  <a:latin typeface="Miso"/>
                  <a:ea typeface="Miso"/>
                  <a:cs typeface="Miso"/>
                  <a:sym typeface="Miso"/>
                </a:defRPr>
              </a:pPr>
              <a:r>
                <a:t>5</a:t>
              </a:r>
            </a:p>
          </p:txBody>
        </p:sp>
        <p:sp>
          <p:nvSpPr>
            <p:cNvPr id="646" name="Next Steps:…"/>
            <p:cNvSpPr/>
            <p:nvPr/>
          </p:nvSpPr>
          <p:spPr>
            <a:xfrm>
              <a:off x="0" y="1790204"/>
              <a:ext cx="4445000" cy="389401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spAutoFit/>
            </a:bodyPr>
            <a:lstStyle/>
            <a:p>
              <a:pPr defTabSz="1828433">
                <a:defRPr sz="3400">
                  <a:solidFill>
                    <a:srgbClr val="475467"/>
                  </a:solidFill>
                  <a:latin typeface="Miso"/>
                  <a:ea typeface="Miso"/>
                  <a:cs typeface="Miso"/>
                  <a:sym typeface="Miso"/>
                </a:defRPr>
              </a:pPr>
              <a:r>
                <a:rPr dirty="0">
                  <a:solidFill>
                    <a:srgbClr val="FF0000"/>
                  </a:solidFill>
                </a:rPr>
                <a:t>Next Steps: </a:t>
              </a:r>
            </a:p>
            <a:p>
              <a:pPr algn="l" defTabSz="1828433">
                <a:spcBef>
                  <a:spcPts val="800"/>
                </a:spcBef>
                <a:defRPr sz="2900">
                  <a:solidFill>
                    <a:srgbClr val="475467"/>
                  </a:solidFill>
                  <a:latin typeface="Miso"/>
                  <a:ea typeface="Miso"/>
                  <a:cs typeface="Miso"/>
                  <a:sym typeface="Miso"/>
                </a:defRPr>
              </a:pPr>
              <a:r>
                <a:rPr sz="2800" dirty="0"/>
                <a:t>List the practical steps you will take to accomplish your personal discipleship vision. Think about how these steps will also shape your daily devotions with God.   </a:t>
              </a:r>
            </a:p>
          </p:txBody>
        </p:sp>
      </p:grpSp>
      <p:grpSp>
        <p:nvGrpSpPr>
          <p:cNvPr id="652" name="Group"/>
          <p:cNvGrpSpPr/>
          <p:nvPr/>
        </p:nvGrpSpPr>
        <p:grpSpPr>
          <a:xfrm>
            <a:off x="19210682" y="3294595"/>
            <a:ext cx="4445001" cy="5572723"/>
            <a:chOff x="-4" y="381824"/>
            <a:chExt cx="4445000" cy="5572722"/>
          </a:xfrm>
        </p:grpSpPr>
        <p:sp>
          <p:nvSpPr>
            <p:cNvPr id="648" name="Circle"/>
            <p:cNvSpPr/>
            <p:nvPr/>
          </p:nvSpPr>
          <p:spPr>
            <a:xfrm rot="21316915">
              <a:off x="1222883" y="3684669"/>
              <a:ext cx="1999233" cy="1999753"/>
            </a:xfrm>
            <a:prstGeom prst="ellipse">
              <a:avLst/>
            </a:prstGeom>
            <a:solidFill>
              <a:srgbClr val="011993">
                <a:alpha val="30000"/>
              </a:srgbClr>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sp>
          <p:nvSpPr>
            <p:cNvPr id="649" name="Circle"/>
            <p:cNvSpPr/>
            <p:nvPr/>
          </p:nvSpPr>
          <p:spPr>
            <a:xfrm rot="21316915">
              <a:off x="1384427" y="3846255"/>
              <a:ext cx="1676141" cy="1676577"/>
            </a:xfrm>
            <a:prstGeom prst="ellipse">
              <a:avLst/>
            </a:prstGeom>
            <a:solidFill>
              <a:srgbClr val="011993"/>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sp>
          <p:nvSpPr>
            <p:cNvPr id="650" name="Step…"/>
            <p:cNvSpPr/>
            <p:nvPr/>
          </p:nvSpPr>
          <p:spPr>
            <a:xfrm>
              <a:off x="2222500" y="4684545"/>
              <a:ext cx="1270000"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defTabSz="1828433">
                <a:defRPr sz="3600">
                  <a:solidFill>
                    <a:srgbClr val="FFFFFF"/>
                  </a:solidFill>
                  <a:latin typeface="Miso"/>
                  <a:ea typeface="Miso"/>
                  <a:cs typeface="Miso"/>
                  <a:sym typeface="Miso"/>
                </a:defRPr>
              </a:pPr>
              <a:r>
                <a:t>Step</a:t>
              </a:r>
            </a:p>
            <a:p>
              <a:pPr defTabSz="1828433">
                <a:defRPr sz="3600">
                  <a:solidFill>
                    <a:srgbClr val="FFFFFF"/>
                  </a:solidFill>
                  <a:latin typeface="Miso"/>
                  <a:ea typeface="Miso"/>
                  <a:cs typeface="Miso"/>
                  <a:sym typeface="Miso"/>
                </a:defRPr>
              </a:pPr>
              <a:r>
                <a:t>6</a:t>
              </a:r>
            </a:p>
          </p:txBody>
        </p:sp>
        <p:sp>
          <p:nvSpPr>
            <p:cNvPr id="651" name="Expected evidence of change:…"/>
            <p:cNvSpPr/>
            <p:nvPr/>
          </p:nvSpPr>
          <p:spPr>
            <a:xfrm>
              <a:off x="-4" y="381824"/>
              <a:ext cx="4445000" cy="344773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6" tIns="71436" rIns="71436" bIns="71436" numCol="1" anchor="ctr">
              <a:spAutoFit/>
            </a:bodyPr>
            <a:lstStyle/>
            <a:p>
              <a:pPr defTabSz="1828433">
                <a:defRPr sz="3400">
                  <a:solidFill>
                    <a:srgbClr val="475468"/>
                  </a:solidFill>
                  <a:latin typeface="Miso"/>
                  <a:ea typeface="Miso"/>
                  <a:cs typeface="Miso"/>
                  <a:sym typeface="Miso"/>
                </a:defRPr>
              </a:pPr>
              <a:r>
                <a:rPr dirty="0">
                  <a:solidFill>
                    <a:srgbClr val="FF0000"/>
                  </a:solidFill>
                </a:rPr>
                <a:t>Expected evidence of change: </a:t>
              </a:r>
            </a:p>
            <a:p>
              <a:pPr algn="l" defTabSz="1828433">
                <a:spcBef>
                  <a:spcPts val="800"/>
                </a:spcBef>
                <a:defRPr sz="2900">
                  <a:solidFill>
                    <a:srgbClr val="475468"/>
                  </a:solidFill>
                  <a:latin typeface="Miso"/>
                  <a:ea typeface="Miso"/>
                  <a:cs typeface="Miso"/>
                  <a:sym typeface="Miso"/>
                </a:defRPr>
              </a:pPr>
              <a:r>
                <a:rPr sz="2800" dirty="0"/>
                <a:t>After looking at your personal vision statement, list the evidence you might expect to see that reveals you are growing in Christ.   </a:t>
              </a:r>
            </a:p>
          </p:txBody>
        </p:sp>
      </p:grpSp>
    </p:spTree>
  </p:cSld>
  <p:clrMapOvr>
    <a:masterClrMapping/>
  </p:clrMapOvr>
  <mc:AlternateContent xmlns:mc="http://schemas.openxmlformats.org/markup-compatibility/2006" xmlns:p14="http://schemas.microsoft.com/office/powerpoint/2010/main">
    <mc:Choice Requires="p14">
      <p:transition spd="slow" p14:dur="1200">
        <p14:prism isInverted="1"/>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615"/>
                                        </p:tgtEl>
                                        <p:attrNameLst>
                                          <p:attrName>style.visibility</p:attrName>
                                        </p:attrNameLst>
                                      </p:cBhvr>
                                      <p:to>
                                        <p:strVal val="visible"/>
                                      </p:to>
                                    </p:set>
                                    <p:animEffect transition="in" filter="fade">
                                      <p:cBhvr>
                                        <p:cTn id="7" dur="500"/>
                                        <p:tgtEl>
                                          <p:spTgt spid="6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623"/>
                                        </p:tgtEl>
                                        <p:attrNameLst>
                                          <p:attrName>style.visibility</p:attrName>
                                        </p:attrNameLst>
                                      </p:cBhvr>
                                      <p:to>
                                        <p:strVal val="visible"/>
                                      </p:to>
                                    </p:set>
                                    <p:animEffect transition="in" filter="fade">
                                      <p:cBhvr>
                                        <p:cTn id="12" dur="500"/>
                                        <p:tgtEl>
                                          <p:spTgt spid="6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fill="hold" grpId="0" nodeType="clickEffect">
                                  <p:stCondLst>
                                    <p:cond delay="0"/>
                                  </p:stCondLst>
                                  <p:iterate>
                                    <p:tmAbs val="0"/>
                                  </p:iterate>
                                  <p:childTnLst>
                                    <p:set>
                                      <p:cBhvr>
                                        <p:cTn id="16" fill="hold"/>
                                        <p:tgtEl>
                                          <p:spTgt spid="631"/>
                                        </p:tgtEl>
                                        <p:attrNameLst>
                                          <p:attrName>style.visibility</p:attrName>
                                        </p:attrNameLst>
                                      </p:cBhvr>
                                      <p:to>
                                        <p:strVal val="visible"/>
                                      </p:to>
                                    </p:set>
                                    <p:animEffect transition="in" filter="fade">
                                      <p:cBhvr>
                                        <p:cTn id="17" dur="500"/>
                                        <p:tgtEl>
                                          <p:spTgt spid="6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fill="hold" grpId="0" nodeType="clickEffect">
                                  <p:stCondLst>
                                    <p:cond delay="0"/>
                                  </p:stCondLst>
                                  <p:iterate>
                                    <p:tmAbs val="0"/>
                                  </p:iterate>
                                  <p:childTnLst>
                                    <p:set>
                                      <p:cBhvr>
                                        <p:cTn id="21" fill="hold"/>
                                        <p:tgtEl>
                                          <p:spTgt spid="639"/>
                                        </p:tgtEl>
                                        <p:attrNameLst>
                                          <p:attrName>style.visibility</p:attrName>
                                        </p:attrNameLst>
                                      </p:cBhvr>
                                      <p:to>
                                        <p:strVal val="visible"/>
                                      </p:to>
                                    </p:set>
                                    <p:animEffect transition="in" filter="fade">
                                      <p:cBhvr>
                                        <p:cTn id="22" dur="500"/>
                                        <p:tgtEl>
                                          <p:spTgt spid="63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fill="hold" grpId="0" nodeType="clickEffect">
                                  <p:stCondLst>
                                    <p:cond delay="0"/>
                                  </p:stCondLst>
                                  <p:iterate>
                                    <p:tmAbs val="0"/>
                                  </p:iterate>
                                  <p:childTnLst>
                                    <p:set>
                                      <p:cBhvr>
                                        <p:cTn id="26" fill="hold"/>
                                        <p:tgtEl>
                                          <p:spTgt spid="647"/>
                                        </p:tgtEl>
                                        <p:attrNameLst>
                                          <p:attrName>style.visibility</p:attrName>
                                        </p:attrNameLst>
                                      </p:cBhvr>
                                      <p:to>
                                        <p:strVal val="visible"/>
                                      </p:to>
                                    </p:set>
                                    <p:animEffect transition="in" filter="fade">
                                      <p:cBhvr>
                                        <p:cTn id="27" dur="500"/>
                                        <p:tgtEl>
                                          <p:spTgt spid="6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fill="hold" grpId="0" nodeType="clickEffect">
                                  <p:stCondLst>
                                    <p:cond delay="0"/>
                                  </p:stCondLst>
                                  <p:iterate>
                                    <p:tmAbs val="0"/>
                                  </p:iterate>
                                  <p:childTnLst>
                                    <p:set>
                                      <p:cBhvr>
                                        <p:cTn id="31" fill="hold"/>
                                        <p:tgtEl>
                                          <p:spTgt spid="652"/>
                                        </p:tgtEl>
                                        <p:attrNameLst>
                                          <p:attrName>style.visibility</p:attrName>
                                        </p:attrNameLst>
                                      </p:cBhvr>
                                      <p:to>
                                        <p:strVal val="visible"/>
                                      </p:to>
                                    </p:set>
                                    <p:animEffect transition="in" filter="fade">
                                      <p:cBhvr>
                                        <p:cTn id="32" dur="500"/>
                                        <p:tgtEl>
                                          <p:spTgt spid="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 grpId="0" animBg="1" advAuto="0"/>
      <p:bldP spid="623" grpId="0" animBg="1" advAuto="0"/>
      <p:bldP spid="631" grpId="0" animBg="1" advAuto="0"/>
      <p:bldP spid="639" grpId="0" animBg="1" advAuto="0"/>
      <p:bldP spid="647" grpId="0" animBg="1" advAuto="0"/>
      <p:bldP spid="652"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655"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656"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657" name="For God has not given us a spirit of fear, but of power and of love and of a sound mind."/>
          <p:cNvSpPr txBox="1"/>
          <p:nvPr/>
        </p:nvSpPr>
        <p:spPr>
          <a:xfrm>
            <a:off x="5607348" y="248015"/>
            <a:ext cx="9728783" cy="12041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8744" tIns="108744" rIns="108744" bIns="108744" anchor="ctr">
            <a:spAutoFit/>
          </a:bodyPr>
          <a:lstStyle>
            <a:lvl1pPr defTabSz="1087636">
              <a:lnSpc>
                <a:spcPct val="120000"/>
              </a:lnSpc>
              <a:spcBef>
                <a:spcPts val="500"/>
              </a:spcBef>
              <a:defRPr sz="9000">
                <a:solidFill>
                  <a:srgbClr val="445469"/>
                </a:solidFill>
                <a:latin typeface="Miso"/>
                <a:ea typeface="Miso"/>
                <a:cs typeface="Miso"/>
                <a:sym typeface="Miso"/>
              </a:defRPr>
            </a:lvl1pPr>
          </a:lstStyle>
          <a:p>
            <a:r>
              <a:rPr dirty="0"/>
              <a:t>For God has not given us a spirit of fear, but of power and of love and of a sound mind.</a:t>
            </a:r>
          </a:p>
        </p:txBody>
      </p:sp>
      <p:sp>
        <p:nvSpPr>
          <p:cNvPr id="658" name="2 Timothy 1:7"/>
          <p:cNvSpPr txBox="1"/>
          <p:nvPr/>
        </p:nvSpPr>
        <p:spPr>
          <a:xfrm>
            <a:off x="9516728" y="10218509"/>
            <a:ext cx="2669051" cy="773610"/>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nchor="ctr">
            <a:spAutoFit/>
          </a:bodyPr>
          <a:lstStyle>
            <a:lvl1pPr algn="l" defTabSz="1087636">
              <a:lnSpc>
                <a:spcPct val="120000"/>
              </a:lnSpc>
              <a:spcBef>
                <a:spcPts val="700"/>
              </a:spcBef>
              <a:defRPr sz="3000">
                <a:solidFill>
                  <a:srgbClr val="445469"/>
                </a:solidFill>
                <a:latin typeface="Miso"/>
                <a:ea typeface="Miso"/>
                <a:cs typeface="Miso"/>
                <a:sym typeface="Miso"/>
              </a:defRPr>
            </a:lvl1pPr>
          </a:lstStyle>
          <a:p>
            <a:r>
              <a:rPr dirty="0"/>
              <a:t>2 Timothy 1:7</a:t>
            </a:r>
          </a:p>
        </p:txBody>
      </p:sp>
      <p:sp>
        <p:nvSpPr>
          <p:cNvPr id="659" name="“"/>
          <p:cNvSpPr txBox="1"/>
          <p:nvPr/>
        </p:nvSpPr>
        <p:spPr>
          <a:xfrm>
            <a:off x="2947446" y="-2415225"/>
            <a:ext cx="2350456" cy="128292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nchor="ctr">
            <a:spAutoFit/>
          </a:bodyPr>
          <a:lstStyle>
            <a:lvl1pPr algn="l" defTabSz="1087636">
              <a:lnSpc>
                <a:spcPct val="120000"/>
              </a:lnSpc>
              <a:spcBef>
                <a:spcPts val="700"/>
              </a:spcBef>
              <a:defRPr sz="45000">
                <a:solidFill>
                  <a:srgbClr val="445469"/>
                </a:solidFill>
                <a:latin typeface="Miso"/>
                <a:ea typeface="Miso"/>
                <a:cs typeface="Miso"/>
                <a:sym typeface="Miso"/>
              </a:defRPr>
            </a:lvl1pPr>
          </a:lstStyle>
          <a:p>
            <a:r>
              <a:rPr dirty="0"/>
              <a:t>“</a:t>
            </a:r>
          </a:p>
        </p:txBody>
      </p:sp>
      <p:sp>
        <p:nvSpPr>
          <p:cNvPr id="660" name="”"/>
          <p:cNvSpPr txBox="1"/>
          <p:nvPr/>
        </p:nvSpPr>
        <p:spPr>
          <a:xfrm>
            <a:off x="15249304" y="4410626"/>
            <a:ext cx="2281555" cy="12754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lvl1pPr algn="l" defTabSz="1087636">
              <a:lnSpc>
                <a:spcPct val="110000"/>
              </a:lnSpc>
              <a:defRPr sz="45000">
                <a:solidFill>
                  <a:srgbClr val="445469"/>
                </a:solidFill>
                <a:latin typeface="Miso"/>
                <a:ea typeface="Miso"/>
                <a:cs typeface="Miso"/>
                <a:sym typeface="Miso"/>
              </a:defRPr>
            </a:lvl1pPr>
          </a:lstStyle>
          <a:p>
            <a:r>
              <a:t>”</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657"/>
                                        </p:tgtEl>
                                        <p:attrNameLst>
                                          <p:attrName>style.visibility</p:attrName>
                                        </p:attrNameLst>
                                      </p:cBhvr>
                                      <p:to>
                                        <p:strVal val="visible"/>
                                      </p:to>
                                    </p:set>
                                    <p:anim calcmode="lin" valueType="num">
                                      <p:cBhvr>
                                        <p:cTn id="7" dur="500" fill="hold"/>
                                        <p:tgtEl>
                                          <p:spTgt spid="657"/>
                                        </p:tgtEl>
                                        <p:attrNameLst>
                                          <p:attrName>ppt_x</p:attrName>
                                        </p:attrNameLst>
                                      </p:cBhvr>
                                      <p:tavLst>
                                        <p:tav tm="0">
                                          <p:val>
                                            <p:strVal val="#ppt_x"/>
                                          </p:val>
                                        </p:tav>
                                        <p:tav tm="100000">
                                          <p:val>
                                            <p:strVal val="#ppt_x"/>
                                          </p:val>
                                        </p:tav>
                                      </p:tavLst>
                                    </p:anim>
                                    <p:anim calcmode="lin" valueType="num">
                                      <p:cBhvr>
                                        <p:cTn id="8" dur="500" fill="hold"/>
                                        <p:tgtEl>
                                          <p:spTgt spid="6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2" name="CREATING YOUR IDP"/>
          <p:cNvSpPr txBox="1"/>
          <p:nvPr/>
        </p:nvSpPr>
        <p:spPr>
          <a:xfrm>
            <a:off x="5495266" y="425417"/>
            <a:ext cx="10638488" cy="1323439"/>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sz="8000" dirty="0"/>
              <a:t>CREATING YOUR IDP</a:t>
            </a:r>
          </a:p>
        </p:txBody>
      </p:sp>
      <p:sp>
        <p:nvSpPr>
          <p:cNvPr id="663" name="Individual Discipleship Plan"/>
          <p:cNvSpPr txBox="1"/>
          <p:nvPr/>
        </p:nvSpPr>
        <p:spPr>
          <a:xfrm>
            <a:off x="9089322" y="1628034"/>
            <a:ext cx="3491551"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Individual Discipleship Plan</a:t>
            </a:r>
          </a:p>
        </p:txBody>
      </p:sp>
      <p:grpSp>
        <p:nvGrpSpPr>
          <p:cNvPr id="667" name="Group"/>
          <p:cNvGrpSpPr/>
          <p:nvPr/>
        </p:nvGrpSpPr>
        <p:grpSpPr>
          <a:xfrm>
            <a:off x="14765596" y="2026864"/>
            <a:ext cx="6781789" cy="6326602"/>
            <a:chOff x="0" y="1292628"/>
            <a:chExt cx="6781788" cy="6326601"/>
          </a:xfrm>
        </p:grpSpPr>
        <p:pic>
          <p:nvPicPr>
            <p:cNvPr id="664" name="Image" descr="Image"/>
            <p:cNvPicPr>
              <a:picLocks/>
            </p:cNvPicPr>
            <p:nvPr/>
          </p:nvPicPr>
          <p:blipFill>
            <a:blip r:embed="rId2"/>
            <a:stretch>
              <a:fillRect/>
            </a:stretch>
          </p:blipFill>
          <p:spPr>
            <a:xfrm>
              <a:off x="0" y="2075611"/>
              <a:ext cx="6172200" cy="5383570"/>
            </a:xfrm>
            <a:prstGeom prst="rect">
              <a:avLst/>
            </a:prstGeom>
            <a:ln w="12700" cap="flat">
              <a:noFill/>
              <a:miter lim="400000"/>
            </a:ln>
            <a:effectLst/>
          </p:spPr>
        </p:pic>
        <p:sp>
          <p:nvSpPr>
            <p:cNvPr id="665" name="03"/>
            <p:cNvSpPr/>
            <p:nvPr/>
          </p:nvSpPr>
          <p:spPr>
            <a:xfrm>
              <a:off x="5511787" y="2672047"/>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defTabSz="1828433">
                <a:lnSpc>
                  <a:spcPct val="110000"/>
                </a:lnSpc>
                <a:defRPr sz="7000">
                  <a:solidFill>
                    <a:srgbClr val="FFFFFF"/>
                  </a:solidFill>
                  <a:latin typeface="Miso"/>
                  <a:ea typeface="Miso"/>
                  <a:cs typeface="Miso"/>
                  <a:sym typeface="Miso"/>
                </a:defRPr>
              </a:lvl1pPr>
            </a:lstStyle>
            <a:p>
              <a:r>
                <a:t>03</a:t>
              </a:r>
            </a:p>
          </p:txBody>
        </p:sp>
        <p:sp>
          <p:nvSpPr>
            <p:cNvPr id="666" name="Personal vision statement:…"/>
            <p:cNvSpPr/>
            <p:nvPr/>
          </p:nvSpPr>
          <p:spPr>
            <a:xfrm>
              <a:off x="756564" y="1292628"/>
              <a:ext cx="4572001" cy="632660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l" defTabSz="1828433">
                <a:defRPr sz="3400" spc="-34">
                  <a:solidFill>
                    <a:srgbClr val="FFFFFF"/>
                  </a:solidFill>
                  <a:latin typeface="Miso"/>
                  <a:ea typeface="Miso"/>
                  <a:cs typeface="Miso"/>
                  <a:sym typeface="Miso"/>
                </a:defRPr>
              </a:pPr>
              <a:r>
                <a:rPr dirty="0"/>
                <a:t>Personal vision statement:</a:t>
              </a:r>
            </a:p>
            <a:p>
              <a:pPr algn="l" defTabSz="1828433">
                <a:lnSpc>
                  <a:spcPct val="85000"/>
                </a:lnSpc>
                <a:spcBef>
                  <a:spcPts val="500"/>
                </a:spcBef>
                <a:defRPr sz="2900">
                  <a:solidFill>
                    <a:srgbClr val="FFFFFF"/>
                  </a:solidFill>
                  <a:latin typeface="Miso"/>
                  <a:ea typeface="Miso"/>
                  <a:cs typeface="Miso"/>
                  <a:sym typeface="Miso"/>
                </a:defRPr>
              </a:pPr>
              <a:r>
                <a:rPr sz="2800" dirty="0"/>
                <a:t>This includes two parts: </a:t>
              </a:r>
            </a:p>
            <a:p>
              <a:pPr marL="254000" indent="-254000" algn="l" defTabSz="1828433">
                <a:lnSpc>
                  <a:spcPct val="85000"/>
                </a:lnSpc>
                <a:spcBef>
                  <a:spcPts val="500"/>
                </a:spcBef>
                <a:buSzPct val="100000"/>
                <a:buAutoNum type="alphaLcPeriod"/>
                <a:defRPr sz="2900">
                  <a:solidFill>
                    <a:srgbClr val="FFFFFF"/>
                  </a:solidFill>
                  <a:latin typeface="Miso"/>
                  <a:ea typeface="Miso"/>
                  <a:cs typeface="Miso"/>
                  <a:sym typeface="Miso"/>
                </a:defRPr>
              </a:pPr>
              <a:r>
                <a:rPr sz="2800" dirty="0"/>
                <a:t>What do you see in your life today that you would like to change in order to become more effective as an Ambassador for Jesus?</a:t>
              </a:r>
            </a:p>
            <a:p>
              <a:pPr marL="254000" indent="-254000" algn="l" defTabSz="1828433">
                <a:lnSpc>
                  <a:spcPct val="85000"/>
                </a:lnSpc>
                <a:spcBef>
                  <a:spcPts val="500"/>
                </a:spcBef>
                <a:buSzPct val="100000"/>
                <a:buAutoNum type="alphaLcPeriod"/>
                <a:defRPr sz="2900">
                  <a:solidFill>
                    <a:srgbClr val="FFFFFF"/>
                  </a:solidFill>
                  <a:latin typeface="Miso"/>
                  <a:ea typeface="Miso"/>
                  <a:cs typeface="Miso"/>
                  <a:sym typeface="Miso"/>
                </a:defRPr>
              </a:pPr>
              <a:r>
                <a:rPr sz="2800" dirty="0"/>
                <a:t>Describe how you would like to see yourself in the future.</a:t>
              </a:r>
            </a:p>
            <a:p>
              <a:pPr algn="l" defTabSz="1828433">
                <a:lnSpc>
                  <a:spcPct val="85000"/>
                </a:lnSpc>
                <a:spcBef>
                  <a:spcPts val="500"/>
                </a:spcBef>
                <a:defRPr sz="2900" spc="-58">
                  <a:solidFill>
                    <a:srgbClr val="FFFFFF"/>
                  </a:solidFill>
                  <a:latin typeface="Miso"/>
                  <a:ea typeface="Miso"/>
                  <a:cs typeface="Miso"/>
                  <a:sym typeface="Miso"/>
                </a:defRPr>
              </a:pPr>
              <a:r>
                <a:rPr sz="2800" dirty="0"/>
                <a:t>Before you start writing, take a moment to pray for God to guide your thoughts. </a:t>
              </a:r>
            </a:p>
          </p:txBody>
        </p:sp>
      </p:grpSp>
      <p:grpSp>
        <p:nvGrpSpPr>
          <p:cNvPr id="672" name="Group"/>
          <p:cNvGrpSpPr/>
          <p:nvPr/>
        </p:nvGrpSpPr>
        <p:grpSpPr>
          <a:xfrm>
            <a:off x="7594600" y="2668963"/>
            <a:ext cx="6985000" cy="5042404"/>
            <a:chOff x="0" y="956827"/>
            <a:chExt cx="6985000" cy="5042403"/>
          </a:xfrm>
        </p:grpSpPr>
        <p:grpSp>
          <p:nvGrpSpPr>
            <p:cNvPr id="670" name="Group"/>
            <p:cNvGrpSpPr/>
            <p:nvPr/>
          </p:nvGrpSpPr>
          <p:grpSpPr>
            <a:xfrm>
              <a:off x="0" y="956827"/>
              <a:ext cx="6985000" cy="5042403"/>
              <a:chOff x="0" y="956827"/>
              <a:chExt cx="6985000" cy="5042402"/>
            </a:xfrm>
          </p:grpSpPr>
          <p:pic>
            <p:nvPicPr>
              <p:cNvPr id="668" name="Image" descr="Image"/>
              <p:cNvPicPr>
                <a:picLocks/>
              </p:cNvPicPr>
              <p:nvPr/>
            </p:nvPicPr>
            <p:blipFill>
              <a:blip r:embed="rId3"/>
              <a:stretch>
                <a:fillRect/>
              </a:stretch>
            </p:blipFill>
            <p:spPr>
              <a:xfrm>
                <a:off x="0" y="1097711"/>
                <a:ext cx="6985000" cy="4760634"/>
              </a:xfrm>
              <a:prstGeom prst="rect">
                <a:avLst/>
              </a:prstGeom>
              <a:ln w="12700" cap="flat">
                <a:noFill/>
                <a:miter lim="400000"/>
              </a:ln>
              <a:effectLst/>
            </p:spPr>
          </p:pic>
          <p:sp>
            <p:nvSpPr>
              <p:cNvPr id="669" name="Spiritual Companion:…"/>
              <p:cNvSpPr/>
              <p:nvPr/>
            </p:nvSpPr>
            <p:spPr>
              <a:xfrm>
                <a:off x="1150995" y="956827"/>
                <a:ext cx="4445001" cy="504240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l" defTabSz="1828433">
                  <a:defRPr sz="3400">
                    <a:solidFill>
                      <a:srgbClr val="FFFFFF"/>
                    </a:solidFill>
                    <a:latin typeface="Miso"/>
                    <a:ea typeface="Miso"/>
                    <a:cs typeface="Miso"/>
                    <a:sym typeface="Miso"/>
                  </a:defRPr>
                </a:pPr>
                <a:r>
                  <a:rPr dirty="0"/>
                  <a:t>Spiritual Companion: </a:t>
                </a:r>
              </a:p>
              <a:p>
                <a:pPr algn="l" defTabSz="1828433">
                  <a:spcBef>
                    <a:spcPts val="800"/>
                  </a:spcBef>
                  <a:defRPr sz="2900">
                    <a:solidFill>
                      <a:srgbClr val="FFFFFF"/>
                    </a:solidFill>
                    <a:latin typeface="Miso"/>
                    <a:ea typeface="Miso"/>
                    <a:cs typeface="Miso"/>
                    <a:sym typeface="Miso"/>
                  </a:defRPr>
                </a:pPr>
                <a:r>
                  <a:rPr sz="2800" dirty="0"/>
                  <a:t>Who is the spiritual companion who will encourage and support you in the next stage of your spiritual journey of growing as an Ambassador of Jesus? They will remain your spiritual companion throughout the current </a:t>
                </a:r>
                <a:r>
                  <a:rPr dirty="0"/>
                  <a:t>module.  </a:t>
                </a:r>
              </a:p>
            </p:txBody>
          </p:sp>
        </p:grpSp>
        <p:sp>
          <p:nvSpPr>
            <p:cNvPr id="671" name="02"/>
            <p:cNvSpPr/>
            <p:nvPr/>
          </p:nvSpPr>
          <p:spPr>
            <a:xfrm>
              <a:off x="5540753" y="1694147"/>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defTabSz="1828433">
                <a:lnSpc>
                  <a:spcPct val="110000"/>
                </a:lnSpc>
                <a:defRPr sz="7000">
                  <a:solidFill>
                    <a:srgbClr val="FFFFFF"/>
                  </a:solidFill>
                  <a:latin typeface="Miso"/>
                  <a:ea typeface="Miso"/>
                  <a:cs typeface="Miso"/>
                  <a:sym typeface="Miso"/>
                </a:defRPr>
              </a:lvl1pPr>
            </a:lstStyle>
            <a:p>
              <a:r>
                <a:t>02</a:t>
              </a:r>
            </a:p>
          </p:txBody>
        </p:sp>
      </p:grpSp>
      <p:grpSp>
        <p:nvGrpSpPr>
          <p:cNvPr id="677" name="Group"/>
          <p:cNvGrpSpPr/>
          <p:nvPr/>
        </p:nvGrpSpPr>
        <p:grpSpPr>
          <a:xfrm>
            <a:off x="467139" y="2809847"/>
            <a:ext cx="6985001" cy="4760634"/>
            <a:chOff x="0" y="487381"/>
            <a:chExt cx="6985000" cy="4760633"/>
          </a:xfrm>
        </p:grpSpPr>
        <p:grpSp>
          <p:nvGrpSpPr>
            <p:cNvPr id="675" name="Group"/>
            <p:cNvGrpSpPr/>
            <p:nvPr/>
          </p:nvGrpSpPr>
          <p:grpSpPr>
            <a:xfrm>
              <a:off x="0" y="487381"/>
              <a:ext cx="6985000" cy="4760635"/>
              <a:chOff x="0" y="0"/>
              <a:chExt cx="6985000" cy="4760633"/>
            </a:xfrm>
          </p:grpSpPr>
          <p:pic>
            <p:nvPicPr>
              <p:cNvPr id="673" name="Image" descr="Image"/>
              <p:cNvPicPr>
                <a:picLocks/>
              </p:cNvPicPr>
              <p:nvPr/>
            </p:nvPicPr>
            <p:blipFill>
              <a:blip r:embed="rId4"/>
              <a:stretch>
                <a:fillRect/>
              </a:stretch>
            </p:blipFill>
            <p:spPr>
              <a:xfrm>
                <a:off x="0" y="0"/>
                <a:ext cx="6985000" cy="4760634"/>
              </a:xfrm>
              <a:prstGeom prst="rect">
                <a:avLst/>
              </a:prstGeom>
              <a:ln w="12700" cap="flat">
                <a:noFill/>
                <a:miter lim="400000"/>
              </a:ln>
              <a:effectLst/>
            </p:spPr>
          </p:pic>
          <p:sp>
            <p:nvSpPr>
              <p:cNvPr id="674" name="IDP Module Name:…"/>
              <p:cNvSpPr/>
              <p:nvPr/>
            </p:nvSpPr>
            <p:spPr>
              <a:xfrm>
                <a:off x="2047631" y="2380316"/>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ctr">
                <a:spAutoFit/>
              </a:bodyPr>
              <a:lstStyle/>
              <a:p>
                <a:pPr algn="l" defTabSz="1828433">
                  <a:lnSpc>
                    <a:spcPct val="110000"/>
                  </a:lnSpc>
                  <a:defRPr sz="3400">
                    <a:solidFill>
                      <a:srgbClr val="FFFFFF"/>
                    </a:solidFill>
                    <a:latin typeface="Miso"/>
                    <a:ea typeface="Miso"/>
                    <a:cs typeface="Miso"/>
                    <a:sym typeface="Miso"/>
                  </a:defRPr>
                </a:pPr>
                <a:r>
                  <a:t>IDP Module Name:</a:t>
                </a:r>
              </a:p>
              <a:p>
                <a:pPr algn="l" defTabSz="1828433">
                  <a:lnSpc>
                    <a:spcPct val="110000"/>
                  </a:lnSpc>
                  <a:spcBef>
                    <a:spcPts val="800"/>
                  </a:spcBef>
                  <a:defRPr sz="2900">
                    <a:solidFill>
                      <a:srgbClr val="FFFFFF"/>
                    </a:solidFill>
                    <a:latin typeface="Miso"/>
                    <a:ea typeface="Miso"/>
                    <a:cs typeface="Miso"/>
                    <a:sym typeface="Miso"/>
                  </a:defRPr>
                </a:pPr>
                <a:r>
                  <a:t>Christ-Centered</a:t>
                </a:r>
              </a:p>
              <a:p>
                <a:pPr algn="l" defTabSz="1828433">
                  <a:lnSpc>
                    <a:spcPct val="110000"/>
                  </a:lnSpc>
                  <a:spcBef>
                    <a:spcPts val="800"/>
                  </a:spcBef>
                  <a:defRPr sz="2900">
                    <a:solidFill>
                      <a:srgbClr val="FFFFFF"/>
                    </a:solidFill>
                    <a:latin typeface="Miso"/>
                    <a:ea typeface="Miso"/>
                    <a:cs typeface="Miso"/>
                    <a:sym typeface="Miso"/>
                  </a:defRPr>
                </a:pPr>
                <a:r>
                  <a:t>Discipleship </a:t>
                </a:r>
              </a:p>
            </p:txBody>
          </p:sp>
        </p:grpSp>
        <p:sp>
          <p:nvSpPr>
            <p:cNvPr id="676" name="01"/>
            <p:cNvSpPr/>
            <p:nvPr/>
          </p:nvSpPr>
          <p:spPr>
            <a:xfrm>
              <a:off x="5550080" y="1083817"/>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defTabSz="1828433">
                <a:lnSpc>
                  <a:spcPct val="110000"/>
                </a:lnSpc>
                <a:defRPr sz="7000">
                  <a:solidFill>
                    <a:srgbClr val="FFFFFF"/>
                  </a:solidFill>
                  <a:latin typeface="Miso"/>
                  <a:ea typeface="Miso"/>
                  <a:cs typeface="Miso"/>
                  <a:sym typeface="Miso"/>
                </a:defRPr>
              </a:lvl1pPr>
            </a:lstStyle>
            <a:p>
              <a:r>
                <a:t>01</a:t>
              </a:r>
            </a:p>
          </p:txBody>
        </p:sp>
      </p:grpSp>
      <p:grpSp>
        <p:nvGrpSpPr>
          <p:cNvPr id="681" name="Group"/>
          <p:cNvGrpSpPr/>
          <p:nvPr/>
        </p:nvGrpSpPr>
        <p:grpSpPr>
          <a:xfrm>
            <a:off x="467139" y="7707781"/>
            <a:ext cx="6172201" cy="6081544"/>
            <a:chOff x="0" y="0"/>
            <a:chExt cx="6172200" cy="6081543"/>
          </a:xfrm>
        </p:grpSpPr>
        <p:pic>
          <p:nvPicPr>
            <p:cNvPr id="678" name="Image" descr="Image"/>
            <p:cNvPicPr>
              <a:picLocks/>
            </p:cNvPicPr>
            <p:nvPr/>
          </p:nvPicPr>
          <p:blipFill>
            <a:blip r:embed="rId5"/>
            <a:stretch>
              <a:fillRect/>
            </a:stretch>
          </p:blipFill>
          <p:spPr>
            <a:xfrm>
              <a:off x="0" y="0"/>
              <a:ext cx="6172200" cy="5383569"/>
            </a:xfrm>
            <a:prstGeom prst="rect">
              <a:avLst/>
            </a:prstGeom>
            <a:ln w="12700" cap="flat">
              <a:noFill/>
              <a:miter lim="400000"/>
            </a:ln>
            <a:effectLst/>
          </p:spPr>
        </p:pic>
        <p:sp>
          <p:nvSpPr>
            <p:cNvPr id="679" name="Expected evidence of change:…"/>
            <p:cNvSpPr/>
            <p:nvPr/>
          </p:nvSpPr>
          <p:spPr>
            <a:xfrm>
              <a:off x="876300" y="3010494"/>
              <a:ext cx="4572000"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l" defTabSz="1828433">
                <a:defRPr sz="3400">
                  <a:solidFill>
                    <a:srgbClr val="FFFFFF"/>
                  </a:solidFill>
                  <a:latin typeface="Miso"/>
                  <a:ea typeface="Miso"/>
                  <a:cs typeface="Miso"/>
                  <a:sym typeface="Miso"/>
                </a:defRPr>
              </a:pPr>
              <a:r>
                <a:t>Expected evidence of change: </a:t>
              </a:r>
            </a:p>
            <a:p>
              <a:pPr algn="l" defTabSz="1828433">
                <a:spcBef>
                  <a:spcPts val="800"/>
                </a:spcBef>
                <a:defRPr sz="2900">
                  <a:solidFill>
                    <a:srgbClr val="FFFFFF"/>
                  </a:solidFill>
                  <a:latin typeface="Miso"/>
                  <a:ea typeface="Miso"/>
                  <a:cs typeface="Miso"/>
                  <a:sym typeface="Miso"/>
                </a:defRPr>
              </a:pPr>
              <a:r>
                <a:t>After looking at your personal vision statement, list the evidence you might expect to see that reveals you are growing in Christ.   </a:t>
              </a:r>
            </a:p>
          </p:txBody>
        </p:sp>
        <p:sp>
          <p:nvSpPr>
            <p:cNvPr id="680" name="06"/>
            <p:cNvSpPr/>
            <p:nvPr/>
          </p:nvSpPr>
          <p:spPr>
            <a:xfrm>
              <a:off x="599030" y="4811543"/>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defTabSz="1828433">
                <a:lnSpc>
                  <a:spcPct val="110000"/>
                </a:lnSpc>
                <a:defRPr sz="7000">
                  <a:solidFill>
                    <a:srgbClr val="FFFFFF"/>
                  </a:solidFill>
                  <a:latin typeface="Miso"/>
                  <a:ea typeface="Miso"/>
                  <a:cs typeface="Miso"/>
                  <a:sym typeface="Miso"/>
                </a:defRPr>
              </a:lvl1pPr>
            </a:lstStyle>
            <a:p>
              <a:r>
                <a:t>06</a:t>
              </a:r>
            </a:p>
          </p:txBody>
        </p:sp>
      </p:grpSp>
      <p:grpSp>
        <p:nvGrpSpPr>
          <p:cNvPr id="685" name="Group"/>
          <p:cNvGrpSpPr/>
          <p:nvPr/>
        </p:nvGrpSpPr>
        <p:grpSpPr>
          <a:xfrm>
            <a:off x="6822444" y="8337953"/>
            <a:ext cx="6985001" cy="5451372"/>
            <a:chOff x="0" y="272205"/>
            <a:chExt cx="6985000" cy="5451371"/>
          </a:xfrm>
        </p:grpSpPr>
        <p:pic>
          <p:nvPicPr>
            <p:cNvPr id="682" name="Image" descr="Image"/>
            <p:cNvPicPr>
              <a:picLocks/>
            </p:cNvPicPr>
            <p:nvPr/>
          </p:nvPicPr>
          <p:blipFill>
            <a:blip r:embed="rId6"/>
            <a:stretch>
              <a:fillRect/>
            </a:stretch>
          </p:blipFill>
          <p:spPr>
            <a:xfrm>
              <a:off x="0" y="272205"/>
              <a:ext cx="6985000" cy="4760647"/>
            </a:xfrm>
            <a:prstGeom prst="rect">
              <a:avLst/>
            </a:prstGeom>
            <a:ln w="12700" cap="flat">
              <a:noFill/>
              <a:miter lim="400000"/>
            </a:ln>
            <a:effectLst/>
          </p:spPr>
        </p:pic>
        <p:sp>
          <p:nvSpPr>
            <p:cNvPr id="683" name="Next Steps:…"/>
            <p:cNvSpPr/>
            <p:nvPr/>
          </p:nvSpPr>
          <p:spPr>
            <a:xfrm>
              <a:off x="1859651" y="2652528"/>
              <a:ext cx="457200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l" defTabSz="1828433">
                <a:defRPr sz="3400">
                  <a:solidFill>
                    <a:srgbClr val="FFFFFF"/>
                  </a:solidFill>
                  <a:latin typeface="Miso"/>
                  <a:ea typeface="Miso"/>
                  <a:cs typeface="Miso"/>
                  <a:sym typeface="Miso"/>
                </a:defRPr>
              </a:pPr>
              <a:r>
                <a:t>Next Steps: </a:t>
              </a:r>
            </a:p>
            <a:p>
              <a:pPr algn="l" defTabSz="1828433">
                <a:spcBef>
                  <a:spcPts val="800"/>
                </a:spcBef>
                <a:defRPr sz="2900">
                  <a:solidFill>
                    <a:srgbClr val="FFFFFF"/>
                  </a:solidFill>
                  <a:latin typeface="Miso"/>
                  <a:ea typeface="Miso"/>
                  <a:cs typeface="Miso"/>
                  <a:sym typeface="Miso"/>
                </a:defRPr>
              </a:pPr>
              <a:r>
                <a:t>List the practical steps you will take to accomplish your personal discipleship vision. Think about how these steps will also shape your daily devotions with God.   </a:t>
              </a:r>
            </a:p>
          </p:txBody>
        </p:sp>
        <p:sp>
          <p:nvSpPr>
            <p:cNvPr id="684" name="05"/>
            <p:cNvSpPr/>
            <p:nvPr/>
          </p:nvSpPr>
          <p:spPr>
            <a:xfrm>
              <a:off x="1474681" y="4453577"/>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defTabSz="1828433">
                <a:lnSpc>
                  <a:spcPct val="110000"/>
                </a:lnSpc>
                <a:defRPr sz="7000">
                  <a:solidFill>
                    <a:srgbClr val="FFFFFF"/>
                  </a:solidFill>
                  <a:latin typeface="Miso"/>
                  <a:ea typeface="Miso"/>
                  <a:cs typeface="Miso"/>
                  <a:sym typeface="Miso"/>
                </a:defRPr>
              </a:lvl1pPr>
            </a:lstStyle>
            <a:p>
              <a:r>
                <a:t>05</a:t>
              </a:r>
            </a:p>
          </p:txBody>
        </p:sp>
      </p:grpSp>
      <p:grpSp>
        <p:nvGrpSpPr>
          <p:cNvPr id="689" name="Group"/>
          <p:cNvGrpSpPr/>
          <p:nvPr/>
        </p:nvGrpSpPr>
        <p:grpSpPr>
          <a:xfrm>
            <a:off x="13952796" y="8337953"/>
            <a:ext cx="6985001" cy="5451374"/>
            <a:chOff x="0" y="1097705"/>
            <a:chExt cx="6985000" cy="5451373"/>
          </a:xfrm>
        </p:grpSpPr>
        <p:pic>
          <p:nvPicPr>
            <p:cNvPr id="686" name="Image" descr="Image"/>
            <p:cNvPicPr>
              <a:picLocks/>
            </p:cNvPicPr>
            <p:nvPr/>
          </p:nvPicPr>
          <p:blipFill>
            <a:blip r:embed="rId7"/>
            <a:stretch>
              <a:fillRect/>
            </a:stretch>
          </p:blipFill>
          <p:spPr>
            <a:xfrm>
              <a:off x="0" y="1097705"/>
              <a:ext cx="6985000" cy="4760647"/>
            </a:xfrm>
            <a:prstGeom prst="rect">
              <a:avLst/>
            </a:prstGeom>
            <a:ln w="12700" cap="flat">
              <a:noFill/>
              <a:miter lim="400000"/>
            </a:ln>
            <a:effectLst/>
          </p:spPr>
        </p:pic>
        <p:sp>
          <p:nvSpPr>
            <p:cNvPr id="687" name="Reflection: How did I do?…"/>
            <p:cNvSpPr/>
            <p:nvPr/>
          </p:nvSpPr>
          <p:spPr>
            <a:xfrm>
              <a:off x="1895657" y="1713188"/>
              <a:ext cx="4572001" cy="352968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p>
              <a:pPr algn="l" defTabSz="1828433">
                <a:defRPr sz="3400">
                  <a:solidFill>
                    <a:srgbClr val="FFFFFF"/>
                  </a:solidFill>
                  <a:latin typeface="Miso"/>
                  <a:ea typeface="Miso"/>
                  <a:cs typeface="Miso"/>
                  <a:sym typeface="Miso"/>
                </a:defRPr>
              </a:pPr>
              <a:r>
                <a:rPr dirty="0"/>
                <a:t>Reflection: How did I do?  </a:t>
              </a:r>
            </a:p>
            <a:p>
              <a:pPr algn="l" defTabSz="1828433">
                <a:lnSpc>
                  <a:spcPct val="90000"/>
                </a:lnSpc>
                <a:spcBef>
                  <a:spcPts val="800"/>
                </a:spcBef>
                <a:defRPr sz="2900">
                  <a:solidFill>
                    <a:srgbClr val="FFFFFF"/>
                  </a:solidFill>
                  <a:latin typeface="Miso"/>
                  <a:ea typeface="Miso"/>
                  <a:cs typeface="Miso"/>
                  <a:sym typeface="Miso"/>
                </a:defRPr>
              </a:pPr>
              <a:r>
                <a:rPr dirty="0"/>
                <a:t>This is completed at the end of the module. It gives you a chance to reflect on what worked well and what you would like to improve in the future. You can compare your expected evidences of change to what actually happened. </a:t>
              </a:r>
            </a:p>
          </p:txBody>
        </p:sp>
        <p:sp>
          <p:nvSpPr>
            <p:cNvPr id="688" name="04"/>
            <p:cNvSpPr/>
            <p:nvPr/>
          </p:nvSpPr>
          <p:spPr>
            <a:xfrm>
              <a:off x="1486385" y="5279077"/>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numCol="1" anchor="ctr">
              <a:spAutoFit/>
            </a:bodyPr>
            <a:lstStyle>
              <a:lvl1pPr defTabSz="1828433">
                <a:lnSpc>
                  <a:spcPct val="110000"/>
                </a:lnSpc>
                <a:defRPr sz="7000">
                  <a:solidFill>
                    <a:srgbClr val="FFFFFF"/>
                  </a:solidFill>
                  <a:latin typeface="Miso"/>
                  <a:ea typeface="Miso"/>
                  <a:cs typeface="Miso"/>
                  <a:sym typeface="Miso"/>
                </a:defRPr>
              </a:lvl1pPr>
            </a:lstStyle>
            <a:p>
              <a:r>
                <a:t>04</a:t>
              </a:r>
            </a:p>
          </p:txBody>
        </p:sp>
      </p:grpSp>
      <p:sp>
        <p:nvSpPr>
          <p:cNvPr id="690" name="Rectangle 5"/>
          <p:cNvSpPr/>
          <p:nvPr/>
        </p:nvSpPr>
        <p:spPr>
          <a:xfrm>
            <a:off x="21505336" y="0"/>
            <a:ext cx="2921001" cy="13716001"/>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691" name="Picture 6" descr="Picture 6"/>
          <p:cNvPicPr>
            <a:picLocks noChangeAspect="1"/>
          </p:cNvPicPr>
          <p:nvPr/>
        </p:nvPicPr>
        <p:blipFill>
          <a:blip r:embed="rId8"/>
          <a:stretch>
            <a:fillRect/>
          </a:stretch>
        </p:blipFill>
        <p:spPr>
          <a:xfrm>
            <a:off x="21814783" y="10414000"/>
            <a:ext cx="2362201" cy="23622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 name="Rectangle 1"/>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701" name="Picture 4" descr="Picture 4"/>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702" name="Picture 7" descr="Picture 7"/>
          <p:cNvPicPr>
            <a:picLocks noChangeAspect="1"/>
          </p:cNvPicPr>
          <p:nvPr/>
        </p:nvPicPr>
        <p:blipFill>
          <a:blip r:embed="rId3"/>
          <a:srcRect l="1" r="23941"/>
          <a:stretch>
            <a:fillRect/>
          </a:stretch>
        </p:blipFill>
        <p:spPr>
          <a:xfrm>
            <a:off x="0" y="-41564"/>
            <a:ext cx="20927292" cy="13757564"/>
          </a:xfrm>
          <a:prstGeom prst="rect">
            <a:avLst/>
          </a:prstGeom>
          <a:ln w="12700">
            <a:miter lim="400000"/>
          </a:ln>
        </p:spPr>
      </p:pic>
      <p:sp>
        <p:nvSpPr>
          <p:cNvPr id="703" name="TextBox 10"/>
          <p:cNvSpPr txBox="1"/>
          <p:nvPr/>
        </p:nvSpPr>
        <p:spPr>
          <a:xfrm>
            <a:off x="12709473" y="4963842"/>
            <a:ext cx="6345383" cy="1409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6" tIns="71436" rIns="71436" bIns="71436" anchor="ctr">
            <a:spAutoFit/>
          </a:bodyPr>
          <a:lstStyle>
            <a:lvl1pPr>
              <a:defRPr sz="4400">
                <a:latin typeface="Miso"/>
                <a:ea typeface="Miso"/>
                <a:cs typeface="Miso"/>
                <a:sym typeface="Miso"/>
              </a:defRPr>
            </a:lvl1pPr>
          </a:lstStyle>
          <a:p>
            <a:r>
              <a:t>Adventist Youth Ministries</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Which age group is more likely to leave the church?"/>
          <p:cNvSpPr txBox="1"/>
          <p:nvPr/>
        </p:nvSpPr>
        <p:spPr>
          <a:xfrm>
            <a:off x="2717861" y="169871"/>
            <a:ext cx="18052082" cy="1015663"/>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7000">
                <a:solidFill>
                  <a:srgbClr val="445469"/>
                </a:solidFill>
                <a:latin typeface="Miso"/>
                <a:ea typeface="Miso"/>
                <a:cs typeface="Miso"/>
                <a:sym typeface="Miso"/>
              </a:defRPr>
            </a:lvl1pPr>
          </a:lstStyle>
          <a:p>
            <a:r>
              <a:rPr sz="6000" dirty="0"/>
              <a:t>Which age group is more likely to leave the church?</a:t>
            </a:r>
          </a:p>
        </p:txBody>
      </p:sp>
      <p:sp>
        <p:nvSpPr>
          <p:cNvPr id="164" name="Rectangle"/>
          <p:cNvSpPr/>
          <p:nvPr/>
        </p:nvSpPr>
        <p:spPr>
          <a:xfrm>
            <a:off x="10292591" y="2158287"/>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165" name="Ambassadors Ministry"/>
          <p:cNvSpPr txBox="1"/>
          <p:nvPr/>
        </p:nvSpPr>
        <p:spPr>
          <a:xfrm>
            <a:off x="9623752" y="1525654"/>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166"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67"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68"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aphicFrame>
        <p:nvGraphicFramePr>
          <p:cNvPr id="169" name="2D Pie Chart"/>
          <p:cNvGraphicFramePr/>
          <p:nvPr>
            <p:extLst>
              <p:ext uri="{D42A27DB-BD31-4B8C-83A1-F6EECF244321}">
                <p14:modId xmlns:p14="http://schemas.microsoft.com/office/powerpoint/2010/main" val="4000842841"/>
              </p:ext>
            </p:extLst>
          </p:nvPr>
        </p:nvGraphicFramePr>
        <p:xfrm>
          <a:off x="821094" y="1760467"/>
          <a:ext cx="19815167" cy="1169427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Reasons why people leave the church"/>
          <p:cNvSpPr txBox="1"/>
          <p:nvPr/>
        </p:nvSpPr>
        <p:spPr>
          <a:xfrm>
            <a:off x="2717862" y="402269"/>
            <a:ext cx="17212326" cy="1107996"/>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7000">
                <a:solidFill>
                  <a:srgbClr val="445469"/>
                </a:solidFill>
                <a:latin typeface="Miso"/>
                <a:ea typeface="Miso"/>
                <a:cs typeface="Miso"/>
                <a:sym typeface="Miso"/>
              </a:defRPr>
            </a:lvl1pPr>
          </a:lstStyle>
          <a:p>
            <a:r>
              <a:rPr sz="6600" dirty="0"/>
              <a:t>Reasons why people leave the church</a:t>
            </a:r>
          </a:p>
        </p:txBody>
      </p:sp>
      <p:sp>
        <p:nvSpPr>
          <p:cNvPr id="172" name="Rectangle"/>
          <p:cNvSpPr/>
          <p:nvPr/>
        </p:nvSpPr>
        <p:spPr>
          <a:xfrm>
            <a:off x="10292591" y="2158287"/>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173" name="Ambassadors Ministry"/>
          <p:cNvSpPr txBox="1"/>
          <p:nvPr/>
        </p:nvSpPr>
        <p:spPr>
          <a:xfrm>
            <a:off x="9623752" y="1525654"/>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174"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75"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76"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graphicFrame>
        <p:nvGraphicFramePr>
          <p:cNvPr id="177" name="2D Bar Chart"/>
          <p:cNvGraphicFramePr/>
          <p:nvPr>
            <p:extLst>
              <p:ext uri="{D42A27DB-BD31-4B8C-83A1-F6EECF244321}">
                <p14:modId xmlns:p14="http://schemas.microsoft.com/office/powerpoint/2010/main" val="2153251102"/>
              </p:ext>
            </p:extLst>
          </p:nvPr>
        </p:nvGraphicFramePr>
        <p:xfrm>
          <a:off x="664245" y="2241894"/>
          <a:ext cx="19972016" cy="1166265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What Happened When They Stopped Attending Church"/>
          <p:cNvSpPr txBox="1"/>
          <p:nvPr/>
        </p:nvSpPr>
        <p:spPr>
          <a:xfrm>
            <a:off x="2425517" y="210978"/>
            <a:ext cx="17135458" cy="923330"/>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6800">
                <a:solidFill>
                  <a:srgbClr val="445469"/>
                </a:solidFill>
                <a:latin typeface="Miso"/>
                <a:ea typeface="Miso"/>
                <a:cs typeface="Miso"/>
                <a:sym typeface="Miso"/>
              </a:defRPr>
            </a:lvl1pPr>
          </a:lstStyle>
          <a:p>
            <a:r>
              <a:rPr sz="5400" dirty="0"/>
              <a:t>What Happened When They Stopped Attending Church</a:t>
            </a:r>
          </a:p>
        </p:txBody>
      </p:sp>
      <p:sp>
        <p:nvSpPr>
          <p:cNvPr id="180" name="Rectangle"/>
          <p:cNvSpPr/>
          <p:nvPr/>
        </p:nvSpPr>
        <p:spPr>
          <a:xfrm>
            <a:off x="9686988" y="2132806"/>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181" name="Ambassadors Ministry"/>
          <p:cNvSpPr txBox="1"/>
          <p:nvPr/>
        </p:nvSpPr>
        <p:spPr>
          <a:xfrm>
            <a:off x="9018148" y="1500172"/>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sp>
        <p:nvSpPr>
          <p:cNvPr id="182"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183"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184"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
        <p:nvSpPr>
          <p:cNvPr id="185" name="Shape"/>
          <p:cNvSpPr/>
          <p:nvPr/>
        </p:nvSpPr>
        <p:spPr>
          <a:xfrm>
            <a:off x="6877370" y="4200930"/>
            <a:ext cx="1399318" cy="370860"/>
          </a:xfrm>
          <a:custGeom>
            <a:avLst/>
            <a:gdLst/>
            <a:ahLst/>
            <a:cxnLst>
              <a:cxn ang="0">
                <a:pos x="wd2" y="hd2"/>
              </a:cxn>
              <a:cxn ang="5400000">
                <a:pos x="wd2" y="hd2"/>
              </a:cxn>
              <a:cxn ang="10800000">
                <a:pos x="wd2" y="hd2"/>
              </a:cxn>
              <a:cxn ang="16200000">
                <a:pos x="wd2" y="hd2"/>
              </a:cxn>
            </a:cxnLst>
            <a:rect l="0" t="0" r="r" b="b"/>
            <a:pathLst>
              <a:path w="21600" h="21600" extrusionOk="0">
                <a:moveTo>
                  <a:pt x="21600" y="10534"/>
                </a:moveTo>
                <a:lnTo>
                  <a:pt x="16158" y="0"/>
                </a:lnTo>
                <a:lnTo>
                  <a:pt x="16158" y="6728"/>
                </a:lnTo>
                <a:lnTo>
                  <a:pt x="0" y="6728"/>
                </a:lnTo>
                <a:lnTo>
                  <a:pt x="0" y="14872"/>
                </a:lnTo>
                <a:lnTo>
                  <a:pt x="16158" y="14872"/>
                </a:lnTo>
                <a:lnTo>
                  <a:pt x="16158" y="21600"/>
                </a:lnTo>
                <a:lnTo>
                  <a:pt x="21600" y="10534"/>
                </a:lnTo>
              </a:path>
            </a:pathLst>
          </a:custGeom>
          <a:solidFill>
            <a:srgbClr val="FF2600"/>
          </a:solidFill>
          <a:ln w="12700">
            <a:miter lim="400000"/>
          </a:ln>
        </p:spPr>
        <p:txBody>
          <a:bodyPr lIns="45719" rIns="45719" anchor="ctr"/>
          <a:lstStyle/>
          <a:p>
            <a:pPr algn="l" defTabSz="1828433">
              <a:defRPr sz="3600">
                <a:solidFill>
                  <a:srgbClr val="445469"/>
                </a:solidFill>
                <a:latin typeface="+mn-lt"/>
                <a:ea typeface="+mn-ea"/>
                <a:cs typeface="+mn-cs"/>
                <a:sym typeface="Helvetica"/>
              </a:defRPr>
            </a:pPr>
            <a:endParaRPr/>
          </a:p>
        </p:txBody>
      </p:sp>
      <p:sp>
        <p:nvSpPr>
          <p:cNvPr id="186" name="40%"/>
          <p:cNvSpPr txBox="1"/>
          <p:nvPr/>
        </p:nvSpPr>
        <p:spPr>
          <a:xfrm>
            <a:off x="4968240" y="3908447"/>
            <a:ext cx="1667263" cy="8616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869" tIns="121869" rIns="121869" bIns="121869" anchor="ctr">
            <a:spAutoFit/>
          </a:bodyPr>
          <a:lstStyle>
            <a:lvl1pPr algn="l" defTabSz="457200">
              <a:spcBef>
                <a:spcPts val="600"/>
              </a:spcBef>
              <a:defRPr sz="4000">
                <a:solidFill>
                  <a:srgbClr val="FF2600"/>
                </a:solidFill>
                <a:latin typeface="Miso"/>
                <a:ea typeface="Miso"/>
                <a:cs typeface="Miso"/>
                <a:sym typeface="Miso"/>
              </a:defRPr>
            </a:lvl1pPr>
          </a:lstStyle>
          <a:p>
            <a:r>
              <a:rPr dirty="0"/>
              <a:t>40%</a:t>
            </a:r>
          </a:p>
        </p:txBody>
      </p:sp>
      <p:sp>
        <p:nvSpPr>
          <p:cNvPr id="187" name="No one contacted me"/>
          <p:cNvSpPr txBox="1"/>
          <p:nvPr/>
        </p:nvSpPr>
        <p:spPr>
          <a:xfrm>
            <a:off x="8678481" y="3737327"/>
            <a:ext cx="3534791"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lvl1pPr algn="l" defTabSz="1087636">
              <a:lnSpc>
                <a:spcPct val="110000"/>
              </a:lnSpc>
              <a:spcBef>
                <a:spcPts val="500"/>
              </a:spcBef>
              <a:defRPr sz="4000" b="1">
                <a:solidFill>
                  <a:srgbClr val="FF2600"/>
                </a:solidFill>
                <a:latin typeface="Miso"/>
                <a:ea typeface="Miso"/>
                <a:cs typeface="Miso"/>
                <a:sym typeface="Miso"/>
              </a:defRPr>
            </a:lvl1pPr>
          </a:lstStyle>
          <a:p>
            <a:r>
              <a:t>No one contacted me</a:t>
            </a:r>
          </a:p>
        </p:txBody>
      </p:sp>
      <p:sp>
        <p:nvSpPr>
          <p:cNvPr id="188" name="Shape"/>
          <p:cNvSpPr/>
          <p:nvPr/>
        </p:nvSpPr>
        <p:spPr>
          <a:xfrm>
            <a:off x="6877370" y="5072029"/>
            <a:ext cx="1399318" cy="370860"/>
          </a:xfrm>
          <a:custGeom>
            <a:avLst/>
            <a:gdLst/>
            <a:ahLst/>
            <a:cxnLst>
              <a:cxn ang="0">
                <a:pos x="wd2" y="hd2"/>
              </a:cxn>
              <a:cxn ang="5400000">
                <a:pos x="wd2" y="hd2"/>
              </a:cxn>
              <a:cxn ang="10800000">
                <a:pos x="wd2" y="hd2"/>
              </a:cxn>
              <a:cxn ang="16200000">
                <a:pos x="wd2" y="hd2"/>
              </a:cxn>
            </a:cxnLst>
            <a:rect l="0" t="0" r="r" b="b"/>
            <a:pathLst>
              <a:path w="21600" h="21600" extrusionOk="0">
                <a:moveTo>
                  <a:pt x="21600" y="11066"/>
                </a:moveTo>
                <a:lnTo>
                  <a:pt x="16158" y="0"/>
                </a:lnTo>
                <a:lnTo>
                  <a:pt x="16158" y="6728"/>
                </a:lnTo>
                <a:lnTo>
                  <a:pt x="0" y="6728"/>
                </a:lnTo>
                <a:lnTo>
                  <a:pt x="0" y="14872"/>
                </a:lnTo>
                <a:lnTo>
                  <a:pt x="16158" y="14872"/>
                </a:lnTo>
                <a:lnTo>
                  <a:pt x="16158" y="21600"/>
                </a:lnTo>
                <a:lnTo>
                  <a:pt x="21600" y="11066"/>
                </a:lnTo>
              </a:path>
            </a:pathLst>
          </a:custGeom>
          <a:solidFill>
            <a:srgbClr val="1EA185"/>
          </a:solidFill>
          <a:ln w="12700">
            <a:miter lim="400000"/>
          </a:ln>
        </p:spPr>
        <p:txBody>
          <a:bodyPr lIns="45719" rIns="45719" anchor="ctr"/>
          <a:lstStyle/>
          <a:p>
            <a:pPr algn="l" defTabSz="1828433">
              <a:defRPr sz="3600">
                <a:solidFill>
                  <a:srgbClr val="445469"/>
                </a:solidFill>
                <a:latin typeface="+mn-lt"/>
                <a:ea typeface="+mn-ea"/>
                <a:cs typeface="+mn-cs"/>
                <a:sym typeface="Helvetica"/>
              </a:defRPr>
            </a:pPr>
            <a:endParaRPr/>
          </a:p>
        </p:txBody>
      </p:sp>
      <p:sp>
        <p:nvSpPr>
          <p:cNvPr id="189" name="19%"/>
          <p:cNvSpPr txBox="1"/>
          <p:nvPr/>
        </p:nvSpPr>
        <p:spPr>
          <a:xfrm>
            <a:off x="4968240" y="4807167"/>
            <a:ext cx="1667263" cy="8616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869" tIns="121869" rIns="121869" bIns="121869" anchor="ctr">
            <a:spAutoFit/>
          </a:bodyPr>
          <a:lstStyle>
            <a:lvl1pPr algn="l" defTabSz="457200">
              <a:spcBef>
                <a:spcPts val="600"/>
              </a:spcBef>
              <a:defRPr sz="4000">
                <a:solidFill>
                  <a:srgbClr val="445469"/>
                </a:solidFill>
                <a:latin typeface="Miso"/>
                <a:ea typeface="Miso"/>
                <a:cs typeface="Miso"/>
                <a:sym typeface="Miso"/>
              </a:defRPr>
            </a:lvl1pPr>
          </a:lstStyle>
          <a:p>
            <a:r>
              <a:rPr dirty="0"/>
              <a:t>19%</a:t>
            </a:r>
          </a:p>
        </p:txBody>
      </p:sp>
      <p:sp>
        <p:nvSpPr>
          <p:cNvPr id="190" name="A church member came to visit me"/>
          <p:cNvSpPr txBox="1"/>
          <p:nvPr/>
        </p:nvSpPr>
        <p:spPr>
          <a:xfrm>
            <a:off x="8678481" y="4588969"/>
            <a:ext cx="5732907"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lvl1pPr algn="l" defTabSz="1087636">
              <a:lnSpc>
                <a:spcPct val="110000"/>
              </a:lnSpc>
              <a:spcBef>
                <a:spcPts val="500"/>
              </a:spcBef>
              <a:defRPr sz="4000" b="1">
                <a:solidFill>
                  <a:srgbClr val="445469"/>
                </a:solidFill>
                <a:latin typeface="Miso"/>
                <a:ea typeface="Miso"/>
                <a:cs typeface="Miso"/>
                <a:sym typeface="Miso"/>
              </a:defRPr>
            </a:lvl1pPr>
          </a:lstStyle>
          <a:p>
            <a:r>
              <a:t>A church member came to visit me</a:t>
            </a:r>
          </a:p>
        </p:txBody>
      </p:sp>
      <p:sp>
        <p:nvSpPr>
          <p:cNvPr id="191" name="Shape"/>
          <p:cNvSpPr/>
          <p:nvPr/>
        </p:nvSpPr>
        <p:spPr>
          <a:xfrm>
            <a:off x="6877370" y="5916529"/>
            <a:ext cx="1399318" cy="370866"/>
          </a:xfrm>
          <a:custGeom>
            <a:avLst/>
            <a:gdLst/>
            <a:ahLst/>
            <a:cxnLst>
              <a:cxn ang="0">
                <a:pos x="wd2" y="hd2"/>
              </a:cxn>
              <a:cxn ang="5400000">
                <a:pos x="wd2" y="hd2"/>
              </a:cxn>
              <a:cxn ang="10800000">
                <a:pos x="wd2" y="hd2"/>
              </a:cxn>
              <a:cxn ang="16200000">
                <a:pos x="wd2" y="hd2"/>
              </a:cxn>
            </a:cxnLst>
            <a:rect l="0" t="0" r="r" b="b"/>
            <a:pathLst>
              <a:path w="21600" h="21600" extrusionOk="0">
                <a:moveTo>
                  <a:pt x="21600" y="10580"/>
                </a:moveTo>
                <a:lnTo>
                  <a:pt x="16158" y="0"/>
                </a:lnTo>
                <a:lnTo>
                  <a:pt x="16158" y="6700"/>
                </a:lnTo>
                <a:lnTo>
                  <a:pt x="0" y="6700"/>
                </a:lnTo>
                <a:lnTo>
                  <a:pt x="0" y="14900"/>
                </a:lnTo>
                <a:lnTo>
                  <a:pt x="16158" y="14900"/>
                </a:lnTo>
                <a:lnTo>
                  <a:pt x="16158" y="21600"/>
                </a:lnTo>
                <a:lnTo>
                  <a:pt x="21600" y="10580"/>
                </a:lnTo>
              </a:path>
            </a:pathLst>
          </a:custGeom>
          <a:solidFill>
            <a:srgbClr val="1EA185"/>
          </a:solidFill>
          <a:ln w="12700">
            <a:miter lim="400000"/>
          </a:ln>
        </p:spPr>
        <p:txBody>
          <a:bodyPr lIns="45719" rIns="45719" anchor="ctr"/>
          <a:lstStyle/>
          <a:p>
            <a:pPr algn="l" defTabSz="1828433">
              <a:defRPr sz="3600">
                <a:solidFill>
                  <a:srgbClr val="445469"/>
                </a:solidFill>
                <a:latin typeface="+mn-lt"/>
                <a:ea typeface="+mn-ea"/>
                <a:cs typeface="+mn-cs"/>
                <a:sym typeface="Helvetica"/>
              </a:defRPr>
            </a:pPr>
            <a:endParaRPr/>
          </a:p>
        </p:txBody>
      </p:sp>
      <p:sp>
        <p:nvSpPr>
          <p:cNvPr id="192" name="17%"/>
          <p:cNvSpPr txBox="1"/>
          <p:nvPr/>
        </p:nvSpPr>
        <p:spPr>
          <a:xfrm>
            <a:off x="4968240" y="5624802"/>
            <a:ext cx="1667263" cy="8616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869" tIns="121869" rIns="121869" bIns="121869" anchor="ctr">
            <a:spAutoFit/>
          </a:bodyPr>
          <a:lstStyle>
            <a:lvl1pPr algn="l" defTabSz="457200">
              <a:spcBef>
                <a:spcPts val="600"/>
              </a:spcBef>
              <a:defRPr sz="4000">
                <a:solidFill>
                  <a:srgbClr val="445469"/>
                </a:solidFill>
                <a:latin typeface="Miso"/>
                <a:ea typeface="Miso"/>
                <a:cs typeface="Miso"/>
                <a:sym typeface="Miso"/>
              </a:defRPr>
            </a:lvl1pPr>
          </a:lstStyle>
          <a:p>
            <a:r>
              <a:rPr dirty="0"/>
              <a:t>17%</a:t>
            </a:r>
          </a:p>
        </p:txBody>
      </p:sp>
      <p:sp>
        <p:nvSpPr>
          <p:cNvPr id="193" name="A local elder came to visit me"/>
          <p:cNvSpPr txBox="1"/>
          <p:nvPr/>
        </p:nvSpPr>
        <p:spPr>
          <a:xfrm>
            <a:off x="8678481" y="5452929"/>
            <a:ext cx="4895215"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lvl1pPr algn="l" defTabSz="1087636">
              <a:lnSpc>
                <a:spcPct val="110000"/>
              </a:lnSpc>
              <a:spcBef>
                <a:spcPts val="500"/>
              </a:spcBef>
              <a:defRPr sz="4000" b="1">
                <a:solidFill>
                  <a:srgbClr val="445469"/>
                </a:solidFill>
                <a:latin typeface="Miso"/>
                <a:ea typeface="Miso"/>
                <a:cs typeface="Miso"/>
                <a:sym typeface="Miso"/>
              </a:defRPr>
            </a:lvl1pPr>
          </a:lstStyle>
          <a:p>
            <a:r>
              <a:t>A local elder came to visit me</a:t>
            </a:r>
          </a:p>
        </p:txBody>
      </p:sp>
      <p:sp>
        <p:nvSpPr>
          <p:cNvPr id="194" name="Shape"/>
          <p:cNvSpPr/>
          <p:nvPr/>
        </p:nvSpPr>
        <p:spPr>
          <a:xfrm>
            <a:off x="6877370" y="6774326"/>
            <a:ext cx="1399318" cy="370860"/>
          </a:xfrm>
          <a:custGeom>
            <a:avLst/>
            <a:gdLst/>
            <a:ahLst/>
            <a:cxnLst>
              <a:cxn ang="0">
                <a:pos x="wd2" y="hd2"/>
              </a:cxn>
              <a:cxn ang="5400000">
                <a:pos x="wd2" y="hd2"/>
              </a:cxn>
              <a:cxn ang="10800000">
                <a:pos x="wd2" y="hd2"/>
              </a:cxn>
              <a:cxn ang="16200000">
                <a:pos x="wd2" y="hd2"/>
              </a:cxn>
            </a:cxnLst>
            <a:rect l="0" t="0" r="r" b="b"/>
            <a:pathLst>
              <a:path w="21600" h="21600" extrusionOk="0">
                <a:moveTo>
                  <a:pt x="21600" y="10534"/>
                </a:moveTo>
                <a:lnTo>
                  <a:pt x="16158" y="0"/>
                </a:lnTo>
                <a:lnTo>
                  <a:pt x="16158" y="6728"/>
                </a:lnTo>
                <a:lnTo>
                  <a:pt x="0" y="6728"/>
                </a:lnTo>
                <a:lnTo>
                  <a:pt x="0" y="14872"/>
                </a:lnTo>
                <a:lnTo>
                  <a:pt x="16158" y="14872"/>
                </a:lnTo>
                <a:lnTo>
                  <a:pt x="16158" y="21600"/>
                </a:lnTo>
                <a:lnTo>
                  <a:pt x="21600" y="10534"/>
                </a:lnTo>
              </a:path>
            </a:pathLst>
          </a:custGeom>
          <a:solidFill>
            <a:srgbClr val="1EA185"/>
          </a:solidFill>
          <a:ln w="12700">
            <a:miter lim="400000"/>
          </a:ln>
        </p:spPr>
        <p:txBody>
          <a:bodyPr lIns="45719" rIns="45719" anchor="ctr"/>
          <a:lstStyle/>
          <a:p>
            <a:pPr algn="l" defTabSz="1828433">
              <a:defRPr sz="3600">
                <a:solidFill>
                  <a:srgbClr val="445469"/>
                </a:solidFill>
                <a:latin typeface="+mn-lt"/>
                <a:ea typeface="+mn-ea"/>
                <a:cs typeface="+mn-cs"/>
                <a:sym typeface="Helvetica"/>
              </a:defRPr>
            </a:pPr>
            <a:endParaRPr/>
          </a:p>
        </p:txBody>
      </p:sp>
      <p:sp>
        <p:nvSpPr>
          <p:cNvPr id="195" name="15%"/>
          <p:cNvSpPr txBox="1"/>
          <p:nvPr/>
        </p:nvSpPr>
        <p:spPr>
          <a:xfrm>
            <a:off x="4968240" y="6477644"/>
            <a:ext cx="1667263" cy="8616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869" tIns="121869" rIns="121869" bIns="121869" anchor="ctr">
            <a:spAutoFit/>
          </a:bodyPr>
          <a:lstStyle>
            <a:lvl1pPr algn="l" defTabSz="457200">
              <a:spcBef>
                <a:spcPts val="600"/>
              </a:spcBef>
              <a:defRPr sz="4000">
                <a:solidFill>
                  <a:srgbClr val="445469"/>
                </a:solidFill>
                <a:latin typeface="Miso"/>
                <a:ea typeface="Miso"/>
                <a:cs typeface="Miso"/>
                <a:sym typeface="Miso"/>
              </a:defRPr>
            </a:lvl1pPr>
          </a:lstStyle>
          <a:p>
            <a:r>
              <a:rPr dirty="0"/>
              <a:t>15%</a:t>
            </a:r>
          </a:p>
        </p:txBody>
      </p:sp>
      <p:sp>
        <p:nvSpPr>
          <p:cNvPr id="196" name="A local church member contacted me by phone"/>
          <p:cNvSpPr txBox="1"/>
          <p:nvPr/>
        </p:nvSpPr>
        <p:spPr>
          <a:xfrm>
            <a:off x="8678481" y="6259446"/>
            <a:ext cx="7626731"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lvl1pPr algn="l" defTabSz="1087636">
              <a:lnSpc>
                <a:spcPct val="110000"/>
              </a:lnSpc>
              <a:spcBef>
                <a:spcPts val="500"/>
              </a:spcBef>
              <a:defRPr sz="4000" b="1">
                <a:solidFill>
                  <a:srgbClr val="445469"/>
                </a:solidFill>
                <a:latin typeface="Miso"/>
                <a:ea typeface="Miso"/>
                <a:cs typeface="Miso"/>
                <a:sym typeface="Miso"/>
              </a:defRPr>
            </a:lvl1pPr>
          </a:lstStyle>
          <a:p>
            <a:r>
              <a:t>A local church member contacted me by phone</a:t>
            </a:r>
          </a:p>
        </p:txBody>
      </p:sp>
      <p:sp>
        <p:nvSpPr>
          <p:cNvPr id="197" name="Shape"/>
          <p:cNvSpPr/>
          <p:nvPr/>
        </p:nvSpPr>
        <p:spPr>
          <a:xfrm>
            <a:off x="6877370" y="7622970"/>
            <a:ext cx="1399318" cy="370860"/>
          </a:xfrm>
          <a:custGeom>
            <a:avLst/>
            <a:gdLst/>
            <a:ahLst/>
            <a:cxnLst>
              <a:cxn ang="0">
                <a:pos x="wd2" y="hd2"/>
              </a:cxn>
              <a:cxn ang="5400000">
                <a:pos x="wd2" y="hd2"/>
              </a:cxn>
              <a:cxn ang="10800000">
                <a:pos x="wd2" y="hd2"/>
              </a:cxn>
              <a:cxn ang="16200000">
                <a:pos x="wd2" y="hd2"/>
              </a:cxn>
            </a:cxnLst>
            <a:rect l="0" t="0" r="r" b="b"/>
            <a:pathLst>
              <a:path w="21600" h="21600" extrusionOk="0">
                <a:moveTo>
                  <a:pt x="21600" y="10534"/>
                </a:moveTo>
                <a:lnTo>
                  <a:pt x="16158" y="0"/>
                </a:lnTo>
                <a:lnTo>
                  <a:pt x="16158" y="6728"/>
                </a:lnTo>
                <a:lnTo>
                  <a:pt x="0" y="6728"/>
                </a:lnTo>
                <a:lnTo>
                  <a:pt x="0" y="14872"/>
                </a:lnTo>
                <a:lnTo>
                  <a:pt x="16158" y="14872"/>
                </a:lnTo>
                <a:lnTo>
                  <a:pt x="16158" y="21600"/>
                </a:lnTo>
                <a:lnTo>
                  <a:pt x="21600" y="10534"/>
                </a:lnTo>
              </a:path>
            </a:pathLst>
          </a:custGeom>
          <a:solidFill>
            <a:srgbClr val="1EA185"/>
          </a:solidFill>
          <a:ln w="12700">
            <a:miter lim="400000"/>
          </a:ln>
        </p:spPr>
        <p:txBody>
          <a:bodyPr lIns="45719" rIns="45719" anchor="ctr"/>
          <a:lstStyle/>
          <a:p>
            <a:pPr algn="l" defTabSz="1828433">
              <a:defRPr sz="3600">
                <a:solidFill>
                  <a:srgbClr val="445469"/>
                </a:solidFill>
                <a:latin typeface="+mn-lt"/>
                <a:ea typeface="+mn-ea"/>
                <a:cs typeface="+mn-cs"/>
                <a:sym typeface="Helvetica"/>
              </a:defRPr>
            </a:pPr>
            <a:endParaRPr/>
          </a:p>
        </p:txBody>
      </p:sp>
      <p:sp>
        <p:nvSpPr>
          <p:cNvPr id="198" name="10%"/>
          <p:cNvSpPr txBox="1"/>
          <p:nvPr/>
        </p:nvSpPr>
        <p:spPr>
          <a:xfrm>
            <a:off x="5120458" y="7330486"/>
            <a:ext cx="1515045" cy="8616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869" tIns="121869" rIns="121869" bIns="121869" anchor="ctr">
            <a:spAutoFit/>
          </a:bodyPr>
          <a:lstStyle>
            <a:lvl1pPr algn="l" defTabSz="457200">
              <a:spcBef>
                <a:spcPts val="600"/>
              </a:spcBef>
              <a:defRPr sz="4000">
                <a:solidFill>
                  <a:srgbClr val="445469"/>
                </a:solidFill>
                <a:latin typeface="Miso"/>
                <a:ea typeface="Miso"/>
                <a:cs typeface="Miso"/>
                <a:sym typeface="Miso"/>
              </a:defRPr>
            </a:lvl1pPr>
          </a:lstStyle>
          <a:p>
            <a:r>
              <a:rPr dirty="0"/>
              <a:t>10%</a:t>
            </a:r>
          </a:p>
        </p:txBody>
      </p:sp>
      <p:sp>
        <p:nvSpPr>
          <p:cNvPr id="199" name="An Adventist relative made contact"/>
          <p:cNvSpPr txBox="1"/>
          <p:nvPr/>
        </p:nvSpPr>
        <p:spPr>
          <a:xfrm>
            <a:off x="8678481" y="7112289"/>
            <a:ext cx="5826887"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lvl1pPr algn="l" defTabSz="1087636">
              <a:lnSpc>
                <a:spcPct val="110000"/>
              </a:lnSpc>
              <a:spcBef>
                <a:spcPts val="500"/>
              </a:spcBef>
              <a:defRPr sz="4000" b="1">
                <a:solidFill>
                  <a:srgbClr val="445469"/>
                </a:solidFill>
                <a:latin typeface="Miso"/>
                <a:ea typeface="Miso"/>
                <a:cs typeface="Miso"/>
                <a:sym typeface="Miso"/>
              </a:defRPr>
            </a:lvl1pPr>
          </a:lstStyle>
          <a:p>
            <a:r>
              <a:t>An Adventist relative made contact</a:t>
            </a:r>
          </a:p>
        </p:txBody>
      </p:sp>
      <p:sp>
        <p:nvSpPr>
          <p:cNvPr id="200" name="Shape"/>
          <p:cNvSpPr/>
          <p:nvPr/>
        </p:nvSpPr>
        <p:spPr>
          <a:xfrm>
            <a:off x="6877370" y="8494069"/>
            <a:ext cx="1399318" cy="370860"/>
          </a:xfrm>
          <a:custGeom>
            <a:avLst/>
            <a:gdLst/>
            <a:ahLst/>
            <a:cxnLst>
              <a:cxn ang="0">
                <a:pos x="wd2" y="hd2"/>
              </a:cxn>
              <a:cxn ang="5400000">
                <a:pos x="wd2" y="hd2"/>
              </a:cxn>
              <a:cxn ang="10800000">
                <a:pos x="wd2" y="hd2"/>
              </a:cxn>
              <a:cxn ang="16200000">
                <a:pos x="wd2" y="hd2"/>
              </a:cxn>
            </a:cxnLst>
            <a:rect l="0" t="0" r="r" b="b"/>
            <a:pathLst>
              <a:path w="21600" h="21600" extrusionOk="0">
                <a:moveTo>
                  <a:pt x="21600" y="11066"/>
                </a:moveTo>
                <a:lnTo>
                  <a:pt x="16158" y="0"/>
                </a:lnTo>
                <a:lnTo>
                  <a:pt x="16158" y="6728"/>
                </a:lnTo>
                <a:lnTo>
                  <a:pt x="0" y="6728"/>
                </a:lnTo>
                <a:lnTo>
                  <a:pt x="0" y="14872"/>
                </a:lnTo>
                <a:lnTo>
                  <a:pt x="16158" y="14872"/>
                </a:lnTo>
                <a:lnTo>
                  <a:pt x="16158" y="21600"/>
                </a:lnTo>
                <a:lnTo>
                  <a:pt x="21600" y="11066"/>
                </a:lnTo>
              </a:path>
            </a:pathLst>
          </a:custGeom>
          <a:solidFill>
            <a:srgbClr val="1EA185"/>
          </a:solidFill>
          <a:ln w="12700">
            <a:miter lim="400000"/>
          </a:ln>
        </p:spPr>
        <p:txBody>
          <a:bodyPr lIns="45719" rIns="45719" anchor="ctr"/>
          <a:lstStyle/>
          <a:p>
            <a:pPr algn="l" defTabSz="1828433">
              <a:defRPr sz="3600">
                <a:solidFill>
                  <a:srgbClr val="445469"/>
                </a:solidFill>
                <a:latin typeface="+mn-lt"/>
                <a:ea typeface="+mn-ea"/>
                <a:cs typeface="+mn-cs"/>
                <a:sym typeface="Helvetica"/>
              </a:defRPr>
            </a:pPr>
            <a:endParaRPr/>
          </a:p>
        </p:txBody>
      </p:sp>
      <p:sp>
        <p:nvSpPr>
          <p:cNvPr id="201" name="09%"/>
          <p:cNvSpPr txBox="1"/>
          <p:nvPr/>
        </p:nvSpPr>
        <p:spPr>
          <a:xfrm>
            <a:off x="5120458" y="8229206"/>
            <a:ext cx="1515045" cy="8616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869" tIns="121869" rIns="121869" bIns="121869" anchor="ctr">
            <a:spAutoFit/>
          </a:bodyPr>
          <a:lstStyle>
            <a:lvl1pPr algn="l" defTabSz="457200">
              <a:spcBef>
                <a:spcPts val="600"/>
              </a:spcBef>
              <a:defRPr sz="4000">
                <a:solidFill>
                  <a:srgbClr val="445469"/>
                </a:solidFill>
                <a:latin typeface="Miso"/>
                <a:ea typeface="Miso"/>
                <a:cs typeface="Miso"/>
                <a:sym typeface="Miso"/>
              </a:defRPr>
            </a:lvl1pPr>
          </a:lstStyle>
          <a:p>
            <a:r>
              <a:rPr dirty="0"/>
              <a:t>09%</a:t>
            </a:r>
          </a:p>
        </p:txBody>
      </p:sp>
      <p:sp>
        <p:nvSpPr>
          <p:cNvPr id="202" name="The pastor came to visit me"/>
          <p:cNvSpPr txBox="1"/>
          <p:nvPr/>
        </p:nvSpPr>
        <p:spPr>
          <a:xfrm>
            <a:off x="8678481" y="8011008"/>
            <a:ext cx="4629531"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lvl1pPr algn="l" defTabSz="1087636">
              <a:lnSpc>
                <a:spcPct val="110000"/>
              </a:lnSpc>
              <a:spcBef>
                <a:spcPts val="500"/>
              </a:spcBef>
              <a:defRPr sz="4000" b="1">
                <a:solidFill>
                  <a:srgbClr val="445469"/>
                </a:solidFill>
                <a:latin typeface="Miso"/>
                <a:ea typeface="Miso"/>
                <a:cs typeface="Miso"/>
                <a:sym typeface="Miso"/>
              </a:defRPr>
            </a:lvl1pPr>
          </a:lstStyle>
          <a:p>
            <a:r>
              <a:t>The pastor came to visit me</a:t>
            </a:r>
          </a:p>
        </p:txBody>
      </p:sp>
      <p:sp>
        <p:nvSpPr>
          <p:cNvPr id="203" name="Shape"/>
          <p:cNvSpPr/>
          <p:nvPr/>
        </p:nvSpPr>
        <p:spPr>
          <a:xfrm>
            <a:off x="6877370" y="9338569"/>
            <a:ext cx="1399318" cy="370866"/>
          </a:xfrm>
          <a:custGeom>
            <a:avLst/>
            <a:gdLst/>
            <a:ahLst/>
            <a:cxnLst>
              <a:cxn ang="0">
                <a:pos x="wd2" y="hd2"/>
              </a:cxn>
              <a:cxn ang="5400000">
                <a:pos x="wd2" y="hd2"/>
              </a:cxn>
              <a:cxn ang="10800000">
                <a:pos x="wd2" y="hd2"/>
              </a:cxn>
              <a:cxn ang="16200000">
                <a:pos x="wd2" y="hd2"/>
              </a:cxn>
            </a:cxnLst>
            <a:rect l="0" t="0" r="r" b="b"/>
            <a:pathLst>
              <a:path w="21600" h="21600" extrusionOk="0">
                <a:moveTo>
                  <a:pt x="21600" y="10580"/>
                </a:moveTo>
                <a:lnTo>
                  <a:pt x="16158" y="0"/>
                </a:lnTo>
                <a:lnTo>
                  <a:pt x="16158" y="6700"/>
                </a:lnTo>
                <a:lnTo>
                  <a:pt x="0" y="6700"/>
                </a:lnTo>
                <a:lnTo>
                  <a:pt x="0" y="14900"/>
                </a:lnTo>
                <a:lnTo>
                  <a:pt x="16158" y="14900"/>
                </a:lnTo>
                <a:lnTo>
                  <a:pt x="16158" y="21600"/>
                </a:lnTo>
                <a:lnTo>
                  <a:pt x="21600" y="10580"/>
                </a:lnTo>
              </a:path>
            </a:pathLst>
          </a:custGeom>
          <a:solidFill>
            <a:srgbClr val="9437FF"/>
          </a:solidFill>
          <a:ln w="12700">
            <a:miter lim="400000"/>
          </a:ln>
        </p:spPr>
        <p:txBody>
          <a:bodyPr lIns="45719" rIns="45719" anchor="ctr"/>
          <a:lstStyle/>
          <a:p>
            <a:pPr algn="l" defTabSz="1828433">
              <a:defRPr sz="3600">
                <a:solidFill>
                  <a:srgbClr val="445469"/>
                </a:solidFill>
                <a:latin typeface="+mn-lt"/>
                <a:ea typeface="+mn-ea"/>
                <a:cs typeface="+mn-cs"/>
                <a:sym typeface="Helvetica"/>
              </a:defRPr>
            </a:pPr>
            <a:endParaRPr/>
          </a:p>
        </p:txBody>
      </p:sp>
      <p:sp>
        <p:nvSpPr>
          <p:cNvPr id="204" name="06%"/>
          <p:cNvSpPr txBox="1"/>
          <p:nvPr/>
        </p:nvSpPr>
        <p:spPr>
          <a:xfrm>
            <a:off x="4968240" y="9046842"/>
            <a:ext cx="1667263" cy="8616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869" tIns="121869" rIns="121869" bIns="121869" anchor="ctr">
            <a:spAutoFit/>
          </a:bodyPr>
          <a:lstStyle>
            <a:lvl1pPr algn="l" defTabSz="457200">
              <a:spcBef>
                <a:spcPts val="600"/>
              </a:spcBef>
              <a:defRPr sz="4000">
                <a:solidFill>
                  <a:srgbClr val="9437FF"/>
                </a:solidFill>
                <a:latin typeface="Miso"/>
                <a:ea typeface="Miso"/>
                <a:cs typeface="Miso"/>
                <a:sym typeface="Miso"/>
              </a:defRPr>
            </a:lvl1pPr>
          </a:lstStyle>
          <a:p>
            <a:r>
              <a:rPr dirty="0"/>
              <a:t>06%</a:t>
            </a:r>
          </a:p>
        </p:txBody>
      </p:sp>
      <p:sp>
        <p:nvSpPr>
          <p:cNvPr id="205" name="The pastor contacted me by phone or Email"/>
          <p:cNvSpPr txBox="1"/>
          <p:nvPr/>
        </p:nvSpPr>
        <p:spPr>
          <a:xfrm>
            <a:off x="8678481" y="8828644"/>
            <a:ext cx="7093839"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lvl1pPr algn="l" defTabSz="1087636">
              <a:lnSpc>
                <a:spcPct val="110000"/>
              </a:lnSpc>
              <a:spcBef>
                <a:spcPts val="500"/>
              </a:spcBef>
              <a:defRPr sz="4000" b="1">
                <a:solidFill>
                  <a:srgbClr val="9437FF"/>
                </a:solidFill>
                <a:latin typeface="Miso"/>
                <a:ea typeface="Miso"/>
                <a:cs typeface="Miso"/>
                <a:sym typeface="Miso"/>
              </a:defRPr>
            </a:lvl1pPr>
          </a:lstStyle>
          <a:p>
            <a:r>
              <a:t>The pastor contacted me by phone or Email</a:t>
            </a:r>
          </a:p>
        </p:txBody>
      </p:sp>
      <p:sp>
        <p:nvSpPr>
          <p:cNvPr id="206" name="Shape"/>
          <p:cNvSpPr/>
          <p:nvPr/>
        </p:nvSpPr>
        <p:spPr>
          <a:xfrm>
            <a:off x="6877370" y="10196366"/>
            <a:ext cx="1399318" cy="370860"/>
          </a:xfrm>
          <a:custGeom>
            <a:avLst/>
            <a:gdLst/>
            <a:ahLst/>
            <a:cxnLst>
              <a:cxn ang="0">
                <a:pos x="wd2" y="hd2"/>
              </a:cxn>
              <a:cxn ang="5400000">
                <a:pos x="wd2" y="hd2"/>
              </a:cxn>
              <a:cxn ang="10800000">
                <a:pos x="wd2" y="hd2"/>
              </a:cxn>
              <a:cxn ang="16200000">
                <a:pos x="wd2" y="hd2"/>
              </a:cxn>
            </a:cxnLst>
            <a:rect l="0" t="0" r="r" b="b"/>
            <a:pathLst>
              <a:path w="21600" h="21600" extrusionOk="0">
                <a:moveTo>
                  <a:pt x="21600" y="10534"/>
                </a:moveTo>
                <a:lnTo>
                  <a:pt x="16158" y="0"/>
                </a:lnTo>
                <a:lnTo>
                  <a:pt x="16158" y="6728"/>
                </a:lnTo>
                <a:lnTo>
                  <a:pt x="0" y="6728"/>
                </a:lnTo>
                <a:lnTo>
                  <a:pt x="0" y="14872"/>
                </a:lnTo>
                <a:lnTo>
                  <a:pt x="16158" y="14872"/>
                </a:lnTo>
                <a:lnTo>
                  <a:pt x="16158" y="21600"/>
                </a:lnTo>
                <a:lnTo>
                  <a:pt x="21600" y="10534"/>
                </a:lnTo>
              </a:path>
            </a:pathLst>
          </a:custGeom>
          <a:solidFill>
            <a:srgbClr val="1EA185"/>
          </a:solidFill>
          <a:ln w="12700">
            <a:miter lim="400000"/>
          </a:ln>
        </p:spPr>
        <p:txBody>
          <a:bodyPr lIns="45719" rIns="45719" anchor="ctr"/>
          <a:lstStyle/>
          <a:p>
            <a:pPr algn="l" defTabSz="1828433">
              <a:defRPr sz="3600">
                <a:solidFill>
                  <a:srgbClr val="445469"/>
                </a:solidFill>
                <a:latin typeface="+mn-lt"/>
                <a:ea typeface="+mn-ea"/>
                <a:cs typeface="+mn-cs"/>
                <a:sym typeface="Helvetica"/>
              </a:defRPr>
            </a:pPr>
            <a:endParaRPr/>
          </a:p>
        </p:txBody>
      </p:sp>
      <p:sp>
        <p:nvSpPr>
          <p:cNvPr id="207" name="03%"/>
          <p:cNvSpPr txBox="1"/>
          <p:nvPr/>
        </p:nvSpPr>
        <p:spPr>
          <a:xfrm>
            <a:off x="4968240" y="9899684"/>
            <a:ext cx="1667263" cy="8616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869" tIns="121869" rIns="121869" bIns="121869" anchor="ctr">
            <a:spAutoFit/>
          </a:bodyPr>
          <a:lstStyle>
            <a:lvl1pPr algn="l" defTabSz="457200">
              <a:spcBef>
                <a:spcPts val="600"/>
              </a:spcBef>
              <a:defRPr sz="4000">
                <a:solidFill>
                  <a:srgbClr val="445469"/>
                </a:solidFill>
                <a:latin typeface="Miso"/>
                <a:ea typeface="Miso"/>
                <a:cs typeface="Miso"/>
                <a:sym typeface="Miso"/>
              </a:defRPr>
            </a:lvl1pPr>
          </a:lstStyle>
          <a:p>
            <a:r>
              <a:rPr dirty="0"/>
              <a:t>03%</a:t>
            </a:r>
          </a:p>
        </p:txBody>
      </p:sp>
      <p:sp>
        <p:nvSpPr>
          <p:cNvPr id="208" name="An Adventist, not a local member contacted me"/>
          <p:cNvSpPr txBox="1"/>
          <p:nvPr/>
        </p:nvSpPr>
        <p:spPr>
          <a:xfrm>
            <a:off x="8678481" y="9681486"/>
            <a:ext cx="7767447"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lvl1pPr algn="l" defTabSz="1087636">
              <a:lnSpc>
                <a:spcPct val="110000"/>
              </a:lnSpc>
              <a:spcBef>
                <a:spcPts val="500"/>
              </a:spcBef>
              <a:defRPr sz="4000" b="1">
                <a:solidFill>
                  <a:srgbClr val="445469"/>
                </a:solidFill>
                <a:latin typeface="Miso"/>
                <a:ea typeface="Miso"/>
                <a:cs typeface="Miso"/>
                <a:sym typeface="Miso"/>
              </a:defRPr>
            </a:lvl1pPr>
          </a:lstStyle>
          <a:p>
            <a:r>
              <a:t>An Adventist, not a local member contacted me</a:t>
            </a:r>
          </a:p>
        </p:txBody>
      </p:sp>
      <p:sp>
        <p:nvSpPr>
          <p:cNvPr id="209" name="Shape"/>
          <p:cNvSpPr/>
          <p:nvPr/>
        </p:nvSpPr>
        <p:spPr>
          <a:xfrm>
            <a:off x="6877370" y="11077963"/>
            <a:ext cx="1399318" cy="370866"/>
          </a:xfrm>
          <a:custGeom>
            <a:avLst/>
            <a:gdLst/>
            <a:ahLst/>
            <a:cxnLst>
              <a:cxn ang="0">
                <a:pos x="wd2" y="hd2"/>
              </a:cxn>
              <a:cxn ang="5400000">
                <a:pos x="wd2" y="hd2"/>
              </a:cxn>
              <a:cxn ang="10800000">
                <a:pos x="wd2" y="hd2"/>
              </a:cxn>
              <a:cxn ang="16200000">
                <a:pos x="wd2" y="hd2"/>
              </a:cxn>
            </a:cxnLst>
            <a:rect l="0" t="0" r="r" b="b"/>
            <a:pathLst>
              <a:path w="21600" h="21600" extrusionOk="0">
                <a:moveTo>
                  <a:pt x="21600" y="10580"/>
                </a:moveTo>
                <a:lnTo>
                  <a:pt x="16158" y="0"/>
                </a:lnTo>
                <a:lnTo>
                  <a:pt x="16158" y="6700"/>
                </a:lnTo>
                <a:lnTo>
                  <a:pt x="0" y="6700"/>
                </a:lnTo>
                <a:lnTo>
                  <a:pt x="0" y="14900"/>
                </a:lnTo>
                <a:lnTo>
                  <a:pt x="16158" y="14900"/>
                </a:lnTo>
                <a:lnTo>
                  <a:pt x="16158" y="21600"/>
                </a:lnTo>
                <a:lnTo>
                  <a:pt x="21600" y="10580"/>
                </a:lnTo>
              </a:path>
            </a:pathLst>
          </a:custGeom>
          <a:solidFill>
            <a:srgbClr val="1EA185"/>
          </a:solidFill>
          <a:ln w="12700">
            <a:miter lim="400000"/>
          </a:ln>
        </p:spPr>
        <p:txBody>
          <a:bodyPr lIns="45719" rIns="45719" anchor="ctr"/>
          <a:lstStyle/>
          <a:p>
            <a:pPr algn="l" defTabSz="1828433">
              <a:defRPr sz="3600">
                <a:solidFill>
                  <a:srgbClr val="445469"/>
                </a:solidFill>
                <a:latin typeface="+mn-lt"/>
                <a:ea typeface="+mn-ea"/>
                <a:cs typeface="+mn-cs"/>
                <a:sym typeface="Helvetica"/>
              </a:defRPr>
            </a:pPr>
            <a:endParaRPr/>
          </a:p>
        </p:txBody>
      </p:sp>
      <p:sp>
        <p:nvSpPr>
          <p:cNvPr id="210" name="02%"/>
          <p:cNvSpPr txBox="1"/>
          <p:nvPr/>
        </p:nvSpPr>
        <p:spPr>
          <a:xfrm>
            <a:off x="4968240" y="10786236"/>
            <a:ext cx="1667263" cy="8616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869" tIns="121869" rIns="121869" bIns="121869" anchor="ctr">
            <a:spAutoFit/>
          </a:bodyPr>
          <a:lstStyle>
            <a:lvl1pPr algn="l" defTabSz="457200">
              <a:spcBef>
                <a:spcPts val="600"/>
              </a:spcBef>
              <a:defRPr sz="4000">
                <a:solidFill>
                  <a:srgbClr val="445469"/>
                </a:solidFill>
                <a:latin typeface="Miso"/>
                <a:ea typeface="Miso"/>
                <a:cs typeface="Miso"/>
                <a:sym typeface="Miso"/>
              </a:defRPr>
            </a:lvl1pPr>
          </a:lstStyle>
          <a:p>
            <a:r>
              <a:rPr dirty="0"/>
              <a:t>02%</a:t>
            </a:r>
          </a:p>
        </p:txBody>
      </p:sp>
      <p:sp>
        <p:nvSpPr>
          <p:cNvPr id="211" name="I received a letter in the mail"/>
          <p:cNvSpPr txBox="1"/>
          <p:nvPr/>
        </p:nvSpPr>
        <p:spPr>
          <a:xfrm>
            <a:off x="8678481" y="10614363"/>
            <a:ext cx="4830191"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lvl1pPr algn="l" defTabSz="1087636">
              <a:lnSpc>
                <a:spcPct val="110000"/>
              </a:lnSpc>
              <a:spcBef>
                <a:spcPts val="500"/>
              </a:spcBef>
              <a:defRPr sz="4000" b="1">
                <a:solidFill>
                  <a:srgbClr val="445469"/>
                </a:solidFill>
                <a:latin typeface="Miso"/>
                <a:ea typeface="Miso"/>
                <a:cs typeface="Miso"/>
                <a:sym typeface="Miso"/>
              </a:defRPr>
            </a:lvl1pPr>
          </a:lstStyle>
          <a:p>
            <a:r>
              <a:t>I received a letter in the mail</a:t>
            </a:r>
          </a:p>
        </p:txBody>
      </p:sp>
      <p:sp>
        <p:nvSpPr>
          <p:cNvPr id="212" name="Shape"/>
          <p:cNvSpPr/>
          <p:nvPr/>
        </p:nvSpPr>
        <p:spPr>
          <a:xfrm>
            <a:off x="6877370" y="11935760"/>
            <a:ext cx="1399318" cy="370860"/>
          </a:xfrm>
          <a:custGeom>
            <a:avLst/>
            <a:gdLst/>
            <a:ahLst/>
            <a:cxnLst>
              <a:cxn ang="0">
                <a:pos x="wd2" y="hd2"/>
              </a:cxn>
              <a:cxn ang="5400000">
                <a:pos x="wd2" y="hd2"/>
              </a:cxn>
              <a:cxn ang="10800000">
                <a:pos x="wd2" y="hd2"/>
              </a:cxn>
              <a:cxn ang="16200000">
                <a:pos x="wd2" y="hd2"/>
              </a:cxn>
            </a:cxnLst>
            <a:rect l="0" t="0" r="r" b="b"/>
            <a:pathLst>
              <a:path w="21600" h="21600" extrusionOk="0">
                <a:moveTo>
                  <a:pt x="21600" y="10534"/>
                </a:moveTo>
                <a:lnTo>
                  <a:pt x="16158" y="0"/>
                </a:lnTo>
                <a:lnTo>
                  <a:pt x="16158" y="6728"/>
                </a:lnTo>
                <a:lnTo>
                  <a:pt x="0" y="6728"/>
                </a:lnTo>
                <a:lnTo>
                  <a:pt x="0" y="14872"/>
                </a:lnTo>
                <a:lnTo>
                  <a:pt x="16158" y="14872"/>
                </a:lnTo>
                <a:lnTo>
                  <a:pt x="16158" y="21600"/>
                </a:lnTo>
                <a:lnTo>
                  <a:pt x="21600" y="10534"/>
                </a:lnTo>
              </a:path>
            </a:pathLst>
          </a:custGeom>
          <a:solidFill>
            <a:srgbClr val="1EA185"/>
          </a:solidFill>
          <a:ln w="12700">
            <a:miter lim="400000"/>
          </a:ln>
        </p:spPr>
        <p:txBody>
          <a:bodyPr lIns="45719" rIns="45719" anchor="ctr"/>
          <a:lstStyle/>
          <a:p>
            <a:pPr algn="l" defTabSz="1828433">
              <a:defRPr sz="3600">
                <a:solidFill>
                  <a:srgbClr val="445469"/>
                </a:solidFill>
                <a:latin typeface="+mn-lt"/>
                <a:ea typeface="+mn-ea"/>
                <a:cs typeface="+mn-cs"/>
                <a:sym typeface="Helvetica"/>
              </a:defRPr>
            </a:pPr>
            <a:endParaRPr/>
          </a:p>
        </p:txBody>
      </p:sp>
      <p:sp>
        <p:nvSpPr>
          <p:cNvPr id="213" name="0.3%"/>
          <p:cNvSpPr txBox="1"/>
          <p:nvPr/>
        </p:nvSpPr>
        <p:spPr>
          <a:xfrm>
            <a:off x="4968240" y="11639079"/>
            <a:ext cx="1667263" cy="8616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869" tIns="121869" rIns="121869" bIns="121869" anchor="ctr">
            <a:spAutoFit/>
          </a:bodyPr>
          <a:lstStyle>
            <a:lvl1pPr algn="l" defTabSz="457200">
              <a:spcBef>
                <a:spcPts val="600"/>
              </a:spcBef>
              <a:defRPr sz="4000">
                <a:solidFill>
                  <a:srgbClr val="445469"/>
                </a:solidFill>
                <a:latin typeface="Miso"/>
                <a:ea typeface="Miso"/>
                <a:cs typeface="Miso"/>
                <a:sym typeface="Miso"/>
              </a:defRPr>
            </a:lvl1pPr>
          </a:lstStyle>
          <a:p>
            <a:r>
              <a:rPr dirty="0"/>
              <a:t>0.3%</a:t>
            </a:r>
          </a:p>
        </p:txBody>
      </p:sp>
      <p:sp>
        <p:nvSpPr>
          <p:cNvPr id="214" name="Printed material was mailed to me"/>
          <p:cNvSpPr txBox="1"/>
          <p:nvPr/>
        </p:nvSpPr>
        <p:spPr>
          <a:xfrm>
            <a:off x="8678481" y="11472157"/>
            <a:ext cx="5694299" cy="12980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lvl1pPr algn="l" defTabSz="1087636">
              <a:lnSpc>
                <a:spcPct val="110000"/>
              </a:lnSpc>
              <a:spcBef>
                <a:spcPts val="500"/>
              </a:spcBef>
              <a:defRPr sz="4000" b="1">
                <a:solidFill>
                  <a:srgbClr val="445469"/>
                </a:solidFill>
                <a:latin typeface="Miso"/>
                <a:ea typeface="Miso"/>
                <a:cs typeface="Miso"/>
                <a:sym typeface="Miso"/>
              </a:defRPr>
            </a:lvl1pPr>
          </a:lstStyle>
          <a:p>
            <a:r>
              <a:t>Printed material was mailed to me</a:t>
            </a: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Global Retention Survey showed that:"/>
          <p:cNvSpPr txBox="1"/>
          <p:nvPr/>
        </p:nvSpPr>
        <p:spPr>
          <a:xfrm>
            <a:off x="1362270" y="425417"/>
            <a:ext cx="17131004" cy="1107996"/>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sz="6600" dirty="0"/>
              <a:t>Global Retention Survey showed that:</a:t>
            </a:r>
          </a:p>
        </p:txBody>
      </p:sp>
      <p:sp>
        <p:nvSpPr>
          <p:cNvPr id="217" name="Rectangle 5"/>
          <p:cNvSpPr/>
          <p:nvPr/>
        </p:nvSpPr>
        <p:spPr>
          <a:xfrm>
            <a:off x="21505336" y="0"/>
            <a:ext cx="2921001" cy="13716001"/>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218" name="Picture 6" descr="Picture 6"/>
          <p:cNvPicPr>
            <a:picLocks noChangeAspect="1"/>
          </p:cNvPicPr>
          <p:nvPr/>
        </p:nvPicPr>
        <p:blipFill>
          <a:blip r:embed="rId2"/>
          <a:stretch>
            <a:fillRect/>
          </a:stretch>
        </p:blipFill>
        <p:spPr>
          <a:xfrm>
            <a:off x="21814783" y="10414000"/>
            <a:ext cx="2362201" cy="2362200"/>
          </a:xfrm>
          <a:prstGeom prst="rect">
            <a:avLst/>
          </a:prstGeom>
          <a:ln w="12700">
            <a:miter lim="400000"/>
          </a:ln>
        </p:spPr>
      </p:pic>
      <p:pic>
        <p:nvPicPr>
          <p:cNvPr id="219" name="Image" descr="Image"/>
          <p:cNvPicPr>
            <a:picLocks noChangeAspect="1"/>
          </p:cNvPicPr>
          <p:nvPr/>
        </p:nvPicPr>
        <p:blipFill>
          <a:blip r:embed="rId3"/>
          <a:stretch>
            <a:fillRect/>
          </a:stretch>
        </p:blipFill>
        <p:spPr>
          <a:xfrm>
            <a:off x="544163" y="3365533"/>
            <a:ext cx="20540693" cy="9016780"/>
          </a:xfrm>
          <a:prstGeom prst="rect">
            <a:avLst/>
          </a:prstGeom>
          <a:ln w="12700">
            <a:miter lim="400000"/>
          </a:ln>
        </p:spPr>
      </p:pic>
      <p:sp>
        <p:nvSpPr>
          <p:cNvPr id="220" name="perceived hypocrisy"/>
          <p:cNvSpPr txBox="1"/>
          <p:nvPr/>
        </p:nvSpPr>
        <p:spPr>
          <a:xfrm>
            <a:off x="15375087" y="4294121"/>
            <a:ext cx="3796496" cy="6695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1828433">
              <a:lnSpc>
                <a:spcPts val="3600"/>
              </a:lnSpc>
              <a:spcBef>
                <a:spcPts val="1000"/>
              </a:spcBef>
              <a:defRPr sz="4000">
                <a:solidFill>
                  <a:srgbClr val="FFFFFF"/>
                </a:solidFill>
                <a:latin typeface="Miso"/>
                <a:ea typeface="Miso"/>
                <a:cs typeface="Miso"/>
                <a:sym typeface="Miso"/>
              </a:defRPr>
            </a:lvl1pPr>
          </a:lstStyle>
          <a:p>
            <a:r>
              <a:t>perceived hypocrisy</a:t>
            </a:r>
          </a:p>
        </p:txBody>
      </p:sp>
      <p:sp>
        <p:nvSpPr>
          <p:cNvPr id="221" name="marital (and other) conflicts"/>
          <p:cNvSpPr txBox="1"/>
          <p:nvPr/>
        </p:nvSpPr>
        <p:spPr>
          <a:xfrm>
            <a:off x="16297727" y="7329572"/>
            <a:ext cx="3796496" cy="11267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1828433">
              <a:lnSpc>
                <a:spcPts val="3600"/>
              </a:lnSpc>
              <a:spcBef>
                <a:spcPts val="1000"/>
              </a:spcBef>
              <a:defRPr sz="4000">
                <a:solidFill>
                  <a:srgbClr val="FFFFFF"/>
                </a:solidFill>
                <a:latin typeface="Miso"/>
                <a:ea typeface="Miso"/>
                <a:cs typeface="Miso"/>
                <a:sym typeface="Miso"/>
              </a:defRPr>
            </a:lvl1pPr>
          </a:lstStyle>
          <a:p>
            <a:r>
              <a:t>marital (and other) conflicts</a:t>
            </a:r>
          </a:p>
        </p:txBody>
      </p:sp>
      <p:sp>
        <p:nvSpPr>
          <p:cNvPr id="222" name="and a lack of friends…"/>
          <p:cNvSpPr txBox="1"/>
          <p:nvPr/>
        </p:nvSpPr>
        <p:spPr>
          <a:xfrm>
            <a:off x="15375087" y="10623889"/>
            <a:ext cx="3796496" cy="10168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defTabSz="1828433">
              <a:lnSpc>
                <a:spcPts val="3600"/>
              </a:lnSpc>
              <a:defRPr sz="4000">
                <a:solidFill>
                  <a:srgbClr val="FFFFFF"/>
                </a:solidFill>
                <a:latin typeface="Miso"/>
                <a:ea typeface="Miso"/>
                <a:cs typeface="Miso"/>
                <a:sym typeface="Miso"/>
              </a:defRPr>
            </a:pPr>
            <a:r>
              <a:rPr dirty="0"/>
              <a:t>lack of friends</a:t>
            </a:r>
          </a:p>
          <a:p>
            <a:pPr defTabSz="1828433">
              <a:lnSpc>
                <a:spcPts val="3600"/>
              </a:lnSpc>
              <a:defRPr sz="4000">
                <a:solidFill>
                  <a:srgbClr val="FFFFFF"/>
                </a:solidFill>
                <a:latin typeface="Miso"/>
                <a:ea typeface="Miso"/>
                <a:cs typeface="Miso"/>
                <a:sym typeface="Miso"/>
              </a:defRPr>
            </a:pPr>
            <a:r>
              <a:rPr dirty="0"/>
              <a:t>in the church</a:t>
            </a:r>
          </a:p>
        </p:txBody>
      </p:sp>
      <p:sp>
        <p:nvSpPr>
          <p:cNvPr id="223" name="Triggered young people’s…"/>
          <p:cNvSpPr txBox="1"/>
          <p:nvPr/>
        </p:nvSpPr>
        <p:spPr>
          <a:xfrm>
            <a:off x="8799566" y="5449405"/>
            <a:ext cx="4029888" cy="24627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p>
            <a:pPr defTabSz="2437804">
              <a:lnSpc>
                <a:spcPct val="110000"/>
              </a:lnSpc>
              <a:defRPr sz="3800">
                <a:solidFill>
                  <a:srgbClr val="383838"/>
                </a:solidFill>
                <a:uFill>
                  <a:solidFill>
                    <a:srgbClr val="383838"/>
                  </a:solidFill>
                </a:uFill>
                <a:latin typeface="Miso"/>
                <a:ea typeface="Miso"/>
                <a:cs typeface="Miso"/>
                <a:sym typeface="Miso"/>
              </a:defRPr>
            </a:pPr>
            <a:r>
              <a:rPr dirty="0"/>
              <a:t>Triggered young people’s</a:t>
            </a:r>
          </a:p>
          <a:p>
            <a:pPr defTabSz="2437804">
              <a:lnSpc>
                <a:spcPct val="110000"/>
              </a:lnSpc>
              <a:defRPr sz="3800">
                <a:solidFill>
                  <a:srgbClr val="383838"/>
                </a:solidFill>
                <a:uFill>
                  <a:solidFill>
                    <a:srgbClr val="383838"/>
                  </a:solidFill>
                </a:uFill>
                <a:latin typeface="Miso"/>
                <a:ea typeface="Miso"/>
                <a:cs typeface="Miso"/>
                <a:sym typeface="Miso"/>
              </a:defRPr>
            </a:pPr>
            <a:r>
              <a:rPr dirty="0"/>
              <a:t>decision to leave</a:t>
            </a:r>
          </a:p>
        </p:txBody>
      </p:sp>
      <p:sp>
        <p:nvSpPr>
          <p:cNvPr id="224" name="Respondents also shared…"/>
          <p:cNvSpPr txBox="1"/>
          <p:nvPr/>
        </p:nvSpPr>
        <p:spPr>
          <a:xfrm>
            <a:off x="8471880" y="6790195"/>
            <a:ext cx="4685259" cy="36896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6" tIns="71436" rIns="71436" bIns="71436" anchor="ctr">
            <a:spAutoFit/>
          </a:bodyPr>
          <a:lstStyle/>
          <a:p>
            <a:pPr defTabSz="2437804">
              <a:lnSpc>
                <a:spcPct val="110000"/>
              </a:lnSpc>
              <a:defRPr sz="3800">
                <a:solidFill>
                  <a:srgbClr val="383838"/>
                </a:solidFill>
                <a:uFill>
                  <a:solidFill>
                    <a:srgbClr val="383838"/>
                  </a:solidFill>
                </a:uFill>
                <a:latin typeface="Miso"/>
                <a:ea typeface="Miso"/>
                <a:cs typeface="Miso"/>
                <a:sym typeface="Miso"/>
              </a:defRPr>
            </a:pPr>
            <a:r>
              <a:t>Respondents also shared</a:t>
            </a:r>
          </a:p>
          <a:p>
            <a:pPr defTabSz="2437804">
              <a:lnSpc>
                <a:spcPct val="110000"/>
              </a:lnSpc>
              <a:defRPr sz="3800">
                <a:solidFill>
                  <a:srgbClr val="383838"/>
                </a:solidFill>
                <a:uFill>
                  <a:solidFill>
                    <a:srgbClr val="383838"/>
                  </a:solidFill>
                </a:uFill>
                <a:latin typeface="Miso"/>
                <a:ea typeface="Miso"/>
                <a:cs typeface="Miso"/>
                <a:sym typeface="Miso"/>
              </a:defRPr>
            </a:pPr>
            <a:r>
              <a:t>that from their point of view</a:t>
            </a:r>
          </a:p>
          <a:p>
            <a:pPr defTabSz="2437804">
              <a:lnSpc>
                <a:spcPct val="110000"/>
              </a:lnSpc>
              <a:defRPr sz="3800">
                <a:solidFill>
                  <a:srgbClr val="383838"/>
                </a:solidFill>
                <a:uFill>
                  <a:solidFill>
                    <a:srgbClr val="383838"/>
                  </a:solidFill>
                </a:uFill>
                <a:latin typeface="Miso"/>
                <a:ea typeface="Miso"/>
                <a:cs typeface="Miso"/>
                <a:sym typeface="Miso"/>
              </a:defRPr>
            </a:pPr>
            <a:r>
              <a:t>people leave because of:</a:t>
            </a:r>
          </a:p>
        </p:txBody>
      </p:sp>
      <p:sp>
        <p:nvSpPr>
          <p:cNvPr id="225" name="lack of discipleship and involvement"/>
          <p:cNvSpPr txBox="1"/>
          <p:nvPr/>
        </p:nvSpPr>
        <p:spPr>
          <a:xfrm>
            <a:off x="2420844" y="4065521"/>
            <a:ext cx="3796496" cy="1126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1828433">
              <a:lnSpc>
                <a:spcPts val="3600"/>
              </a:lnSpc>
              <a:spcBef>
                <a:spcPts val="1000"/>
              </a:spcBef>
              <a:defRPr sz="4000">
                <a:solidFill>
                  <a:srgbClr val="FFFFFF"/>
                </a:solidFill>
                <a:latin typeface="Miso"/>
                <a:ea typeface="Miso"/>
                <a:cs typeface="Miso"/>
                <a:sym typeface="Miso"/>
              </a:defRPr>
            </a:lvl1pPr>
          </a:lstStyle>
          <a:p>
            <a:r>
              <a:t>lack of discipleship and involvement</a:t>
            </a:r>
          </a:p>
        </p:txBody>
      </p:sp>
      <p:sp>
        <p:nvSpPr>
          <p:cNvPr id="226" name="lack of support"/>
          <p:cNvSpPr txBox="1"/>
          <p:nvPr/>
        </p:nvSpPr>
        <p:spPr>
          <a:xfrm>
            <a:off x="1534797" y="7558172"/>
            <a:ext cx="3796496" cy="6695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1828433">
              <a:lnSpc>
                <a:spcPts val="3600"/>
              </a:lnSpc>
              <a:spcBef>
                <a:spcPts val="1000"/>
              </a:spcBef>
              <a:defRPr sz="4000">
                <a:solidFill>
                  <a:srgbClr val="FFFFFF"/>
                </a:solidFill>
                <a:latin typeface="Miso"/>
                <a:ea typeface="Miso"/>
                <a:cs typeface="Miso"/>
                <a:sym typeface="Miso"/>
              </a:defRPr>
            </a:lvl1pPr>
          </a:lstStyle>
          <a:p>
            <a:r>
              <a:t>lack of support</a:t>
            </a:r>
          </a:p>
        </p:txBody>
      </p:sp>
      <p:sp>
        <p:nvSpPr>
          <p:cNvPr id="227" name="lack of friends"/>
          <p:cNvSpPr txBox="1"/>
          <p:nvPr/>
        </p:nvSpPr>
        <p:spPr>
          <a:xfrm>
            <a:off x="2420844" y="10797525"/>
            <a:ext cx="3796496" cy="6695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defTabSz="1828433">
              <a:lnSpc>
                <a:spcPts val="3600"/>
              </a:lnSpc>
              <a:spcBef>
                <a:spcPts val="1000"/>
              </a:spcBef>
              <a:defRPr sz="4000">
                <a:solidFill>
                  <a:srgbClr val="FFFFFF"/>
                </a:solidFill>
                <a:latin typeface="Miso"/>
                <a:ea typeface="Miso"/>
                <a:cs typeface="Miso"/>
                <a:sym typeface="Miso"/>
              </a:defRPr>
            </a:lvl1pPr>
          </a:lstStyle>
          <a:p>
            <a:r>
              <a:t>lack of friends</a:t>
            </a:r>
          </a:p>
        </p:txBody>
      </p:sp>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p:tmAbs val="0"/>
                                  </p:iterate>
                                  <p:childTnLst>
                                    <p:set>
                                      <p:cBhvr>
                                        <p:cTn id="6" fill="hold"/>
                                        <p:tgtEl>
                                          <p:spTgt spid="220"/>
                                        </p:tgtEl>
                                        <p:attrNameLst>
                                          <p:attrName>style.visibility</p:attrName>
                                        </p:attrNameLst>
                                      </p:cBhvr>
                                      <p:to>
                                        <p:strVal val="visible"/>
                                      </p:to>
                                    </p:set>
                                    <p:anim calcmode="lin" valueType="num">
                                      <p:cBhvr>
                                        <p:cTn id="7" dur="500" fill="hold"/>
                                        <p:tgtEl>
                                          <p:spTgt spid="220"/>
                                        </p:tgtEl>
                                        <p:attrNameLst>
                                          <p:attrName>ppt_x</p:attrName>
                                        </p:attrNameLst>
                                      </p:cBhvr>
                                      <p:tavLst>
                                        <p:tav tm="0">
                                          <p:val>
                                            <p:strVal val="1+#ppt_w/2"/>
                                          </p:val>
                                        </p:tav>
                                        <p:tav tm="100000">
                                          <p:val>
                                            <p:strVal val="#ppt_x"/>
                                          </p:val>
                                        </p:tav>
                                      </p:tavLst>
                                    </p:anim>
                                    <p:anim calcmode="lin" valueType="num">
                                      <p:cBhvr>
                                        <p:cTn id="8" dur="500" fill="hold"/>
                                        <p:tgtEl>
                                          <p:spTgt spid="2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p:tmAbs val="0"/>
                                  </p:iterate>
                                  <p:childTnLst>
                                    <p:set>
                                      <p:cBhvr>
                                        <p:cTn id="12" fill="hold"/>
                                        <p:tgtEl>
                                          <p:spTgt spid="221"/>
                                        </p:tgtEl>
                                        <p:attrNameLst>
                                          <p:attrName>style.visibility</p:attrName>
                                        </p:attrNameLst>
                                      </p:cBhvr>
                                      <p:to>
                                        <p:strVal val="visible"/>
                                      </p:to>
                                    </p:set>
                                    <p:anim calcmode="lin" valueType="num">
                                      <p:cBhvr>
                                        <p:cTn id="13" dur="500" fill="hold"/>
                                        <p:tgtEl>
                                          <p:spTgt spid="221"/>
                                        </p:tgtEl>
                                        <p:attrNameLst>
                                          <p:attrName>ppt_x</p:attrName>
                                        </p:attrNameLst>
                                      </p:cBhvr>
                                      <p:tavLst>
                                        <p:tav tm="0">
                                          <p:val>
                                            <p:strVal val="1+#ppt_w/2"/>
                                          </p:val>
                                        </p:tav>
                                        <p:tav tm="100000">
                                          <p:val>
                                            <p:strVal val="#ppt_x"/>
                                          </p:val>
                                        </p:tav>
                                      </p:tavLst>
                                    </p:anim>
                                    <p:anim calcmode="lin" valueType="num">
                                      <p:cBhvr>
                                        <p:cTn id="14" dur="500" fill="hold"/>
                                        <p:tgtEl>
                                          <p:spTgt spid="2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p:tmAbs val="0"/>
                                  </p:iterate>
                                  <p:childTnLst>
                                    <p:set>
                                      <p:cBhvr>
                                        <p:cTn id="18" fill="hold"/>
                                        <p:tgtEl>
                                          <p:spTgt spid="222"/>
                                        </p:tgtEl>
                                        <p:attrNameLst>
                                          <p:attrName>style.visibility</p:attrName>
                                        </p:attrNameLst>
                                      </p:cBhvr>
                                      <p:to>
                                        <p:strVal val="visible"/>
                                      </p:to>
                                    </p:set>
                                    <p:anim calcmode="lin" valueType="num">
                                      <p:cBhvr>
                                        <p:cTn id="19" dur="500" fill="hold"/>
                                        <p:tgtEl>
                                          <p:spTgt spid="222"/>
                                        </p:tgtEl>
                                        <p:attrNameLst>
                                          <p:attrName>ppt_x</p:attrName>
                                        </p:attrNameLst>
                                      </p:cBhvr>
                                      <p:tavLst>
                                        <p:tav tm="0">
                                          <p:val>
                                            <p:strVal val="1+#ppt_w/2"/>
                                          </p:val>
                                        </p:tav>
                                        <p:tav tm="100000">
                                          <p:val>
                                            <p:strVal val="#ppt_x"/>
                                          </p:val>
                                        </p:tav>
                                      </p:tavLst>
                                    </p:anim>
                                    <p:anim calcmode="lin" valueType="num">
                                      <p:cBhvr>
                                        <p:cTn id="20" dur="500" fill="hold"/>
                                        <p:tgtEl>
                                          <p:spTgt spid="2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fill="hold" grpId="0" nodeType="clickEffect">
                                  <p:stCondLst>
                                    <p:cond delay="0"/>
                                  </p:stCondLst>
                                  <p:iterate>
                                    <p:tmAbs val="0"/>
                                  </p:iterate>
                                  <p:childTnLst>
                                    <p:set>
                                      <p:cBhvr>
                                        <p:cTn id="24" fill="hold"/>
                                        <p:tgtEl>
                                          <p:spTgt spid="223"/>
                                        </p:tgtEl>
                                        <p:attrNameLst>
                                          <p:attrName>style.visibility</p:attrName>
                                        </p:attrNameLst>
                                      </p:cBhvr>
                                      <p:to>
                                        <p:strVal val="visible"/>
                                      </p:to>
                                    </p:set>
                                    <p:animEffect transition="in" filter="fade">
                                      <p:cBhvr>
                                        <p:cTn id="25" dur="1000"/>
                                        <p:tgtEl>
                                          <p:spTgt spid="2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fill="hold" grpId="0" nodeType="clickEffect">
                                  <p:stCondLst>
                                    <p:cond delay="0"/>
                                  </p:stCondLst>
                                  <p:iterate>
                                    <p:tmAbs val="0"/>
                                  </p:iterate>
                                  <p:childTnLst>
                                    <p:set>
                                      <p:cBhvr>
                                        <p:cTn id="29" fill="hold"/>
                                        <p:tgtEl>
                                          <p:spTgt spid="224"/>
                                        </p:tgtEl>
                                        <p:attrNameLst>
                                          <p:attrName>style.visibility</p:attrName>
                                        </p:attrNameLst>
                                      </p:cBhvr>
                                      <p:to>
                                        <p:strVal val="visible"/>
                                      </p:to>
                                    </p:set>
                                    <p:animEffect transition="in" filter="fade">
                                      <p:cBhvr>
                                        <p:cTn id="30" dur="1000"/>
                                        <p:tgtEl>
                                          <p:spTgt spid="22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iterate>
                                    <p:tmAbs val="0"/>
                                  </p:iterate>
                                  <p:childTnLst>
                                    <p:set>
                                      <p:cBhvr>
                                        <p:cTn id="34" fill="hold"/>
                                        <p:tgtEl>
                                          <p:spTgt spid="225"/>
                                        </p:tgtEl>
                                        <p:attrNameLst>
                                          <p:attrName>style.visibility</p:attrName>
                                        </p:attrNameLst>
                                      </p:cBhvr>
                                      <p:to>
                                        <p:strVal val="visible"/>
                                      </p:to>
                                    </p:set>
                                    <p:anim calcmode="lin" valueType="num">
                                      <p:cBhvr>
                                        <p:cTn id="35" dur="500" fill="hold"/>
                                        <p:tgtEl>
                                          <p:spTgt spid="225"/>
                                        </p:tgtEl>
                                        <p:attrNameLst>
                                          <p:attrName>ppt_x</p:attrName>
                                        </p:attrNameLst>
                                      </p:cBhvr>
                                      <p:tavLst>
                                        <p:tav tm="0">
                                          <p:val>
                                            <p:strVal val="0-#ppt_w/2"/>
                                          </p:val>
                                        </p:tav>
                                        <p:tav tm="100000">
                                          <p:val>
                                            <p:strVal val="#ppt_x"/>
                                          </p:val>
                                        </p:tav>
                                      </p:tavLst>
                                    </p:anim>
                                    <p:anim calcmode="lin" valueType="num">
                                      <p:cBhvr>
                                        <p:cTn id="36" dur="500" fill="hold"/>
                                        <p:tgtEl>
                                          <p:spTgt spid="22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iterate>
                                    <p:tmAbs val="0"/>
                                  </p:iterate>
                                  <p:childTnLst>
                                    <p:set>
                                      <p:cBhvr>
                                        <p:cTn id="40" fill="hold"/>
                                        <p:tgtEl>
                                          <p:spTgt spid="226"/>
                                        </p:tgtEl>
                                        <p:attrNameLst>
                                          <p:attrName>style.visibility</p:attrName>
                                        </p:attrNameLst>
                                      </p:cBhvr>
                                      <p:to>
                                        <p:strVal val="visible"/>
                                      </p:to>
                                    </p:set>
                                    <p:anim calcmode="lin" valueType="num">
                                      <p:cBhvr>
                                        <p:cTn id="41" dur="500" fill="hold"/>
                                        <p:tgtEl>
                                          <p:spTgt spid="226"/>
                                        </p:tgtEl>
                                        <p:attrNameLst>
                                          <p:attrName>ppt_x</p:attrName>
                                        </p:attrNameLst>
                                      </p:cBhvr>
                                      <p:tavLst>
                                        <p:tav tm="0">
                                          <p:val>
                                            <p:strVal val="0-#ppt_w/2"/>
                                          </p:val>
                                        </p:tav>
                                        <p:tav tm="100000">
                                          <p:val>
                                            <p:strVal val="#ppt_x"/>
                                          </p:val>
                                        </p:tav>
                                      </p:tavLst>
                                    </p:anim>
                                    <p:anim calcmode="lin" valueType="num">
                                      <p:cBhvr>
                                        <p:cTn id="42" dur="500" fill="hold"/>
                                        <p:tgtEl>
                                          <p:spTgt spid="226"/>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iterate>
                                    <p:tmAbs val="0"/>
                                  </p:iterate>
                                  <p:childTnLst>
                                    <p:set>
                                      <p:cBhvr>
                                        <p:cTn id="46" fill="hold"/>
                                        <p:tgtEl>
                                          <p:spTgt spid="227"/>
                                        </p:tgtEl>
                                        <p:attrNameLst>
                                          <p:attrName>style.visibility</p:attrName>
                                        </p:attrNameLst>
                                      </p:cBhvr>
                                      <p:to>
                                        <p:strVal val="visible"/>
                                      </p:to>
                                    </p:set>
                                    <p:anim calcmode="lin" valueType="num">
                                      <p:cBhvr>
                                        <p:cTn id="47" dur="500" fill="hold"/>
                                        <p:tgtEl>
                                          <p:spTgt spid="227"/>
                                        </p:tgtEl>
                                        <p:attrNameLst>
                                          <p:attrName>ppt_x</p:attrName>
                                        </p:attrNameLst>
                                      </p:cBhvr>
                                      <p:tavLst>
                                        <p:tav tm="0">
                                          <p:val>
                                            <p:strVal val="0-#ppt_w/2"/>
                                          </p:val>
                                        </p:tav>
                                        <p:tav tm="100000">
                                          <p:val>
                                            <p:strVal val="#ppt_x"/>
                                          </p:val>
                                        </p:tav>
                                      </p:tavLst>
                                    </p:anim>
                                    <p:anim calcmode="lin" valueType="num">
                                      <p:cBhvr>
                                        <p:cTn id="48" dur="500" fill="hold"/>
                                        <p:tgtEl>
                                          <p:spTgt spid="2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advAuto="0"/>
      <p:bldP spid="221" grpId="0" animBg="1" advAuto="0"/>
      <p:bldP spid="222" grpId="0" animBg="1" advAuto="0"/>
      <p:bldP spid="223" grpId="0" animBg="1" advAuto="0"/>
      <p:bldP spid="224" grpId="0" animBg="1" advAuto="0"/>
      <p:bldP spid="225" grpId="0" animBg="1" advAuto="0"/>
      <p:bldP spid="226" grpId="0" animBg="1" advAuto="0"/>
      <p:bldP spid="227"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he Beginning"/>
          <p:cNvSpPr txBox="1"/>
          <p:nvPr/>
        </p:nvSpPr>
        <p:spPr>
          <a:xfrm>
            <a:off x="6869314" y="347558"/>
            <a:ext cx="6855964" cy="1200329"/>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lvl1pPr defTabSz="1828433">
              <a:defRPr sz="8800">
                <a:solidFill>
                  <a:srgbClr val="445469"/>
                </a:solidFill>
                <a:latin typeface="Miso"/>
                <a:ea typeface="Miso"/>
                <a:cs typeface="Miso"/>
                <a:sym typeface="Miso"/>
              </a:defRPr>
            </a:lvl1pPr>
          </a:lstStyle>
          <a:p>
            <a:r>
              <a:rPr sz="7200" dirty="0"/>
              <a:t>The Beginning</a:t>
            </a:r>
          </a:p>
        </p:txBody>
      </p:sp>
      <p:grpSp>
        <p:nvGrpSpPr>
          <p:cNvPr id="287" name="Group"/>
          <p:cNvGrpSpPr/>
          <p:nvPr/>
        </p:nvGrpSpPr>
        <p:grpSpPr>
          <a:xfrm>
            <a:off x="13622809" y="3995382"/>
            <a:ext cx="6986879" cy="6546506"/>
            <a:chOff x="0" y="0"/>
            <a:chExt cx="6986877" cy="6546504"/>
          </a:xfrm>
        </p:grpSpPr>
        <p:grpSp>
          <p:nvGrpSpPr>
            <p:cNvPr id="237" name="Group"/>
            <p:cNvGrpSpPr/>
            <p:nvPr/>
          </p:nvGrpSpPr>
          <p:grpSpPr>
            <a:xfrm>
              <a:off x="1411087" y="1389365"/>
              <a:ext cx="4177172" cy="5157140"/>
              <a:chOff x="0" y="0"/>
              <a:chExt cx="4177171" cy="5157138"/>
            </a:xfrm>
          </p:grpSpPr>
          <p:sp>
            <p:nvSpPr>
              <p:cNvPr id="231" name="Shape"/>
              <p:cNvSpPr/>
              <p:nvPr/>
            </p:nvSpPr>
            <p:spPr>
              <a:xfrm>
                <a:off x="2116061" y="0"/>
                <a:ext cx="2061111" cy="3650769"/>
              </a:xfrm>
              <a:custGeom>
                <a:avLst/>
                <a:gdLst/>
                <a:ahLst/>
                <a:cxnLst>
                  <a:cxn ang="0">
                    <a:pos x="wd2" y="hd2"/>
                  </a:cxn>
                  <a:cxn ang="5400000">
                    <a:pos x="wd2" y="hd2"/>
                  </a:cxn>
                  <a:cxn ang="10800000">
                    <a:pos x="wd2" y="hd2"/>
                  </a:cxn>
                  <a:cxn ang="16200000">
                    <a:pos x="wd2" y="hd2"/>
                  </a:cxn>
                </a:cxnLst>
                <a:rect l="0" t="0" r="r" b="b"/>
                <a:pathLst>
                  <a:path w="20266" h="20979" extrusionOk="0">
                    <a:moveTo>
                      <a:pt x="0" y="1913"/>
                    </a:moveTo>
                    <a:cubicBezTo>
                      <a:pt x="0" y="17991"/>
                      <a:pt x="0" y="17991"/>
                      <a:pt x="0" y="17991"/>
                    </a:cubicBezTo>
                    <a:cubicBezTo>
                      <a:pt x="0" y="17991"/>
                      <a:pt x="593" y="20795"/>
                      <a:pt x="4654" y="20871"/>
                    </a:cubicBezTo>
                    <a:cubicBezTo>
                      <a:pt x="4654" y="20871"/>
                      <a:pt x="9233" y="21542"/>
                      <a:pt x="11458" y="19539"/>
                    </a:cubicBezTo>
                    <a:cubicBezTo>
                      <a:pt x="11458" y="19539"/>
                      <a:pt x="15852" y="19436"/>
                      <a:pt x="17132" y="16599"/>
                    </a:cubicBezTo>
                    <a:cubicBezTo>
                      <a:pt x="17132" y="16599"/>
                      <a:pt x="19662" y="15793"/>
                      <a:pt x="19199" y="13194"/>
                    </a:cubicBezTo>
                    <a:cubicBezTo>
                      <a:pt x="19199" y="13194"/>
                      <a:pt x="21600" y="11375"/>
                      <a:pt x="19199" y="9735"/>
                    </a:cubicBezTo>
                    <a:cubicBezTo>
                      <a:pt x="19199" y="9735"/>
                      <a:pt x="20627" y="7911"/>
                      <a:pt x="17669" y="6557"/>
                    </a:cubicBezTo>
                    <a:cubicBezTo>
                      <a:pt x="17669" y="6557"/>
                      <a:pt x="17845" y="4154"/>
                      <a:pt x="13831" y="3407"/>
                    </a:cubicBezTo>
                    <a:cubicBezTo>
                      <a:pt x="13831" y="3407"/>
                      <a:pt x="13247" y="1707"/>
                      <a:pt x="8084" y="1539"/>
                    </a:cubicBezTo>
                    <a:cubicBezTo>
                      <a:pt x="8084" y="1539"/>
                      <a:pt x="7259" y="-58"/>
                      <a:pt x="4014" y="2"/>
                    </a:cubicBezTo>
                    <a:cubicBezTo>
                      <a:pt x="751" y="77"/>
                      <a:pt x="362" y="1496"/>
                      <a:pt x="0" y="1913"/>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32" name="Shape"/>
              <p:cNvSpPr/>
              <p:nvPr/>
            </p:nvSpPr>
            <p:spPr>
              <a:xfrm>
                <a:off x="0" y="0"/>
                <a:ext cx="2061110" cy="3650769"/>
              </a:xfrm>
              <a:custGeom>
                <a:avLst/>
                <a:gdLst/>
                <a:ahLst/>
                <a:cxnLst>
                  <a:cxn ang="0">
                    <a:pos x="wd2" y="hd2"/>
                  </a:cxn>
                  <a:cxn ang="5400000">
                    <a:pos x="wd2" y="hd2"/>
                  </a:cxn>
                  <a:cxn ang="10800000">
                    <a:pos x="wd2" y="hd2"/>
                  </a:cxn>
                  <a:cxn ang="16200000">
                    <a:pos x="wd2" y="hd2"/>
                  </a:cxn>
                </a:cxnLst>
                <a:rect l="0" t="0" r="r" b="b"/>
                <a:pathLst>
                  <a:path w="20266" h="20979" extrusionOk="0">
                    <a:moveTo>
                      <a:pt x="20266" y="1913"/>
                    </a:moveTo>
                    <a:cubicBezTo>
                      <a:pt x="20266" y="17991"/>
                      <a:pt x="20266" y="17991"/>
                      <a:pt x="20266" y="17991"/>
                    </a:cubicBezTo>
                    <a:cubicBezTo>
                      <a:pt x="20266" y="17991"/>
                      <a:pt x="19673" y="20795"/>
                      <a:pt x="15612" y="20871"/>
                    </a:cubicBezTo>
                    <a:cubicBezTo>
                      <a:pt x="15612" y="20871"/>
                      <a:pt x="11033" y="21542"/>
                      <a:pt x="8808" y="19539"/>
                    </a:cubicBezTo>
                    <a:cubicBezTo>
                      <a:pt x="8808" y="19539"/>
                      <a:pt x="4414" y="19436"/>
                      <a:pt x="3134" y="16599"/>
                    </a:cubicBezTo>
                    <a:cubicBezTo>
                      <a:pt x="3134" y="16599"/>
                      <a:pt x="604" y="15793"/>
                      <a:pt x="1067" y="13194"/>
                    </a:cubicBezTo>
                    <a:cubicBezTo>
                      <a:pt x="1067" y="13194"/>
                      <a:pt x="-1334" y="11375"/>
                      <a:pt x="1067" y="9735"/>
                    </a:cubicBezTo>
                    <a:cubicBezTo>
                      <a:pt x="1067" y="9735"/>
                      <a:pt x="-361" y="7911"/>
                      <a:pt x="2597" y="6557"/>
                    </a:cubicBezTo>
                    <a:cubicBezTo>
                      <a:pt x="2597" y="6557"/>
                      <a:pt x="2421" y="4154"/>
                      <a:pt x="6435" y="3407"/>
                    </a:cubicBezTo>
                    <a:cubicBezTo>
                      <a:pt x="6435" y="3407"/>
                      <a:pt x="7019" y="1707"/>
                      <a:pt x="12182" y="1539"/>
                    </a:cubicBezTo>
                    <a:cubicBezTo>
                      <a:pt x="12182" y="1539"/>
                      <a:pt x="13007" y="-58"/>
                      <a:pt x="16252" y="2"/>
                    </a:cubicBezTo>
                    <a:cubicBezTo>
                      <a:pt x="19497" y="77"/>
                      <a:pt x="19904" y="1496"/>
                      <a:pt x="20266" y="1913"/>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33" name="Shape"/>
              <p:cNvSpPr/>
              <p:nvPr/>
            </p:nvSpPr>
            <p:spPr>
              <a:xfrm>
                <a:off x="1260240" y="3782950"/>
                <a:ext cx="1656692" cy="240015"/>
              </a:xfrm>
              <a:custGeom>
                <a:avLst/>
                <a:gdLst/>
                <a:ahLst/>
                <a:cxnLst>
                  <a:cxn ang="0">
                    <a:pos x="wd2" y="hd2"/>
                  </a:cxn>
                  <a:cxn ang="5400000">
                    <a:pos x="wd2" y="hd2"/>
                  </a:cxn>
                  <a:cxn ang="10800000">
                    <a:pos x="wd2" y="hd2"/>
                  </a:cxn>
                  <a:cxn ang="16200000">
                    <a:pos x="wd2" y="hd2"/>
                  </a:cxn>
                </a:cxnLst>
                <a:rect l="0" t="0" r="r" b="b"/>
                <a:pathLst>
                  <a:path w="21600" h="21600" extrusionOk="0">
                    <a:moveTo>
                      <a:pt x="20201" y="0"/>
                    </a:moveTo>
                    <a:cubicBezTo>
                      <a:pt x="1399" y="0"/>
                      <a:pt x="1399" y="0"/>
                      <a:pt x="1399" y="0"/>
                    </a:cubicBezTo>
                    <a:cubicBezTo>
                      <a:pt x="614" y="0"/>
                      <a:pt x="0" y="3572"/>
                      <a:pt x="0" y="7994"/>
                    </a:cubicBezTo>
                    <a:cubicBezTo>
                      <a:pt x="0" y="13436"/>
                      <a:pt x="0" y="13436"/>
                      <a:pt x="0" y="13436"/>
                    </a:cubicBezTo>
                    <a:cubicBezTo>
                      <a:pt x="0" y="17858"/>
                      <a:pt x="614" y="21600"/>
                      <a:pt x="1399" y="21600"/>
                    </a:cubicBezTo>
                    <a:cubicBezTo>
                      <a:pt x="20201" y="21600"/>
                      <a:pt x="20201" y="21600"/>
                      <a:pt x="20201" y="21600"/>
                    </a:cubicBezTo>
                    <a:cubicBezTo>
                      <a:pt x="20986" y="21600"/>
                      <a:pt x="21600" y="17858"/>
                      <a:pt x="21600" y="13436"/>
                    </a:cubicBezTo>
                    <a:cubicBezTo>
                      <a:pt x="21600" y="7994"/>
                      <a:pt x="21600" y="7994"/>
                      <a:pt x="21600" y="7994"/>
                    </a:cubicBezTo>
                    <a:cubicBezTo>
                      <a:pt x="21600" y="3572"/>
                      <a:pt x="20986" y="0"/>
                      <a:pt x="20201"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34" name="Shape"/>
              <p:cNvSpPr/>
              <p:nvPr/>
            </p:nvSpPr>
            <p:spPr>
              <a:xfrm>
                <a:off x="1260240" y="4144390"/>
                <a:ext cx="1656692" cy="240016"/>
              </a:xfrm>
              <a:custGeom>
                <a:avLst/>
                <a:gdLst/>
                <a:ahLst/>
                <a:cxnLst>
                  <a:cxn ang="0">
                    <a:pos x="wd2" y="hd2"/>
                  </a:cxn>
                  <a:cxn ang="5400000">
                    <a:pos x="wd2" y="hd2"/>
                  </a:cxn>
                  <a:cxn ang="10800000">
                    <a:pos x="wd2" y="hd2"/>
                  </a:cxn>
                  <a:cxn ang="16200000">
                    <a:pos x="wd2" y="hd2"/>
                  </a:cxn>
                </a:cxnLst>
                <a:rect l="0" t="0" r="r" b="b"/>
                <a:pathLst>
                  <a:path w="21600" h="21600" extrusionOk="0">
                    <a:moveTo>
                      <a:pt x="20201" y="0"/>
                    </a:moveTo>
                    <a:cubicBezTo>
                      <a:pt x="1399" y="0"/>
                      <a:pt x="1399" y="0"/>
                      <a:pt x="1399" y="0"/>
                    </a:cubicBezTo>
                    <a:cubicBezTo>
                      <a:pt x="614" y="0"/>
                      <a:pt x="0" y="3487"/>
                      <a:pt x="0" y="7994"/>
                    </a:cubicBezTo>
                    <a:cubicBezTo>
                      <a:pt x="0" y="13351"/>
                      <a:pt x="0" y="13351"/>
                      <a:pt x="0" y="13351"/>
                    </a:cubicBezTo>
                    <a:cubicBezTo>
                      <a:pt x="0" y="17773"/>
                      <a:pt x="614" y="21600"/>
                      <a:pt x="1399" y="21600"/>
                    </a:cubicBezTo>
                    <a:cubicBezTo>
                      <a:pt x="20201" y="21600"/>
                      <a:pt x="20201" y="21600"/>
                      <a:pt x="20201" y="21600"/>
                    </a:cubicBezTo>
                    <a:cubicBezTo>
                      <a:pt x="20986" y="21600"/>
                      <a:pt x="21600" y="17773"/>
                      <a:pt x="21600" y="13351"/>
                    </a:cubicBezTo>
                    <a:cubicBezTo>
                      <a:pt x="21600" y="7994"/>
                      <a:pt x="21600" y="7994"/>
                      <a:pt x="21600" y="7994"/>
                    </a:cubicBezTo>
                    <a:cubicBezTo>
                      <a:pt x="21600" y="3487"/>
                      <a:pt x="20986" y="0"/>
                      <a:pt x="20201"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35" name="Shape"/>
              <p:cNvSpPr/>
              <p:nvPr/>
            </p:nvSpPr>
            <p:spPr>
              <a:xfrm>
                <a:off x="1260240" y="4501674"/>
                <a:ext cx="1656692" cy="235864"/>
              </a:xfrm>
              <a:custGeom>
                <a:avLst/>
                <a:gdLst/>
                <a:ahLst/>
                <a:cxnLst>
                  <a:cxn ang="0">
                    <a:pos x="wd2" y="hd2"/>
                  </a:cxn>
                  <a:cxn ang="5400000">
                    <a:pos x="wd2" y="hd2"/>
                  </a:cxn>
                  <a:cxn ang="10800000">
                    <a:pos x="wd2" y="hd2"/>
                  </a:cxn>
                  <a:cxn ang="16200000">
                    <a:pos x="wd2" y="hd2"/>
                  </a:cxn>
                </a:cxnLst>
                <a:rect l="0" t="0" r="r" b="b"/>
                <a:pathLst>
                  <a:path w="21600" h="21600" extrusionOk="0">
                    <a:moveTo>
                      <a:pt x="20201" y="0"/>
                    </a:moveTo>
                    <a:cubicBezTo>
                      <a:pt x="1399" y="0"/>
                      <a:pt x="1399" y="0"/>
                      <a:pt x="1399" y="0"/>
                    </a:cubicBezTo>
                    <a:cubicBezTo>
                      <a:pt x="614" y="0"/>
                      <a:pt x="0" y="3614"/>
                      <a:pt x="0" y="8089"/>
                    </a:cubicBezTo>
                    <a:cubicBezTo>
                      <a:pt x="0" y="13597"/>
                      <a:pt x="0" y="13597"/>
                      <a:pt x="0" y="13597"/>
                    </a:cubicBezTo>
                    <a:cubicBezTo>
                      <a:pt x="0" y="18072"/>
                      <a:pt x="614" y="21600"/>
                      <a:pt x="1399" y="21600"/>
                    </a:cubicBezTo>
                    <a:cubicBezTo>
                      <a:pt x="20201" y="21600"/>
                      <a:pt x="20201" y="21600"/>
                      <a:pt x="20201" y="21600"/>
                    </a:cubicBezTo>
                    <a:cubicBezTo>
                      <a:pt x="20986" y="21600"/>
                      <a:pt x="21600" y="18072"/>
                      <a:pt x="21600" y="13597"/>
                    </a:cubicBezTo>
                    <a:cubicBezTo>
                      <a:pt x="21600" y="8089"/>
                      <a:pt x="21600" y="8089"/>
                      <a:pt x="21600" y="8089"/>
                    </a:cubicBezTo>
                    <a:cubicBezTo>
                      <a:pt x="21600" y="3614"/>
                      <a:pt x="20986" y="0"/>
                      <a:pt x="20201"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36" name="Shape"/>
              <p:cNvSpPr/>
              <p:nvPr/>
            </p:nvSpPr>
            <p:spPr>
              <a:xfrm>
                <a:off x="1546896" y="4858957"/>
                <a:ext cx="1079223" cy="29818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1600" y="0"/>
                      <a:pt x="21600" y="0"/>
                      <a:pt x="21600" y="0"/>
                    </a:cubicBezTo>
                    <a:cubicBezTo>
                      <a:pt x="21600" y="13015"/>
                      <a:pt x="15851" y="21600"/>
                      <a:pt x="10800" y="21600"/>
                    </a:cubicBezTo>
                    <a:cubicBezTo>
                      <a:pt x="5749" y="21600"/>
                      <a:pt x="0" y="13015"/>
                      <a:pt x="0" y="0"/>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sp>
          <p:nvSpPr>
            <p:cNvPr id="238" name="Shape"/>
            <p:cNvSpPr/>
            <p:nvPr/>
          </p:nvSpPr>
          <p:spPr>
            <a:xfrm>
              <a:off x="3360969" y="0"/>
              <a:ext cx="273260" cy="1216319"/>
            </a:xfrm>
            <a:custGeom>
              <a:avLst/>
              <a:gdLst/>
              <a:ahLst/>
              <a:cxnLst>
                <a:cxn ang="0">
                  <a:pos x="wd2" y="hd2"/>
                </a:cxn>
                <a:cxn ang="5400000">
                  <a:pos x="wd2" y="hd2"/>
                </a:cxn>
                <a:cxn ang="10800000">
                  <a:pos x="wd2" y="hd2"/>
                </a:cxn>
                <a:cxn ang="16200000">
                  <a:pos x="wd2" y="hd2"/>
                </a:cxn>
              </a:cxnLst>
              <a:rect l="0" t="0" r="r" b="b"/>
              <a:pathLst>
                <a:path w="21600" h="21600" extrusionOk="0">
                  <a:moveTo>
                    <a:pt x="21600" y="19211"/>
                  </a:moveTo>
                  <a:cubicBezTo>
                    <a:pt x="21600" y="20548"/>
                    <a:pt x="16718" y="21600"/>
                    <a:pt x="10800" y="21600"/>
                  </a:cubicBezTo>
                  <a:cubicBezTo>
                    <a:pt x="4882" y="21600"/>
                    <a:pt x="0" y="20548"/>
                    <a:pt x="0" y="19211"/>
                  </a:cubicBezTo>
                  <a:cubicBezTo>
                    <a:pt x="0" y="2439"/>
                    <a:pt x="0" y="2439"/>
                    <a:pt x="0" y="2439"/>
                  </a:cubicBezTo>
                  <a:cubicBezTo>
                    <a:pt x="0" y="1069"/>
                    <a:pt x="4882" y="0"/>
                    <a:pt x="10800" y="0"/>
                  </a:cubicBezTo>
                  <a:cubicBezTo>
                    <a:pt x="16718" y="0"/>
                    <a:pt x="21600" y="1069"/>
                    <a:pt x="21600" y="2439"/>
                  </a:cubicBezTo>
                  <a:lnTo>
                    <a:pt x="21600" y="19211"/>
                  </a:ln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39" name="Shape"/>
            <p:cNvSpPr/>
            <p:nvPr/>
          </p:nvSpPr>
          <p:spPr>
            <a:xfrm>
              <a:off x="5766407" y="3277875"/>
              <a:ext cx="1220472" cy="273253"/>
            </a:xfrm>
            <a:custGeom>
              <a:avLst/>
              <a:gdLst/>
              <a:ahLst/>
              <a:cxnLst>
                <a:cxn ang="0">
                  <a:pos x="wd2" y="hd2"/>
                </a:cxn>
                <a:cxn ang="5400000">
                  <a:pos x="wd2" y="hd2"/>
                </a:cxn>
                <a:cxn ang="10800000">
                  <a:pos x="wd2" y="hd2"/>
                </a:cxn>
                <a:cxn ang="16200000">
                  <a:pos x="wd2" y="hd2"/>
                </a:cxn>
              </a:cxnLst>
              <a:rect l="0" t="0" r="r" b="b"/>
              <a:pathLst>
                <a:path w="21600" h="21600" extrusionOk="0">
                  <a:moveTo>
                    <a:pt x="2404" y="21600"/>
                  </a:moveTo>
                  <a:cubicBezTo>
                    <a:pt x="1052" y="21600"/>
                    <a:pt x="0" y="16908"/>
                    <a:pt x="0" y="10949"/>
                  </a:cubicBezTo>
                  <a:cubicBezTo>
                    <a:pt x="0" y="4990"/>
                    <a:pt x="1052" y="0"/>
                    <a:pt x="2404" y="0"/>
                  </a:cubicBezTo>
                  <a:cubicBezTo>
                    <a:pt x="19146" y="0"/>
                    <a:pt x="19146" y="0"/>
                    <a:pt x="19146" y="0"/>
                  </a:cubicBezTo>
                  <a:cubicBezTo>
                    <a:pt x="20482" y="0"/>
                    <a:pt x="21600" y="4990"/>
                    <a:pt x="21600" y="10949"/>
                  </a:cubicBezTo>
                  <a:cubicBezTo>
                    <a:pt x="21600" y="16908"/>
                    <a:pt x="20482" y="21600"/>
                    <a:pt x="19146" y="21600"/>
                  </a:cubicBezTo>
                  <a:lnTo>
                    <a:pt x="2404" y="21600"/>
                  </a:ln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40" name="Shape"/>
            <p:cNvSpPr/>
            <p:nvPr/>
          </p:nvSpPr>
          <p:spPr>
            <a:xfrm>
              <a:off x="0" y="3277875"/>
              <a:ext cx="1216321" cy="273253"/>
            </a:xfrm>
            <a:custGeom>
              <a:avLst/>
              <a:gdLst/>
              <a:ahLst/>
              <a:cxnLst>
                <a:cxn ang="0">
                  <a:pos x="wd2" y="hd2"/>
                </a:cxn>
                <a:cxn ang="5400000">
                  <a:pos x="wd2" y="hd2"/>
                </a:cxn>
                <a:cxn ang="10800000">
                  <a:pos x="wd2" y="hd2"/>
                </a:cxn>
                <a:cxn ang="16200000">
                  <a:pos x="wd2" y="hd2"/>
                </a:cxn>
              </a:cxnLst>
              <a:rect l="0" t="0" r="r" b="b"/>
              <a:pathLst>
                <a:path w="21600" h="21600" extrusionOk="0">
                  <a:moveTo>
                    <a:pt x="2389" y="21600"/>
                  </a:moveTo>
                  <a:cubicBezTo>
                    <a:pt x="1052" y="21600"/>
                    <a:pt x="0" y="16908"/>
                    <a:pt x="0" y="10949"/>
                  </a:cubicBezTo>
                  <a:cubicBezTo>
                    <a:pt x="0" y="4990"/>
                    <a:pt x="1052" y="0"/>
                    <a:pt x="2389" y="0"/>
                  </a:cubicBezTo>
                  <a:cubicBezTo>
                    <a:pt x="19211" y="0"/>
                    <a:pt x="19211" y="0"/>
                    <a:pt x="19211" y="0"/>
                  </a:cubicBezTo>
                  <a:cubicBezTo>
                    <a:pt x="20548" y="0"/>
                    <a:pt x="21600" y="4990"/>
                    <a:pt x="21600" y="10949"/>
                  </a:cubicBezTo>
                  <a:cubicBezTo>
                    <a:pt x="21600" y="16908"/>
                    <a:pt x="20548" y="21600"/>
                    <a:pt x="19211" y="21600"/>
                  </a:cubicBezTo>
                  <a:lnTo>
                    <a:pt x="2389" y="21600"/>
                  </a:ln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dirty="0"/>
            </a:p>
          </p:txBody>
        </p:sp>
        <p:sp>
          <p:nvSpPr>
            <p:cNvPr id="241" name="Shape"/>
            <p:cNvSpPr/>
            <p:nvPr/>
          </p:nvSpPr>
          <p:spPr>
            <a:xfrm>
              <a:off x="4945046" y="748318"/>
              <a:ext cx="944540" cy="944541"/>
            </a:xfrm>
            <a:custGeom>
              <a:avLst/>
              <a:gdLst/>
              <a:ahLst/>
              <a:cxnLst>
                <a:cxn ang="0">
                  <a:pos x="wd2" y="hd2"/>
                </a:cxn>
                <a:cxn ang="5400000">
                  <a:pos x="wd2" y="hd2"/>
                </a:cxn>
                <a:cxn ang="10800000">
                  <a:pos x="wd2" y="hd2"/>
                </a:cxn>
                <a:cxn ang="16200000">
                  <a:pos x="wd2" y="hd2"/>
                </a:cxn>
              </a:cxnLst>
              <a:rect l="0" t="0" r="r" b="b"/>
              <a:pathLst>
                <a:path w="21007" h="21007" extrusionOk="0">
                  <a:moveTo>
                    <a:pt x="5196" y="20094"/>
                  </a:moveTo>
                  <a:cubicBezTo>
                    <a:pt x="4041" y="21311"/>
                    <a:pt x="2068" y="21311"/>
                    <a:pt x="913" y="20094"/>
                  </a:cubicBezTo>
                  <a:cubicBezTo>
                    <a:pt x="-304" y="18939"/>
                    <a:pt x="-304" y="16966"/>
                    <a:pt x="913" y="15811"/>
                  </a:cubicBezTo>
                  <a:cubicBezTo>
                    <a:pt x="15796" y="866"/>
                    <a:pt x="15796" y="866"/>
                    <a:pt x="15796" y="866"/>
                  </a:cubicBezTo>
                  <a:cubicBezTo>
                    <a:pt x="17014" y="-289"/>
                    <a:pt x="18924" y="-289"/>
                    <a:pt x="20141" y="866"/>
                  </a:cubicBezTo>
                  <a:cubicBezTo>
                    <a:pt x="21296" y="2083"/>
                    <a:pt x="21296" y="3993"/>
                    <a:pt x="20141" y="5211"/>
                  </a:cubicBezTo>
                  <a:lnTo>
                    <a:pt x="5196" y="20094"/>
                  </a:lnTo>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42" name="Shape"/>
            <p:cNvSpPr/>
            <p:nvPr/>
          </p:nvSpPr>
          <p:spPr>
            <a:xfrm>
              <a:off x="1110429" y="748318"/>
              <a:ext cx="943915" cy="944541"/>
            </a:xfrm>
            <a:custGeom>
              <a:avLst/>
              <a:gdLst/>
              <a:ahLst/>
              <a:cxnLst>
                <a:cxn ang="0">
                  <a:pos x="wd2" y="hd2"/>
                </a:cxn>
                <a:cxn ang="5400000">
                  <a:pos x="wd2" y="hd2"/>
                </a:cxn>
                <a:cxn ang="10800000">
                  <a:pos x="wd2" y="hd2"/>
                </a:cxn>
                <a:cxn ang="16200000">
                  <a:pos x="wd2" y="hd2"/>
                </a:cxn>
              </a:cxnLst>
              <a:rect l="0" t="0" r="r" b="b"/>
              <a:pathLst>
                <a:path w="20993" h="21007" extrusionOk="0">
                  <a:moveTo>
                    <a:pt x="15813" y="20094"/>
                  </a:moveTo>
                  <a:cubicBezTo>
                    <a:pt x="16964" y="21311"/>
                    <a:pt x="18869" y="21311"/>
                    <a:pt x="20083" y="20094"/>
                  </a:cubicBezTo>
                  <a:cubicBezTo>
                    <a:pt x="21297" y="18939"/>
                    <a:pt x="21297" y="16966"/>
                    <a:pt x="20083" y="15811"/>
                  </a:cubicBezTo>
                  <a:cubicBezTo>
                    <a:pt x="5244" y="866"/>
                    <a:pt x="5244" y="866"/>
                    <a:pt x="5244" y="866"/>
                  </a:cubicBezTo>
                  <a:cubicBezTo>
                    <a:pt x="4030" y="-289"/>
                    <a:pt x="2125" y="-289"/>
                    <a:pt x="911" y="866"/>
                  </a:cubicBezTo>
                  <a:cubicBezTo>
                    <a:pt x="-303" y="2083"/>
                    <a:pt x="-303" y="3993"/>
                    <a:pt x="911" y="5211"/>
                  </a:cubicBezTo>
                  <a:lnTo>
                    <a:pt x="15813" y="20094"/>
                  </a:lnTo>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nvGrpSpPr>
            <p:cNvPr id="247" name="Group"/>
            <p:cNvGrpSpPr/>
            <p:nvPr/>
          </p:nvGrpSpPr>
          <p:grpSpPr>
            <a:xfrm>
              <a:off x="1512292" y="1488046"/>
              <a:ext cx="3974760" cy="3466781"/>
              <a:chOff x="0" y="0"/>
              <a:chExt cx="3974759" cy="3466780"/>
            </a:xfrm>
          </p:grpSpPr>
          <p:sp>
            <p:nvSpPr>
              <p:cNvPr id="243" name="Shape"/>
              <p:cNvSpPr/>
              <p:nvPr/>
            </p:nvSpPr>
            <p:spPr>
              <a:xfrm>
                <a:off x="2118716" y="0"/>
                <a:ext cx="1577392" cy="1701645"/>
              </a:xfrm>
              <a:custGeom>
                <a:avLst/>
                <a:gdLst/>
                <a:ahLst/>
                <a:cxnLst>
                  <a:cxn ang="0">
                    <a:pos x="wd2" y="hd2"/>
                  </a:cxn>
                  <a:cxn ang="5400000">
                    <a:pos x="wd2" y="hd2"/>
                  </a:cxn>
                  <a:cxn ang="10800000">
                    <a:pos x="wd2" y="hd2"/>
                  </a:cxn>
                  <a:cxn ang="16200000">
                    <a:pos x="wd2" y="hd2"/>
                  </a:cxn>
                </a:cxnLst>
                <a:rect l="0" t="0" r="r" b="b"/>
                <a:pathLst>
                  <a:path w="21426" h="19670" extrusionOk="0">
                    <a:moveTo>
                      <a:pt x="0" y="2634"/>
                    </a:moveTo>
                    <a:cubicBezTo>
                      <a:pt x="0" y="2634"/>
                      <a:pt x="2650" y="-1930"/>
                      <a:pt x="7733" y="957"/>
                    </a:cubicBezTo>
                    <a:cubicBezTo>
                      <a:pt x="7733" y="957"/>
                      <a:pt x="11114" y="4050"/>
                      <a:pt x="7733" y="6817"/>
                    </a:cubicBezTo>
                    <a:cubicBezTo>
                      <a:pt x="7733" y="6817"/>
                      <a:pt x="7132" y="7536"/>
                      <a:pt x="4622" y="7895"/>
                    </a:cubicBezTo>
                    <a:cubicBezTo>
                      <a:pt x="4622" y="7895"/>
                      <a:pt x="4763" y="6098"/>
                      <a:pt x="3636" y="6512"/>
                    </a:cubicBezTo>
                    <a:cubicBezTo>
                      <a:pt x="3636" y="6512"/>
                      <a:pt x="3214" y="6632"/>
                      <a:pt x="3457" y="7111"/>
                    </a:cubicBezTo>
                    <a:cubicBezTo>
                      <a:pt x="3457" y="7111"/>
                      <a:pt x="4276" y="8135"/>
                      <a:pt x="3316" y="9638"/>
                    </a:cubicBezTo>
                    <a:cubicBezTo>
                      <a:pt x="3316" y="9638"/>
                      <a:pt x="3073" y="10662"/>
                      <a:pt x="4020" y="10117"/>
                    </a:cubicBezTo>
                    <a:cubicBezTo>
                      <a:pt x="4020" y="10117"/>
                      <a:pt x="4737" y="9246"/>
                      <a:pt x="4622" y="9039"/>
                    </a:cubicBezTo>
                    <a:cubicBezTo>
                      <a:pt x="4622" y="9039"/>
                      <a:pt x="6914" y="8886"/>
                      <a:pt x="8681" y="7590"/>
                    </a:cubicBezTo>
                    <a:cubicBezTo>
                      <a:pt x="8681" y="7590"/>
                      <a:pt x="10768" y="6425"/>
                      <a:pt x="10512" y="3146"/>
                    </a:cubicBezTo>
                    <a:cubicBezTo>
                      <a:pt x="10512" y="3146"/>
                      <a:pt x="14788" y="2699"/>
                      <a:pt x="16875" y="6577"/>
                    </a:cubicBezTo>
                    <a:cubicBezTo>
                      <a:pt x="16875" y="6577"/>
                      <a:pt x="21600" y="7329"/>
                      <a:pt x="21421" y="11893"/>
                    </a:cubicBezTo>
                    <a:cubicBezTo>
                      <a:pt x="21421" y="11893"/>
                      <a:pt x="21216" y="16936"/>
                      <a:pt x="16056" y="17895"/>
                    </a:cubicBezTo>
                    <a:cubicBezTo>
                      <a:pt x="16056" y="17895"/>
                      <a:pt x="14161" y="18112"/>
                      <a:pt x="12919" y="17895"/>
                    </a:cubicBezTo>
                    <a:cubicBezTo>
                      <a:pt x="12919" y="17895"/>
                      <a:pt x="13418" y="15792"/>
                      <a:pt x="13342" y="15041"/>
                    </a:cubicBezTo>
                    <a:cubicBezTo>
                      <a:pt x="13342" y="15041"/>
                      <a:pt x="14622" y="14082"/>
                      <a:pt x="14622" y="13810"/>
                    </a:cubicBezTo>
                    <a:cubicBezTo>
                      <a:pt x="14622" y="13810"/>
                      <a:pt x="14545" y="13178"/>
                      <a:pt x="13662" y="13603"/>
                    </a:cubicBezTo>
                    <a:cubicBezTo>
                      <a:pt x="13662" y="13603"/>
                      <a:pt x="13444" y="14681"/>
                      <a:pt x="10691" y="14082"/>
                    </a:cubicBezTo>
                    <a:cubicBezTo>
                      <a:pt x="10691" y="14082"/>
                      <a:pt x="9462" y="14082"/>
                      <a:pt x="10691" y="14768"/>
                    </a:cubicBezTo>
                    <a:cubicBezTo>
                      <a:pt x="10691" y="14768"/>
                      <a:pt x="11395" y="14986"/>
                      <a:pt x="11831" y="14986"/>
                    </a:cubicBezTo>
                    <a:cubicBezTo>
                      <a:pt x="11831" y="14986"/>
                      <a:pt x="13021" y="19550"/>
                      <a:pt x="7733" y="19670"/>
                    </a:cubicBezTo>
                    <a:cubicBezTo>
                      <a:pt x="7733" y="19670"/>
                      <a:pt x="1869" y="17895"/>
                      <a:pt x="0" y="11294"/>
                    </a:cubicBezTo>
                    <a:lnTo>
                      <a:pt x="0" y="2634"/>
                    </a:ln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44" name="Shape"/>
              <p:cNvSpPr/>
              <p:nvPr/>
            </p:nvSpPr>
            <p:spPr>
              <a:xfrm>
                <a:off x="2118715" y="1166659"/>
                <a:ext cx="1856045" cy="2300122"/>
              </a:xfrm>
              <a:custGeom>
                <a:avLst/>
                <a:gdLst/>
                <a:ahLst/>
                <a:cxnLst>
                  <a:cxn ang="0">
                    <a:pos x="wd2" y="hd2"/>
                  </a:cxn>
                  <a:cxn ang="5400000">
                    <a:pos x="wd2" y="hd2"/>
                  </a:cxn>
                  <a:cxn ang="10800000">
                    <a:pos x="wd2" y="hd2"/>
                  </a:cxn>
                  <a:cxn ang="16200000">
                    <a:pos x="wd2" y="hd2"/>
                  </a:cxn>
                </a:cxnLst>
                <a:rect l="0" t="0" r="r" b="b"/>
                <a:pathLst>
                  <a:path w="19623" h="21556" extrusionOk="0">
                    <a:moveTo>
                      <a:pt x="11915" y="9829"/>
                    </a:moveTo>
                    <a:cubicBezTo>
                      <a:pt x="11915" y="9829"/>
                      <a:pt x="14553" y="11550"/>
                      <a:pt x="17479" y="10050"/>
                    </a:cubicBezTo>
                    <a:cubicBezTo>
                      <a:pt x="17479" y="10050"/>
                      <a:pt x="21600" y="8559"/>
                      <a:pt x="18415" y="4306"/>
                    </a:cubicBezTo>
                    <a:cubicBezTo>
                      <a:pt x="18415" y="4306"/>
                      <a:pt x="19848" y="1535"/>
                      <a:pt x="17678" y="0"/>
                    </a:cubicBezTo>
                    <a:cubicBezTo>
                      <a:pt x="17678" y="0"/>
                      <a:pt x="16115" y="5524"/>
                      <a:pt x="9496" y="4526"/>
                    </a:cubicBezTo>
                    <a:cubicBezTo>
                      <a:pt x="9496" y="4526"/>
                      <a:pt x="8620" y="5400"/>
                      <a:pt x="7824" y="5691"/>
                    </a:cubicBezTo>
                    <a:cubicBezTo>
                      <a:pt x="9795" y="5832"/>
                      <a:pt x="9795" y="5832"/>
                      <a:pt x="9795" y="5832"/>
                    </a:cubicBezTo>
                    <a:cubicBezTo>
                      <a:pt x="9795" y="5832"/>
                      <a:pt x="10870" y="6618"/>
                      <a:pt x="9496" y="6962"/>
                    </a:cubicBezTo>
                    <a:cubicBezTo>
                      <a:pt x="9496" y="6962"/>
                      <a:pt x="3454" y="6838"/>
                      <a:pt x="0" y="1482"/>
                    </a:cubicBezTo>
                    <a:cubicBezTo>
                      <a:pt x="0" y="17471"/>
                      <a:pt x="0" y="17471"/>
                      <a:pt x="0" y="17471"/>
                    </a:cubicBezTo>
                    <a:cubicBezTo>
                      <a:pt x="0" y="17471"/>
                      <a:pt x="1015" y="21600"/>
                      <a:pt x="5375" y="21556"/>
                    </a:cubicBezTo>
                    <a:cubicBezTo>
                      <a:pt x="5375" y="21556"/>
                      <a:pt x="10621" y="21503"/>
                      <a:pt x="11417" y="17471"/>
                    </a:cubicBezTo>
                    <a:cubicBezTo>
                      <a:pt x="11417" y="17471"/>
                      <a:pt x="12243" y="14479"/>
                      <a:pt x="9685" y="12821"/>
                    </a:cubicBezTo>
                    <a:cubicBezTo>
                      <a:pt x="9685" y="12821"/>
                      <a:pt x="9745" y="11647"/>
                      <a:pt x="10730" y="12212"/>
                    </a:cubicBezTo>
                    <a:cubicBezTo>
                      <a:pt x="10730" y="12212"/>
                      <a:pt x="13916" y="14815"/>
                      <a:pt x="12054" y="18900"/>
                    </a:cubicBezTo>
                    <a:cubicBezTo>
                      <a:pt x="12054" y="18900"/>
                      <a:pt x="14981" y="18856"/>
                      <a:pt x="16653" y="14691"/>
                    </a:cubicBezTo>
                    <a:cubicBezTo>
                      <a:pt x="16653" y="14691"/>
                      <a:pt x="19042" y="13041"/>
                      <a:pt x="18803" y="10562"/>
                    </a:cubicBezTo>
                    <a:cubicBezTo>
                      <a:pt x="18803" y="10562"/>
                      <a:pt x="16225" y="11868"/>
                      <a:pt x="14105" y="11506"/>
                    </a:cubicBezTo>
                    <a:cubicBezTo>
                      <a:pt x="14105" y="11506"/>
                      <a:pt x="12104" y="11091"/>
                      <a:pt x="11696" y="10562"/>
                    </a:cubicBezTo>
                    <a:cubicBezTo>
                      <a:pt x="11696" y="10562"/>
                      <a:pt x="9058" y="12918"/>
                      <a:pt x="5435" y="11171"/>
                    </a:cubicBezTo>
                    <a:cubicBezTo>
                      <a:pt x="5435" y="11171"/>
                      <a:pt x="4688" y="11991"/>
                      <a:pt x="4061" y="11506"/>
                    </a:cubicBezTo>
                    <a:cubicBezTo>
                      <a:pt x="4061" y="11506"/>
                      <a:pt x="4499" y="11215"/>
                      <a:pt x="5375" y="10482"/>
                    </a:cubicBezTo>
                    <a:cubicBezTo>
                      <a:pt x="5325" y="9176"/>
                      <a:pt x="5325" y="9176"/>
                      <a:pt x="5325" y="9176"/>
                    </a:cubicBezTo>
                    <a:cubicBezTo>
                      <a:pt x="5325" y="9176"/>
                      <a:pt x="6062" y="8665"/>
                      <a:pt x="6012" y="9415"/>
                    </a:cubicBezTo>
                    <a:cubicBezTo>
                      <a:pt x="6062" y="10438"/>
                      <a:pt x="6062" y="10438"/>
                      <a:pt x="6062" y="10438"/>
                    </a:cubicBezTo>
                    <a:cubicBezTo>
                      <a:pt x="6062" y="10438"/>
                      <a:pt x="9058" y="11921"/>
                      <a:pt x="11367" y="9415"/>
                    </a:cubicBezTo>
                    <a:cubicBezTo>
                      <a:pt x="11915" y="9829"/>
                      <a:pt x="11915" y="9829"/>
                      <a:pt x="11915" y="9829"/>
                    </a:cubicBez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45" name="Shape"/>
              <p:cNvSpPr/>
              <p:nvPr/>
            </p:nvSpPr>
            <p:spPr>
              <a:xfrm>
                <a:off x="275061" y="0"/>
                <a:ext cx="1580983" cy="1701645"/>
              </a:xfrm>
              <a:custGeom>
                <a:avLst/>
                <a:gdLst/>
                <a:ahLst/>
                <a:cxnLst>
                  <a:cxn ang="0">
                    <a:pos x="wd2" y="hd2"/>
                  </a:cxn>
                  <a:cxn ang="5400000">
                    <a:pos x="wd2" y="hd2"/>
                  </a:cxn>
                  <a:cxn ang="10800000">
                    <a:pos x="wd2" y="hd2"/>
                  </a:cxn>
                  <a:cxn ang="16200000">
                    <a:pos x="wd2" y="hd2"/>
                  </a:cxn>
                </a:cxnLst>
                <a:rect l="0" t="0" r="r" b="b"/>
                <a:pathLst>
                  <a:path w="21475" h="19670" extrusionOk="0">
                    <a:moveTo>
                      <a:pt x="21475" y="2634"/>
                    </a:moveTo>
                    <a:cubicBezTo>
                      <a:pt x="21475" y="2634"/>
                      <a:pt x="18799" y="-1930"/>
                      <a:pt x="13742" y="957"/>
                    </a:cubicBezTo>
                    <a:cubicBezTo>
                      <a:pt x="13742" y="957"/>
                      <a:pt x="10361" y="4050"/>
                      <a:pt x="13742" y="6817"/>
                    </a:cubicBezTo>
                    <a:cubicBezTo>
                      <a:pt x="13742" y="6817"/>
                      <a:pt x="14343" y="7536"/>
                      <a:pt x="16853" y="7895"/>
                    </a:cubicBezTo>
                    <a:cubicBezTo>
                      <a:pt x="16853" y="7895"/>
                      <a:pt x="16712" y="6098"/>
                      <a:pt x="17839" y="6512"/>
                    </a:cubicBezTo>
                    <a:cubicBezTo>
                      <a:pt x="17839" y="6512"/>
                      <a:pt x="18236" y="6632"/>
                      <a:pt x="18018" y="7111"/>
                    </a:cubicBezTo>
                    <a:cubicBezTo>
                      <a:pt x="18018" y="7111"/>
                      <a:pt x="17199" y="8135"/>
                      <a:pt x="18159" y="9638"/>
                    </a:cubicBezTo>
                    <a:cubicBezTo>
                      <a:pt x="18159" y="9638"/>
                      <a:pt x="18402" y="10662"/>
                      <a:pt x="17455" y="10117"/>
                    </a:cubicBezTo>
                    <a:cubicBezTo>
                      <a:pt x="17455" y="10117"/>
                      <a:pt x="16750" y="9246"/>
                      <a:pt x="16853" y="9039"/>
                    </a:cubicBezTo>
                    <a:cubicBezTo>
                      <a:pt x="16853" y="9039"/>
                      <a:pt x="14561" y="8886"/>
                      <a:pt x="12794" y="7590"/>
                    </a:cubicBezTo>
                    <a:cubicBezTo>
                      <a:pt x="12794" y="7590"/>
                      <a:pt x="10707" y="6425"/>
                      <a:pt x="10963" y="3146"/>
                    </a:cubicBezTo>
                    <a:cubicBezTo>
                      <a:pt x="10963" y="3146"/>
                      <a:pt x="6687" y="2699"/>
                      <a:pt x="4600" y="6577"/>
                    </a:cubicBezTo>
                    <a:cubicBezTo>
                      <a:pt x="4600" y="6577"/>
                      <a:pt x="-125" y="7329"/>
                      <a:pt x="3" y="11893"/>
                    </a:cubicBezTo>
                    <a:cubicBezTo>
                      <a:pt x="3" y="11893"/>
                      <a:pt x="259" y="16936"/>
                      <a:pt x="5419" y="17895"/>
                    </a:cubicBezTo>
                    <a:cubicBezTo>
                      <a:pt x="5419" y="17895"/>
                      <a:pt x="7327" y="18112"/>
                      <a:pt x="8518" y="17895"/>
                    </a:cubicBezTo>
                    <a:cubicBezTo>
                      <a:pt x="8518" y="17895"/>
                      <a:pt x="8057" y="15792"/>
                      <a:pt x="8133" y="15041"/>
                    </a:cubicBezTo>
                    <a:cubicBezTo>
                      <a:pt x="8133" y="15041"/>
                      <a:pt x="6866" y="14082"/>
                      <a:pt x="6866" y="13810"/>
                    </a:cubicBezTo>
                    <a:cubicBezTo>
                      <a:pt x="6866" y="13810"/>
                      <a:pt x="6930" y="13178"/>
                      <a:pt x="7813" y="13603"/>
                    </a:cubicBezTo>
                    <a:cubicBezTo>
                      <a:pt x="7813" y="13603"/>
                      <a:pt x="7993" y="14681"/>
                      <a:pt x="10745" y="14082"/>
                    </a:cubicBezTo>
                    <a:cubicBezTo>
                      <a:pt x="10745" y="14082"/>
                      <a:pt x="12013" y="14082"/>
                      <a:pt x="10745" y="14768"/>
                    </a:cubicBezTo>
                    <a:cubicBezTo>
                      <a:pt x="10745" y="14768"/>
                      <a:pt x="10080" y="14986"/>
                      <a:pt x="9644" y="14986"/>
                    </a:cubicBezTo>
                    <a:cubicBezTo>
                      <a:pt x="9644" y="14986"/>
                      <a:pt x="8454" y="19550"/>
                      <a:pt x="13742" y="19670"/>
                    </a:cubicBezTo>
                    <a:cubicBezTo>
                      <a:pt x="13742" y="19670"/>
                      <a:pt x="19606" y="17895"/>
                      <a:pt x="21475" y="11294"/>
                    </a:cubicBezTo>
                    <a:lnTo>
                      <a:pt x="21475" y="2634"/>
                    </a:ln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46" name="Shape"/>
              <p:cNvSpPr/>
              <p:nvPr/>
            </p:nvSpPr>
            <p:spPr>
              <a:xfrm>
                <a:off x="-1" y="1166659"/>
                <a:ext cx="1856045" cy="2300122"/>
              </a:xfrm>
              <a:custGeom>
                <a:avLst/>
                <a:gdLst/>
                <a:ahLst/>
                <a:cxnLst>
                  <a:cxn ang="0">
                    <a:pos x="wd2" y="hd2"/>
                  </a:cxn>
                  <a:cxn ang="5400000">
                    <a:pos x="wd2" y="hd2"/>
                  </a:cxn>
                  <a:cxn ang="10800000">
                    <a:pos x="wd2" y="hd2"/>
                  </a:cxn>
                  <a:cxn ang="16200000">
                    <a:pos x="wd2" y="hd2"/>
                  </a:cxn>
                </a:cxnLst>
                <a:rect l="0" t="0" r="r" b="b"/>
                <a:pathLst>
                  <a:path w="19623" h="21556" extrusionOk="0">
                    <a:moveTo>
                      <a:pt x="7708" y="9829"/>
                    </a:moveTo>
                    <a:cubicBezTo>
                      <a:pt x="7708" y="9829"/>
                      <a:pt x="5080" y="11550"/>
                      <a:pt x="2144" y="10050"/>
                    </a:cubicBezTo>
                    <a:cubicBezTo>
                      <a:pt x="2144" y="10050"/>
                      <a:pt x="-1977" y="8559"/>
                      <a:pt x="1208" y="4306"/>
                    </a:cubicBezTo>
                    <a:cubicBezTo>
                      <a:pt x="1208" y="4306"/>
                      <a:pt x="-215" y="1535"/>
                      <a:pt x="1945" y="0"/>
                    </a:cubicBezTo>
                    <a:cubicBezTo>
                      <a:pt x="1945" y="0"/>
                      <a:pt x="3508" y="5524"/>
                      <a:pt x="10127" y="4526"/>
                    </a:cubicBezTo>
                    <a:cubicBezTo>
                      <a:pt x="10127" y="4526"/>
                      <a:pt x="11003" y="5400"/>
                      <a:pt x="11799" y="5691"/>
                    </a:cubicBezTo>
                    <a:cubicBezTo>
                      <a:pt x="9828" y="5832"/>
                      <a:pt x="9828" y="5832"/>
                      <a:pt x="9828" y="5832"/>
                    </a:cubicBezTo>
                    <a:cubicBezTo>
                      <a:pt x="9828" y="5832"/>
                      <a:pt x="8753" y="6618"/>
                      <a:pt x="10127" y="6962"/>
                    </a:cubicBezTo>
                    <a:cubicBezTo>
                      <a:pt x="10127" y="6962"/>
                      <a:pt x="16169" y="6838"/>
                      <a:pt x="19623" y="1482"/>
                    </a:cubicBezTo>
                    <a:cubicBezTo>
                      <a:pt x="19623" y="17471"/>
                      <a:pt x="19623" y="17471"/>
                      <a:pt x="19623" y="17471"/>
                    </a:cubicBezTo>
                    <a:cubicBezTo>
                      <a:pt x="19623" y="17471"/>
                      <a:pt x="18608" y="21600"/>
                      <a:pt x="14248" y="21556"/>
                    </a:cubicBezTo>
                    <a:cubicBezTo>
                      <a:pt x="14248" y="21556"/>
                      <a:pt x="9002" y="21503"/>
                      <a:pt x="8176" y="17471"/>
                    </a:cubicBezTo>
                    <a:cubicBezTo>
                      <a:pt x="8176" y="17471"/>
                      <a:pt x="7390" y="14479"/>
                      <a:pt x="9938" y="12821"/>
                    </a:cubicBezTo>
                    <a:cubicBezTo>
                      <a:pt x="9938" y="12821"/>
                      <a:pt x="9878" y="11647"/>
                      <a:pt x="8863" y="12212"/>
                    </a:cubicBezTo>
                    <a:cubicBezTo>
                      <a:pt x="8863" y="12212"/>
                      <a:pt x="5678" y="14815"/>
                      <a:pt x="7579" y="18900"/>
                    </a:cubicBezTo>
                    <a:cubicBezTo>
                      <a:pt x="7579" y="18900"/>
                      <a:pt x="4642" y="18856"/>
                      <a:pt x="2930" y="14691"/>
                    </a:cubicBezTo>
                    <a:cubicBezTo>
                      <a:pt x="2930" y="14691"/>
                      <a:pt x="581" y="13041"/>
                      <a:pt x="830" y="10562"/>
                    </a:cubicBezTo>
                    <a:cubicBezTo>
                      <a:pt x="830" y="10562"/>
                      <a:pt x="3378" y="11868"/>
                      <a:pt x="5518" y="11506"/>
                    </a:cubicBezTo>
                    <a:cubicBezTo>
                      <a:pt x="5518" y="11506"/>
                      <a:pt x="7489" y="11091"/>
                      <a:pt x="7927" y="10562"/>
                    </a:cubicBezTo>
                    <a:cubicBezTo>
                      <a:pt x="7927" y="10562"/>
                      <a:pt x="10565" y="12918"/>
                      <a:pt x="14188" y="11171"/>
                    </a:cubicBezTo>
                    <a:cubicBezTo>
                      <a:pt x="14188" y="11171"/>
                      <a:pt x="14935" y="11991"/>
                      <a:pt x="15562" y="11506"/>
                    </a:cubicBezTo>
                    <a:cubicBezTo>
                      <a:pt x="15562" y="11506"/>
                      <a:pt x="15124" y="11215"/>
                      <a:pt x="14248" y="10482"/>
                    </a:cubicBezTo>
                    <a:cubicBezTo>
                      <a:pt x="14298" y="9176"/>
                      <a:pt x="14298" y="9176"/>
                      <a:pt x="14298" y="9176"/>
                    </a:cubicBezTo>
                    <a:cubicBezTo>
                      <a:pt x="14298" y="9176"/>
                      <a:pt x="13561" y="8665"/>
                      <a:pt x="13611" y="9415"/>
                    </a:cubicBezTo>
                    <a:cubicBezTo>
                      <a:pt x="13561" y="10438"/>
                      <a:pt x="13561" y="10438"/>
                      <a:pt x="13561" y="10438"/>
                    </a:cubicBezTo>
                    <a:cubicBezTo>
                      <a:pt x="13561" y="10438"/>
                      <a:pt x="10565" y="11921"/>
                      <a:pt x="8266" y="9415"/>
                    </a:cubicBezTo>
                    <a:lnTo>
                      <a:pt x="7708" y="9829"/>
                    </a:lnTo>
                  </a:path>
                </a:pathLst>
              </a:custGeom>
              <a:solidFill>
                <a:srgbClr val="FFFFF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sp>
          <p:nvSpPr>
            <p:cNvPr id="248" name="Shape"/>
            <p:cNvSpPr/>
            <p:nvPr/>
          </p:nvSpPr>
          <p:spPr>
            <a:xfrm>
              <a:off x="4149862" y="4002875"/>
              <a:ext cx="403427" cy="341760"/>
            </a:xfrm>
            <a:custGeom>
              <a:avLst/>
              <a:gdLst/>
              <a:ahLst/>
              <a:cxnLst>
                <a:cxn ang="0">
                  <a:pos x="wd2" y="hd2"/>
                </a:cxn>
                <a:cxn ang="5400000">
                  <a:pos x="wd2" y="hd2"/>
                </a:cxn>
                <a:cxn ang="10800000">
                  <a:pos x="wd2" y="hd2"/>
                </a:cxn>
                <a:cxn ang="16200000">
                  <a:pos x="wd2" y="hd2"/>
                </a:cxn>
              </a:cxnLst>
              <a:rect l="0" t="0" r="r" b="b"/>
              <a:pathLst>
                <a:path w="19462" h="19362" extrusionOk="0">
                  <a:moveTo>
                    <a:pt x="19283" y="10989"/>
                  </a:moveTo>
                  <a:cubicBezTo>
                    <a:pt x="17646" y="17602"/>
                    <a:pt x="13235" y="17442"/>
                    <a:pt x="6869" y="19362"/>
                  </a:cubicBezTo>
                  <a:cubicBezTo>
                    <a:pt x="1730" y="12429"/>
                    <a:pt x="-1180" y="10829"/>
                    <a:pt x="457" y="4055"/>
                  </a:cubicBezTo>
                  <a:cubicBezTo>
                    <a:pt x="1594" y="-638"/>
                    <a:pt x="8733" y="-2238"/>
                    <a:pt x="10234" y="4642"/>
                  </a:cubicBezTo>
                  <a:cubicBezTo>
                    <a:pt x="16009" y="-638"/>
                    <a:pt x="20420" y="6242"/>
                    <a:pt x="19283" y="10989"/>
                  </a:cubicBezTo>
                </a:path>
              </a:pathLst>
            </a:custGeom>
            <a:solidFill>
              <a:srgbClr val="5BC4B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49" name="Shape"/>
            <p:cNvSpPr/>
            <p:nvPr/>
          </p:nvSpPr>
          <p:spPr>
            <a:xfrm>
              <a:off x="3744465" y="1584756"/>
              <a:ext cx="406228" cy="341978"/>
            </a:xfrm>
            <a:custGeom>
              <a:avLst/>
              <a:gdLst/>
              <a:ahLst/>
              <a:cxnLst>
                <a:cxn ang="0">
                  <a:pos x="wd2" y="hd2"/>
                </a:cxn>
                <a:cxn ang="5400000">
                  <a:pos x="wd2" y="hd2"/>
                </a:cxn>
                <a:cxn ang="10800000">
                  <a:pos x="wd2" y="hd2"/>
                </a:cxn>
                <a:cxn ang="16200000">
                  <a:pos x="wd2" y="hd2"/>
                </a:cxn>
              </a:cxnLst>
              <a:rect l="0" t="0" r="r" b="b"/>
              <a:pathLst>
                <a:path w="19968" h="18373" extrusionOk="0">
                  <a:moveTo>
                    <a:pt x="19770" y="5151"/>
                  </a:moveTo>
                  <a:cubicBezTo>
                    <a:pt x="20924" y="11560"/>
                    <a:pt x="16862" y="13629"/>
                    <a:pt x="11647" y="18373"/>
                  </a:cubicBezTo>
                  <a:cubicBezTo>
                    <a:pt x="4493" y="14891"/>
                    <a:pt x="1216" y="14891"/>
                    <a:pt x="62" y="8481"/>
                  </a:cubicBezTo>
                  <a:cubicBezTo>
                    <a:pt x="-676" y="3889"/>
                    <a:pt x="5278" y="-956"/>
                    <a:pt x="9339" y="4192"/>
                  </a:cubicBezTo>
                  <a:cubicBezTo>
                    <a:pt x="12524" y="-3227"/>
                    <a:pt x="19170" y="558"/>
                    <a:pt x="19770" y="5151"/>
                  </a:cubicBez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50" name="Shape"/>
            <p:cNvSpPr/>
            <p:nvPr/>
          </p:nvSpPr>
          <p:spPr>
            <a:xfrm>
              <a:off x="4946755" y="3336039"/>
              <a:ext cx="424036" cy="353296"/>
            </a:xfrm>
            <a:custGeom>
              <a:avLst/>
              <a:gdLst/>
              <a:ahLst/>
              <a:cxnLst>
                <a:cxn ang="0">
                  <a:pos x="wd2" y="hd2"/>
                </a:cxn>
                <a:cxn ang="5400000">
                  <a:pos x="wd2" y="hd2"/>
                </a:cxn>
                <a:cxn ang="10800000">
                  <a:pos x="wd2" y="hd2"/>
                </a:cxn>
                <a:cxn ang="16200000">
                  <a:pos x="wd2" y="hd2"/>
                </a:cxn>
              </a:cxnLst>
              <a:rect l="0" t="0" r="r" b="b"/>
              <a:pathLst>
                <a:path w="21245" h="21169" extrusionOk="0">
                  <a:moveTo>
                    <a:pt x="7710" y="0"/>
                  </a:moveTo>
                  <a:cubicBezTo>
                    <a:pt x="4031" y="11906"/>
                    <a:pt x="4031" y="11906"/>
                    <a:pt x="4031" y="11906"/>
                  </a:cubicBezTo>
                  <a:cubicBezTo>
                    <a:pt x="4031" y="11906"/>
                    <a:pt x="3890" y="11906"/>
                    <a:pt x="3795" y="11735"/>
                  </a:cubicBezTo>
                  <a:cubicBezTo>
                    <a:pt x="2380" y="11112"/>
                    <a:pt x="683" y="12076"/>
                    <a:pt x="164" y="13776"/>
                  </a:cubicBezTo>
                  <a:cubicBezTo>
                    <a:pt x="-355" y="15477"/>
                    <a:pt x="400" y="17518"/>
                    <a:pt x="1862" y="18142"/>
                  </a:cubicBezTo>
                  <a:cubicBezTo>
                    <a:pt x="3276" y="18765"/>
                    <a:pt x="4974" y="17858"/>
                    <a:pt x="5493" y="16101"/>
                  </a:cubicBezTo>
                  <a:cubicBezTo>
                    <a:pt x="7945" y="7824"/>
                    <a:pt x="7945" y="7824"/>
                    <a:pt x="7945" y="7824"/>
                  </a:cubicBezTo>
                  <a:cubicBezTo>
                    <a:pt x="16670" y="10148"/>
                    <a:pt x="16670" y="10148"/>
                    <a:pt x="16670" y="10148"/>
                  </a:cubicBezTo>
                  <a:cubicBezTo>
                    <a:pt x="15208" y="14854"/>
                    <a:pt x="15208" y="14854"/>
                    <a:pt x="15208" y="14854"/>
                  </a:cubicBezTo>
                  <a:cubicBezTo>
                    <a:pt x="15114" y="14740"/>
                    <a:pt x="14973" y="14740"/>
                    <a:pt x="14831" y="14740"/>
                  </a:cubicBezTo>
                  <a:cubicBezTo>
                    <a:pt x="13416" y="13946"/>
                    <a:pt x="11860" y="14854"/>
                    <a:pt x="11341" y="16611"/>
                  </a:cubicBezTo>
                  <a:cubicBezTo>
                    <a:pt x="10822" y="18312"/>
                    <a:pt x="11577" y="20353"/>
                    <a:pt x="12992" y="20976"/>
                  </a:cubicBezTo>
                  <a:cubicBezTo>
                    <a:pt x="14454" y="21600"/>
                    <a:pt x="16010" y="20636"/>
                    <a:pt x="16529" y="19106"/>
                  </a:cubicBezTo>
                  <a:cubicBezTo>
                    <a:pt x="21245" y="3798"/>
                    <a:pt x="21245" y="3798"/>
                    <a:pt x="21245" y="3798"/>
                  </a:cubicBezTo>
                  <a:lnTo>
                    <a:pt x="7710" y="0"/>
                  </a:lnTo>
                  <a:close/>
                  <a:moveTo>
                    <a:pt x="8747" y="5046"/>
                  </a:moveTo>
                  <a:cubicBezTo>
                    <a:pt x="9266" y="3458"/>
                    <a:pt x="9266" y="3458"/>
                    <a:pt x="9266" y="3458"/>
                  </a:cubicBezTo>
                  <a:cubicBezTo>
                    <a:pt x="17944" y="5783"/>
                    <a:pt x="17944" y="5783"/>
                    <a:pt x="17944" y="5783"/>
                  </a:cubicBezTo>
                  <a:cubicBezTo>
                    <a:pt x="17425" y="7370"/>
                    <a:pt x="17425" y="7370"/>
                    <a:pt x="17425" y="7370"/>
                  </a:cubicBezTo>
                  <a:lnTo>
                    <a:pt x="8747" y="5046"/>
                  </a:lnTo>
                  <a:close/>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51" name="Shape"/>
            <p:cNvSpPr/>
            <p:nvPr/>
          </p:nvSpPr>
          <p:spPr>
            <a:xfrm>
              <a:off x="5206114" y="2912282"/>
              <a:ext cx="110109" cy="305942"/>
            </a:xfrm>
            <a:custGeom>
              <a:avLst/>
              <a:gdLst/>
              <a:ahLst/>
              <a:cxnLst>
                <a:cxn ang="0">
                  <a:pos x="wd2" y="hd2"/>
                </a:cxn>
                <a:cxn ang="5400000">
                  <a:pos x="wd2" y="hd2"/>
                </a:cxn>
                <a:cxn ang="10800000">
                  <a:pos x="wd2" y="hd2"/>
                </a:cxn>
                <a:cxn ang="16200000">
                  <a:pos x="wd2" y="hd2"/>
                </a:cxn>
              </a:cxnLst>
              <a:rect l="0" t="0" r="r" b="b"/>
              <a:pathLst>
                <a:path w="19896" h="21273" extrusionOk="0">
                  <a:moveTo>
                    <a:pt x="11734" y="21208"/>
                  </a:moveTo>
                  <a:cubicBezTo>
                    <a:pt x="17006" y="20882"/>
                    <a:pt x="20748" y="18663"/>
                    <a:pt x="19728" y="16706"/>
                  </a:cubicBezTo>
                  <a:cubicBezTo>
                    <a:pt x="12244" y="0"/>
                    <a:pt x="12244" y="0"/>
                    <a:pt x="12244" y="0"/>
                  </a:cubicBezTo>
                  <a:cubicBezTo>
                    <a:pt x="3400" y="718"/>
                    <a:pt x="3400" y="718"/>
                    <a:pt x="3400" y="718"/>
                  </a:cubicBezTo>
                  <a:cubicBezTo>
                    <a:pt x="9353" y="13443"/>
                    <a:pt x="9353" y="13443"/>
                    <a:pt x="9353" y="13443"/>
                  </a:cubicBezTo>
                  <a:cubicBezTo>
                    <a:pt x="9013" y="13443"/>
                    <a:pt x="8502" y="13443"/>
                    <a:pt x="7992" y="13443"/>
                  </a:cubicBezTo>
                  <a:cubicBezTo>
                    <a:pt x="2890" y="13834"/>
                    <a:pt x="-852" y="15988"/>
                    <a:pt x="168" y="17946"/>
                  </a:cubicBezTo>
                  <a:cubicBezTo>
                    <a:pt x="1019" y="20164"/>
                    <a:pt x="6121" y="21600"/>
                    <a:pt x="11734" y="21208"/>
                  </a:cubicBezTo>
                </a:path>
              </a:pathLst>
            </a:custGeom>
            <a:solidFill>
              <a:srgbClr val="5BC4B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nvGrpSpPr>
            <p:cNvPr id="255" name="Group"/>
            <p:cNvGrpSpPr/>
            <p:nvPr/>
          </p:nvGrpSpPr>
          <p:grpSpPr>
            <a:xfrm>
              <a:off x="3759800" y="4353885"/>
              <a:ext cx="456047" cy="464378"/>
              <a:chOff x="0" y="0"/>
              <a:chExt cx="456046" cy="464377"/>
            </a:xfrm>
          </p:grpSpPr>
          <p:sp>
            <p:nvSpPr>
              <p:cNvPr id="252" name="Shape"/>
              <p:cNvSpPr/>
              <p:nvPr/>
            </p:nvSpPr>
            <p:spPr>
              <a:xfrm>
                <a:off x="311582" y="348975"/>
                <a:ext cx="67204" cy="67202"/>
              </a:xfrm>
              <a:custGeom>
                <a:avLst/>
                <a:gdLst/>
                <a:ahLst/>
                <a:cxnLst>
                  <a:cxn ang="0">
                    <a:pos x="wd2" y="hd2"/>
                  </a:cxn>
                  <a:cxn ang="5400000">
                    <a:pos x="wd2" y="hd2"/>
                  </a:cxn>
                  <a:cxn ang="10800000">
                    <a:pos x="wd2" y="hd2"/>
                  </a:cxn>
                  <a:cxn ang="16200000">
                    <a:pos x="wd2" y="hd2"/>
                  </a:cxn>
                </a:cxnLst>
                <a:rect l="0" t="0" r="r" b="b"/>
                <a:pathLst>
                  <a:path w="20830" h="20830" extrusionOk="0">
                    <a:moveTo>
                      <a:pt x="20724" y="11092"/>
                    </a:moveTo>
                    <a:cubicBezTo>
                      <a:pt x="20724" y="16930"/>
                      <a:pt x="16054" y="21600"/>
                      <a:pt x="10508" y="20724"/>
                    </a:cubicBezTo>
                    <a:cubicBezTo>
                      <a:pt x="3795" y="20724"/>
                      <a:pt x="0" y="16054"/>
                      <a:pt x="0" y="9632"/>
                    </a:cubicBezTo>
                    <a:cubicBezTo>
                      <a:pt x="584" y="3795"/>
                      <a:pt x="5546" y="0"/>
                      <a:pt x="11092" y="0"/>
                    </a:cubicBezTo>
                    <a:cubicBezTo>
                      <a:pt x="16930" y="0"/>
                      <a:pt x="21600" y="5546"/>
                      <a:pt x="20724" y="11092"/>
                    </a:cubicBezTo>
                  </a:path>
                </a:pathLst>
              </a:custGeom>
              <a:solidFill>
                <a:srgbClr val="C54D5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53" name="Shape"/>
              <p:cNvSpPr/>
              <p:nvPr/>
            </p:nvSpPr>
            <p:spPr>
              <a:xfrm>
                <a:off x="359593" y="417757"/>
                <a:ext cx="46621" cy="46621"/>
              </a:xfrm>
              <a:custGeom>
                <a:avLst/>
                <a:gdLst/>
                <a:ahLst/>
                <a:cxnLst>
                  <a:cxn ang="0">
                    <a:pos x="wd2" y="hd2"/>
                  </a:cxn>
                  <a:cxn ang="5400000">
                    <a:pos x="wd2" y="hd2"/>
                  </a:cxn>
                  <a:cxn ang="10800000">
                    <a:pos x="wd2" y="hd2"/>
                  </a:cxn>
                  <a:cxn ang="16200000">
                    <a:pos x="wd2" y="hd2"/>
                  </a:cxn>
                </a:cxnLst>
                <a:rect l="0" t="0" r="r" b="b"/>
                <a:pathLst>
                  <a:path w="20580" h="20580" extrusionOk="0">
                    <a:moveTo>
                      <a:pt x="20580" y="10391"/>
                    </a:moveTo>
                    <a:cubicBezTo>
                      <a:pt x="20580" y="16097"/>
                      <a:pt x="14874" y="20580"/>
                      <a:pt x="9169" y="20580"/>
                    </a:cubicBezTo>
                    <a:cubicBezTo>
                      <a:pt x="3463" y="20580"/>
                      <a:pt x="-1020" y="14874"/>
                      <a:pt x="203" y="9169"/>
                    </a:cubicBezTo>
                    <a:cubicBezTo>
                      <a:pt x="203" y="3463"/>
                      <a:pt x="4686" y="-1020"/>
                      <a:pt x="10391" y="203"/>
                    </a:cubicBezTo>
                    <a:cubicBezTo>
                      <a:pt x="16097" y="203"/>
                      <a:pt x="20580" y="4686"/>
                      <a:pt x="20580" y="10391"/>
                    </a:cubicBezTo>
                  </a:path>
                </a:pathLst>
              </a:custGeom>
              <a:solidFill>
                <a:srgbClr val="C54D5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54" name="Shape"/>
              <p:cNvSpPr/>
              <p:nvPr/>
            </p:nvSpPr>
            <p:spPr>
              <a:xfrm>
                <a:off x="0" y="0"/>
                <a:ext cx="456047" cy="385428"/>
              </a:xfrm>
              <a:custGeom>
                <a:avLst/>
                <a:gdLst/>
                <a:ahLst/>
                <a:cxnLst>
                  <a:cxn ang="0">
                    <a:pos x="wd2" y="hd2"/>
                  </a:cxn>
                  <a:cxn ang="5400000">
                    <a:pos x="wd2" y="hd2"/>
                  </a:cxn>
                  <a:cxn ang="10800000">
                    <a:pos x="wd2" y="hd2"/>
                  </a:cxn>
                  <a:cxn ang="16200000">
                    <a:pos x="wd2" y="hd2"/>
                  </a:cxn>
                </a:cxnLst>
                <a:rect l="0" t="0" r="r" b="b"/>
                <a:pathLst>
                  <a:path w="21600" h="21600" extrusionOk="0">
                    <a:moveTo>
                      <a:pt x="8515" y="158"/>
                    </a:moveTo>
                    <a:lnTo>
                      <a:pt x="11248" y="2470"/>
                    </a:lnTo>
                    <a:lnTo>
                      <a:pt x="14206" y="0"/>
                    </a:lnTo>
                    <a:lnTo>
                      <a:pt x="15281" y="3626"/>
                    </a:lnTo>
                    <a:lnTo>
                      <a:pt x="19001" y="2785"/>
                    </a:lnTo>
                    <a:lnTo>
                      <a:pt x="18149" y="6517"/>
                    </a:lnTo>
                    <a:lnTo>
                      <a:pt x="21600" y="7673"/>
                    </a:lnTo>
                    <a:lnTo>
                      <a:pt x="19001" y="10721"/>
                    </a:lnTo>
                    <a:lnTo>
                      <a:pt x="21241" y="13507"/>
                    </a:lnTo>
                    <a:lnTo>
                      <a:pt x="17656" y="14820"/>
                    </a:lnTo>
                    <a:lnTo>
                      <a:pt x="18149" y="18552"/>
                    </a:lnTo>
                    <a:lnTo>
                      <a:pt x="14430" y="17974"/>
                    </a:lnTo>
                    <a:lnTo>
                      <a:pt x="12951" y="21600"/>
                    </a:lnTo>
                    <a:lnTo>
                      <a:pt x="10262" y="19130"/>
                    </a:lnTo>
                    <a:lnTo>
                      <a:pt x="7260" y="21600"/>
                    </a:lnTo>
                    <a:lnTo>
                      <a:pt x="6139" y="18131"/>
                    </a:lnTo>
                    <a:lnTo>
                      <a:pt x="2465" y="18867"/>
                    </a:lnTo>
                    <a:lnTo>
                      <a:pt x="3316" y="15241"/>
                    </a:lnTo>
                    <a:lnTo>
                      <a:pt x="0" y="13927"/>
                    </a:lnTo>
                    <a:lnTo>
                      <a:pt x="2465" y="11036"/>
                    </a:lnTo>
                    <a:lnTo>
                      <a:pt x="224" y="8251"/>
                    </a:lnTo>
                    <a:lnTo>
                      <a:pt x="3809" y="6832"/>
                    </a:lnTo>
                    <a:lnTo>
                      <a:pt x="3451" y="3206"/>
                    </a:lnTo>
                    <a:lnTo>
                      <a:pt x="7036" y="3784"/>
                    </a:lnTo>
                    <a:lnTo>
                      <a:pt x="8515" y="158"/>
                    </a:lnTo>
                  </a:path>
                </a:pathLst>
              </a:custGeom>
              <a:solidFill>
                <a:srgbClr val="C54D5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sp>
          <p:nvSpPr>
            <p:cNvPr id="256" name="Shape"/>
            <p:cNvSpPr/>
            <p:nvPr/>
          </p:nvSpPr>
          <p:spPr>
            <a:xfrm>
              <a:off x="4466059" y="2089697"/>
              <a:ext cx="543292" cy="522524"/>
            </a:xfrm>
            <a:custGeom>
              <a:avLst/>
              <a:gdLst/>
              <a:ahLst/>
              <a:cxnLst>
                <a:cxn ang="0">
                  <a:pos x="wd2" y="hd2"/>
                </a:cxn>
                <a:cxn ang="5400000">
                  <a:pos x="wd2" y="hd2"/>
                </a:cxn>
                <a:cxn ang="10800000">
                  <a:pos x="wd2" y="hd2"/>
                </a:cxn>
                <a:cxn ang="16200000">
                  <a:pos x="wd2" y="hd2"/>
                </a:cxn>
              </a:cxnLst>
              <a:rect l="0" t="0" r="r" b="b"/>
              <a:pathLst>
                <a:path w="21600" h="21600" extrusionOk="0">
                  <a:moveTo>
                    <a:pt x="2475" y="6461"/>
                  </a:moveTo>
                  <a:cubicBezTo>
                    <a:pt x="1650" y="6266"/>
                    <a:pt x="1125" y="6149"/>
                    <a:pt x="1012" y="5721"/>
                  </a:cubicBezTo>
                  <a:cubicBezTo>
                    <a:pt x="937" y="5176"/>
                    <a:pt x="1237" y="4320"/>
                    <a:pt x="2175" y="3464"/>
                  </a:cubicBezTo>
                  <a:cubicBezTo>
                    <a:pt x="3300" y="2491"/>
                    <a:pt x="4125" y="2257"/>
                    <a:pt x="4762" y="2608"/>
                  </a:cubicBezTo>
                  <a:cubicBezTo>
                    <a:pt x="5062" y="2802"/>
                    <a:pt x="5137" y="3347"/>
                    <a:pt x="5137" y="4009"/>
                  </a:cubicBezTo>
                  <a:cubicBezTo>
                    <a:pt x="5288" y="4437"/>
                    <a:pt x="5288" y="4631"/>
                    <a:pt x="5587" y="4865"/>
                  </a:cubicBezTo>
                  <a:cubicBezTo>
                    <a:pt x="6300" y="5410"/>
                    <a:pt x="8663" y="2919"/>
                    <a:pt x="10650" y="0"/>
                  </a:cubicBezTo>
                  <a:cubicBezTo>
                    <a:pt x="12300" y="156"/>
                    <a:pt x="14775" y="2179"/>
                    <a:pt x="14550" y="2802"/>
                  </a:cubicBezTo>
                  <a:cubicBezTo>
                    <a:pt x="14550" y="3230"/>
                    <a:pt x="13950" y="3347"/>
                    <a:pt x="13537" y="3581"/>
                  </a:cubicBezTo>
                  <a:cubicBezTo>
                    <a:pt x="12525" y="3775"/>
                    <a:pt x="11888" y="4203"/>
                    <a:pt x="11662" y="4865"/>
                  </a:cubicBezTo>
                  <a:cubicBezTo>
                    <a:pt x="11475" y="5410"/>
                    <a:pt x="11588" y="6266"/>
                    <a:pt x="12712" y="7317"/>
                  </a:cubicBezTo>
                  <a:cubicBezTo>
                    <a:pt x="13650" y="8406"/>
                    <a:pt x="14775" y="8835"/>
                    <a:pt x="15412" y="8406"/>
                  </a:cubicBezTo>
                  <a:cubicBezTo>
                    <a:pt x="16013" y="7939"/>
                    <a:pt x="16425" y="7667"/>
                    <a:pt x="16125" y="6577"/>
                  </a:cubicBezTo>
                  <a:cubicBezTo>
                    <a:pt x="16013" y="6266"/>
                    <a:pt x="15900" y="5410"/>
                    <a:pt x="16838" y="5176"/>
                  </a:cubicBezTo>
                  <a:cubicBezTo>
                    <a:pt x="17662" y="5059"/>
                    <a:pt x="20663" y="7745"/>
                    <a:pt x="21600" y="10314"/>
                  </a:cubicBezTo>
                  <a:cubicBezTo>
                    <a:pt x="19013" y="11598"/>
                    <a:pt x="16838" y="14205"/>
                    <a:pt x="16950" y="15062"/>
                  </a:cubicBezTo>
                  <a:cubicBezTo>
                    <a:pt x="17063" y="15256"/>
                    <a:pt x="17250" y="15684"/>
                    <a:pt x="17887" y="15684"/>
                  </a:cubicBezTo>
                  <a:cubicBezTo>
                    <a:pt x="18600" y="15684"/>
                    <a:pt x="19013" y="15879"/>
                    <a:pt x="19313" y="16463"/>
                  </a:cubicBezTo>
                  <a:cubicBezTo>
                    <a:pt x="19538" y="16852"/>
                    <a:pt x="19313" y="17708"/>
                    <a:pt x="18000" y="19226"/>
                  </a:cubicBezTo>
                  <a:cubicBezTo>
                    <a:pt x="17063" y="20082"/>
                    <a:pt x="16238" y="20316"/>
                    <a:pt x="15825" y="20199"/>
                  </a:cubicBezTo>
                  <a:cubicBezTo>
                    <a:pt x="15300" y="19965"/>
                    <a:pt x="15188" y="19459"/>
                    <a:pt x="15000" y="18798"/>
                  </a:cubicBezTo>
                  <a:cubicBezTo>
                    <a:pt x="14775" y="18058"/>
                    <a:pt x="14550" y="17825"/>
                    <a:pt x="13950" y="17942"/>
                  </a:cubicBezTo>
                  <a:cubicBezTo>
                    <a:pt x="12712" y="18058"/>
                    <a:pt x="11475" y="19537"/>
                    <a:pt x="10425" y="21600"/>
                  </a:cubicBezTo>
                  <a:cubicBezTo>
                    <a:pt x="0" y="10742"/>
                    <a:pt x="0" y="10742"/>
                    <a:pt x="0" y="10742"/>
                  </a:cubicBezTo>
                  <a:cubicBezTo>
                    <a:pt x="2175" y="9029"/>
                    <a:pt x="3412" y="8173"/>
                    <a:pt x="3300" y="7434"/>
                  </a:cubicBezTo>
                  <a:cubicBezTo>
                    <a:pt x="3187" y="7122"/>
                    <a:pt x="3187" y="6694"/>
                    <a:pt x="2475" y="6461"/>
                  </a:cubicBezTo>
                </a:path>
              </a:pathLst>
            </a:custGeom>
            <a:solidFill>
              <a:srgbClr val="B2D34D"/>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57" name="Shape"/>
            <p:cNvSpPr/>
            <p:nvPr/>
          </p:nvSpPr>
          <p:spPr>
            <a:xfrm>
              <a:off x="1661247" y="3131375"/>
              <a:ext cx="440625" cy="445543"/>
            </a:xfrm>
            <a:custGeom>
              <a:avLst/>
              <a:gdLst/>
              <a:ahLst/>
              <a:cxnLst>
                <a:cxn ang="0">
                  <a:pos x="wd2" y="hd2"/>
                </a:cxn>
                <a:cxn ang="5400000">
                  <a:pos x="wd2" y="hd2"/>
                </a:cxn>
                <a:cxn ang="10800000">
                  <a:pos x="wd2" y="hd2"/>
                </a:cxn>
                <a:cxn ang="16200000">
                  <a:pos x="wd2" y="hd2"/>
                </a:cxn>
              </a:cxnLst>
              <a:rect l="0" t="0" r="r" b="b"/>
              <a:pathLst>
                <a:path w="21257" h="21296" extrusionOk="0">
                  <a:moveTo>
                    <a:pt x="11056" y="439"/>
                  </a:moveTo>
                  <a:cubicBezTo>
                    <a:pt x="11328" y="1204"/>
                    <a:pt x="11962" y="1204"/>
                    <a:pt x="12324" y="574"/>
                  </a:cubicBezTo>
                  <a:cubicBezTo>
                    <a:pt x="12686" y="79"/>
                    <a:pt x="13049" y="79"/>
                    <a:pt x="13184" y="844"/>
                  </a:cubicBezTo>
                  <a:cubicBezTo>
                    <a:pt x="13320" y="1564"/>
                    <a:pt x="13818" y="1699"/>
                    <a:pt x="14317" y="1204"/>
                  </a:cubicBezTo>
                  <a:cubicBezTo>
                    <a:pt x="14815" y="709"/>
                    <a:pt x="15177" y="844"/>
                    <a:pt x="15177" y="1564"/>
                  </a:cubicBezTo>
                  <a:cubicBezTo>
                    <a:pt x="15177" y="2329"/>
                    <a:pt x="15675" y="2554"/>
                    <a:pt x="16173" y="2194"/>
                  </a:cubicBezTo>
                  <a:cubicBezTo>
                    <a:pt x="16807" y="1834"/>
                    <a:pt x="17169" y="2059"/>
                    <a:pt x="17034" y="2689"/>
                  </a:cubicBezTo>
                  <a:cubicBezTo>
                    <a:pt x="16807" y="3454"/>
                    <a:pt x="17169" y="3814"/>
                    <a:pt x="17939" y="3589"/>
                  </a:cubicBezTo>
                  <a:cubicBezTo>
                    <a:pt x="18573" y="3319"/>
                    <a:pt x="18800" y="3589"/>
                    <a:pt x="18573" y="4174"/>
                  </a:cubicBezTo>
                  <a:cubicBezTo>
                    <a:pt x="18166" y="4804"/>
                    <a:pt x="18573" y="5299"/>
                    <a:pt x="19162" y="5164"/>
                  </a:cubicBezTo>
                  <a:cubicBezTo>
                    <a:pt x="19932" y="5074"/>
                    <a:pt x="20158" y="5434"/>
                    <a:pt x="19660" y="6064"/>
                  </a:cubicBezTo>
                  <a:cubicBezTo>
                    <a:pt x="19298" y="6559"/>
                    <a:pt x="19434" y="7009"/>
                    <a:pt x="20158" y="7009"/>
                  </a:cubicBezTo>
                  <a:cubicBezTo>
                    <a:pt x="20928" y="7189"/>
                    <a:pt x="21064" y="7549"/>
                    <a:pt x="20430" y="7909"/>
                  </a:cubicBezTo>
                  <a:cubicBezTo>
                    <a:pt x="19932" y="8404"/>
                    <a:pt x="20068" y="8899"/>
                    <a:pt x="20701" y="9124"/>
                  </a:cubicBezTo>
                  <a:cubicBezTo>
                    <a:pt x="21426" y="9259"/>
                    <a:pt x="21426" y="9754"/>
                    <a:pt x="20792" y="10024"/>
                  </a:cubicBezTo>
                  <a:cubicBezTo>
                    <a:pt x="20158" y="10384"/>
                    <a:pt x="20158" y="10879"/>
                    <a:pt x="20792" y="11239"/>
                  </a:cubicBezTo>
                  <a:cubicBezTo>
                    <a:pt x="21426" y="11509"/>
                    <a:pt x="21426" y="12004"/>
                    <a:pt x="20701" y="12139"/>
                  </a:cubicBezTo>
                  <a:cubicBezTo>
                    <a:pt x="20068" y="12364"/>
                    <a:pt x="19932" y="12859"/>
                    <a:pt x="20430" y="13354"/>
                  </a:cubicBezTo>
                  <a:cubicBezTo>
                    <a:pt x="21064" y="13759"/>
                    <a:pt x="20928" y="14254"/>
                    <a:pt x="20158" y="14254"/>
                  </a:cubicBezTo>
                  <a:cubicBezTo>
                    <a:pt x="19434" y="14254"/>
                    <a:pt x="19298" y="14749"/>
                    <a:pt x="19660" y="15334"/>
                  </a:cubicBezTo>
                  <a:cubicBezTo>
                    <a:pt x="20158" y="15874"/>
                    <a:pt x="19932" y="16234"/>
                    <a:pt x="19162" y="16099"/>
                  </a:cubicBezTo>
                  <a:cubicBezTo>
                    <a:pt x="18573" y="15964"/>
                    <a:pt x="18166" y="16459"/>
                    <a:pt x="18573" y="17089"/>
                  </a:cubicBezTo>
                  <a:cubicBezTo>
                    <a:pt x="18800" y="17719"/>
                    <a:pt x="18573" y="18079"/>
                    <a:pt x="17939" y="17809"/>
                  </a:cubicBezTo>
                  <a:cubicBezTo>
                    <a:pt x="17169" y="17584"/>
                    <a:pt x="16807" y="17809"/>
                    <a:pt x="17034" y="18574"/>
                  </a:cubicBezTo>
                  <a:cubicBezTo>
                    <a:pt x="17169" y="19204"/>
                    <a:pt x="16807" y="19429"/>
                    <a:pt x="16173" y="19069"/>
                  </a:cubicBezTo>
                  <a:cubicBezTo>
                    <a:pt x="15675" y="18709"/>
                    <a:pt x="15177" y="19069"/>
                    <a:pt x="15177" y="19699"/>
                  </a:cubicBezTo>
                  <a:cubicBezTo>
                    <a:pt x="15177" y="20419"/>
                    <a:pt x="14815" y="20554"/>
                    <a:pt x="14317" y="20059"/>
                  </a:cubicBezTo>
                  <a:cubicBezTo>
                    <a:pt x="13818" y="19564"/>
                    <a:pt x="13320" y="19834"/>
                    <a:pt x="13184" y="20419"/>
                  </a:cubicBezTo>
                  <a:cubicBezTo>
                    <a:pt x="13049" y="21184"/>
                    <a:pt x="12686" y="21319"/>
                    <a:pt x="12324" y="20689"/>
                  </a:cubicBezTo>
                  <a:cubicBezTo>
                    <a:pt x="11962" y="20059"/>
                    <a:pt x="11328" y="20194"/>
                    <a:pt x="11056" y="20824"/>
                  </a:cubicBezTo>
                  <a:cubicBezTo>
                    <a:pt x="10830" y="21454"/>
                    <a:pt x="10422" y="21454"/>
                    <a:pt x="10196" y="20824"/>
                  </a:cubicBezTo>
                  <a:cubicBezTo>
                    <a:pt x="9924" y="20194"/>
                    <a:pt x="9290" y="20059"/>
                    <a:pt x="8928" y="20689"/>
                  </a:cubicBezTo>
                  <a:cubicBezTo>
                    <a:pt x="8566" y="21319"/>
                    <a:pt x="8203" y="21184"/>
                    <a:pt x="8068" y="20419"/>
                  </a:cubicBezTo>
                  <a:cubicBezTo>
                    <a:pt x="7932" y="19834"/>
                    <a:pt x="7434" y="19564"/>
                    <a:pt x="6935" y="20059"/>
                  </a:cubicBezTo>
                  <a:cubicBezTo>
                    <a:pt x="6437" y="20554"/>
                    <a:pt x="6075" y="20419"/>
                    <a:pt x="6075" y="19699"/>
                  </a:cubicBezTo>
                  <a:cubicBezTo>
                    <a:pt x="6075" y="19069"/>
                    <a:pt x="5577" y="18709"/>
                    <a:pt x="4943" y="19069"/>
                  </a:cubicBezTo>
                  <a:cubicBezTo>
                    <a:pt x="4445" y="19429"/>
                    <a:pt x="4083" y="19204"/>
                    <a:pt x="4218" y="18574"/>
                  </a:cubicBezTo>
                  <a:cubicBezTo>
                    <a:pt x="4445" y="17809"/>
                    <a:pt x="4083" y="17584"/>
                    <a:pt x="3313" y="17809"/>
                  </a:cubicBezTo>
                  <a:cubicBezTo>
                    <a:pt x="2679" y="18079"/>
                    <a:pt x="2452" y="17719"/>
                    <a:pt x="2679" y="17089"/>
                  </a:cubicBezTo>
                  <a:cubicBezTo>
                    <a:pt x="3086" y="16459"/>
                    <a:pt x="2679" y="15964"/>
                    <a:pt x="2090" y="16099"/>
                  </a:cubicBezTo>
                  <a:cubicBezTo>
                    <a:pt x="1320" y="16234"/>
                    <a:pt x="1094" y="15874"/>
                    <a:pt x="1592" y="15334"/>
                  </a:cubicBezTo>
                  <a:cubicBezTo>
                    <a:pt x="1954" y="14749"/>
                    <a:pt x="1818" y="14254"/>
                    <a:pt x="1094" y="14254"/>
                  </a:cubicBezTo>
                  <a:cubicBezTo>
                    <a:pt x="324" y="14254"/>
                    <a:pt x="188" y="13759"/>
                    <a:pt x="822" y="13354"/>
                  </a:cubicBezTo>
                  <a:cubicBezTo>
                    <a:pt x="1320" y="12859"/>
                    <a:pt x="1184" y="12364"/>
                    <a:pt x="596" y="12139"/>
                  </a:cubicBezTo>
                  <a:cubicBezTo>
                    <a:pt x="-174" y="12004"/>
                    <a:pt x="-174" y="11509"/>
                    <a:pt x="460" y="11239"/>
                  </a:cubicBezTo>
                  <a:cubicBezTo>
                    <a:pt x="1094" y="10879"/>
                    <a:pt x="1094" y="10384"/>
                    <a:pt x="460" y="10024"/>
                  </a:cubicBezTo>
                  <a:cubicBezTo>
                    <a:pt x="-174" y="9754"/>
                    <a:pt x="-174" y="9259"/>
                    <a:pt x="596" y="9124"/>
                  </a:cubicBezTo>
                  <a:cubicBezTo>
                    <a:pt x="1184" y="8899"/>
                    <a:pt x="1320" y="8404"/>
                    <a:pt x="822" y="7909"/>
                  </a:cubicBezTo>
                  <a:cubicBezTo>
                    <a:pt x="188" y="7549"/>
                    <a:pt x="324" y="7189"/>
                    <a:pt x="1094" y="7009"/>
                  </a:cubicBezTo>
                  <a:cubicBezTo>
                    <a:pt x="1818" y="7009"/>
                    <a:pt x="1954" y="6559"/>
                    <a:pt x="1592" y="6064"/>
                  </a:cubicBezTo>
                  <a:cubicBezTo>
                    <a:pt x="1094" y="5434"/>
                    <a:pt x="1320" y="5074"/>
                    <a:pt x="2090" y="5164"/>
                  </a:cubicBezTo>
                  <a:cubicBezTo>
                    <a:pt x="2679" y="5299"/>
                    <a:pt x="3086" y="4804"/>
                    <a:pt x="2679" y="4174"/>
                  </a:cubicBezTo>
                  <a:cubicBezTo>
                    <a:pt x="2452" y="3589"/>
                    <a:pt x="2679" y="3319"/>
                    <a:pt x="3313" y="3589"/>
                  </a:cubicBezTo>
                  <a:cubicBezTo>
                    <a:pt x="4083" y="3814"/>
                    <a:pt x="4445" y="3454"/>
                    <a:pt x="4218" y="2689"/>
                  </a:cubicBezTo>
                  <a:cubicBezTo>
                    <a:pt x="4083" y="2059"/>
                    <a:pt x="4445" y="1834"/>
                    <a:pt x="4943" y="2194"/>
                  </a:cubicBezTo>
                  <a:cubicBezTo>
                    <a:pt x="5577" y="2554"/>
                    <a:pt x="6075" y="2329"/>
                    <a:pt x="6075" y="1564"/>
                  </a:cubicBezTo>
                  <a:cubicBezTo>
                    <a:pt x="6075" y="844"/>
                    <a:pt x="6437" y="709"/>
                    <a:pt x="6935" y="1204"/>
                  </a:cubicBezTo>
                  <a:cubicBezTo>
                    <a:pt x="7434" y="1699"/>
                    <a:pt x="7932" y="1564"/>
                    <a:pt x="8068" y="844"/>
                  </a:cubicBezTo>
                  <a:cubicBezTo>
                    <a:pt x="8203" y="79"/>
                    <a:pt x="8566" y="79"/>
                    <a:pt x="8928" y="574"/>
                  </a:cubicBezTo>
                  <a:cubicBezTo>
                    <a:pt x="9290" y="1204"/>
                    <a:pt x="9924" y="1204"/>
                    <a:pt x="10196" y="439"/>
                  </a:cubicBezTo>
                  <a:cubicBezTo>
                    <a:pt x="10422" y="-146"/>
                    <a:pt x="10830" y="-146"/>
                    <a:pt x="11056" y="439"/>
                  </a:cubicBezTo>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58" name="Shape"/>
            <p:cNvSpPr/>
            <p:nvPr/>
          </p:nvSpPr>
          <p:spPr>
            <a:xfrm>
              <a:off x="1724106" y="3194786"/>
              <a:ext cx="314796" cy="318950"/>
            </a:xfrm>
            <a:custGeom>
              <a:avLst/>
              <a:gdLst/>
              <a:ahLst/>
              <a:cxnLst>
                <a:cxn ang="0">
                  <a:pos x="wd2" y="hd2"/>
                </a:cxn>
                <a:cxn ang="5400000">
                  <a:pos x="wd2" y="hd2"/>
                </a:cxn>
                <a:cxn ang="10800000">
                  <a:pos x="wd2" y="hd2"/>
                </a:cxn>
                <a:cxn ang="16200000">
                  <a:pos x="wd2" y="hd2"/>
                </a:cxn>
              </a:cxnLst>
              <a:rect l="0" t="0" r="r" b="b"/>
              <a:pathLst>
                <a:path w="21600" h="21600" extrusionOk="0">
                  <a:moveTo>
                    <a:pt x="21600" y="10832"/>
                  </a:moveTo>
                  <a:cubicBezTo>
                    <a:pt x="21600" y="16793"/>
                    <a:pt x="16800" y="21600"/>
                    <a:pt x="10703" y="21600"/>
                  </a:cubicBezTo>
                  <a:cubicBezTo>
                    <a:pt x="4800" y="21600"/>
                    <a:pt x="0" y="16793"/>
                    <a:pt x="0" y="10832"/>
                  </a:cubicBezTo>
                  <a:cubicBezTo>
                    <a:pt x="0" y="4999"/>
                    <a:pt x="4800" y="0"/>
                    <a:pt x="10703" y="0"/>
                  </a:cubicBezTo>
                  <a:cubicBezTo>
                    <a:pt x="16800" y="0"/>
                    <a:pt x="21600" y="4999"/>
                    <a:pt x="21600" y="10832"/>
                  </a:cubicBezTo>
                </a:path>
              </a:pathLst>
            </a:custGeom>
            <a:solidFill>
              <a:srgbClr val="FAFAFA"/>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nvGrpSpPr>
            <p:cNvPr id="264" name="Group"/>
            <p:cNvGrpSpPr/>
            <p:nvPr/>
          </p:nvGrpSpPr>
          <p:grpSpPr>
            <a:xfrm>
              <a:off x="3711600" y="3284260"/>
              <a:ext cx="415470" cy="516382"/>
              <a:chOff x="0" y="0"/>
              <a:chExt cx="415468" cy="516380"/>
            </a:xfrm>
          </p:grpSpPr>
          <p:sp>
            <p:nvSpPr>
              <p:cNvPr id="259" name="Shape"/>
              <p:cNvSpPr/>
              <p:nvPr/>
            </p:nvSpPr>
            <p:spPr>
              <a:xfrm>
                <a:off x="53376" y="-1"/>
                <a:ext cx="362093" cy="419553"/>
              </a:xfrm>
              <a:custGeom>
                <a:avLst/>
                <a:gdLst/>
                <a:ahLst/>
                <a:cxnLst>
                  <a:cxn ang="0">
                    <a:pos x="wd2" y="hd2"/>
                  </a:cxn>
                  <a:cxn ang="5400000">
                    <a:pos x="wd2" y="hd2"/>
                  </a:cxn>
                  <a:cxn ang="10800000">
                    <a:pos x="wd2" y="hd2"/>
                  </a:cxn>
                  <a:cxn ang="16200000">
                    <a:pos x="wd2" y="hd2"/>
                  </a:cxn>
                </a:cxnLst>
                <a:rect l="0" t="0" r="r" b="b"/>
                <a:pathLst>
                  <a:path w="20076" h="20240" extrusionOk="0">
                    <a:moveTo>
                      <a:pt x="15874" y="1250"/>
                    </a:moveTo>
                    <a:cubicBezTo>
                      <a:pt x="11690" y="-1110"/>
                      <a:pt x="6198" y="-21"/>
                      <a:pt x="3583" y="3609"/>
                    </a:cubicBezTo>
                    <a:cubicBezTo>
                      <a:pt x="2746" y="4744"/>
                      <a:pt x="2328" y="6105"/>
                      <a:pt x="2328" y="7376"/>
                    </a:cubicBezTo>
                    <a:cubicBezTo>
                      <a:pt x="2014" y="11233"/>
                      <a:pt x="1282" y="13229"/>
                      <a:pt x="445" y="14863"/>
                    </a:cubicBezTo>
                    <a:cubicBezTo>
                      <a:pt x="-287" y="16361"/>
                      <a:pt x="-130" y="16905"/>
                      <a:pt x="1021" y="17495"/>
                    </a:cubicBezTo>
                    <a:cubicBezTo>
                      <a:pt x="1596" y="17767"/>
                      <a:pt x="2328" y="18266"/>
                      <a:pt x="3165" y="18629"/>
                    </a:cubicBezTo>
                    <a:cubicBezTo>
                      <a:pt x="4002" y="19129"/>
                      <a:pt x="4734" y="19628"/>
                      <a:pt x="5309" y="19855"/>
                    </a:cubicBezTo>
                    <a:cubicBezTo>
                      <a:pt x="6460" y="20490"/>
                      <a:pt x="7035" y="20399"/>
                      <a:pt x="8186" y="19129"/>
                    </a:cubicBezTo>
                    <a:cubicBezTo>
                      <a:pt x="9650" y="17767"/>
                      <a:pt x="11376" y="16361"/>
                      <a:pt x="15246" y="14500"/>
                    </a:cubicBezTo>
                    <a:cubicBezTo>
                      <a:pt x="16554" y="13865"/>
                      <a:pt x="17861" y="13003"/>
                      <a:pt x="18750" y="11868"/>
                    </a:cubicBezTo>
                    <a:cubicBezTo>
                      <a:pt x="21313" y="8238"/>
                      <a:pt x="20058" y="3473"/>
                      <a:pt x="15874" y="125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60" name="Shape"/>
              <p:cNvSpPr/>
              <p:nvPr/>
            </p:nvSpPr>
            <p:spPr>
              <a:xfrm>
                <a:off x="37363" y="365031"/>
                <a:ext cx="116943" cy="83725"/>
              </a:xfrm>
              <a:custGeom>
                <a:avLst/>
                <a:gdLst/>
                <a:ahLst/>
                <a:cxnLst>
                  <a:cxn ang="0">
                    <a:pos x="wd2" y="hd2"/>
                  </a:cxn>
                  <a:cxn ang="5400000">
                    <a:pos x="wd2" y="hd2"/>
                  </a:cxn>
                  <a:cxn ang="10800000">
                    <a:pos x="wd2" y="hd2"/>
                  </a:cxn>
                  <a:cxn ang="16200000">
                    <a:pos x="wd2" y="hd2"/>
                  </a:cxn>
                </a:cxnLst>
                <a:rect l="0" t="0" r="r" b="b"/>
                <a:pathLst>
                  <a:path w="21131" h="20957" extrusionOk="0">
                    <a:moveTo>
                      <a:pt x="20286" y="15961"/>
                    </a:moveTo>
                    <a:cubicBezTo>
                      <a:pt x="2937" y="295"/>
                      <a:pt x="2937" y="295"/>
                      <a:pt x="2937" y="295"/>
                    </a:cubicBezTo>
                    <a:cubicBezTo>
                      <a:pt x="2087" y="-417"/>
                      <a:pt x="1067" y="295"/>
                      <a:pt x="556" y="1007"/>
                    </a:cubicBezTo>
                    <a:cubicBezTo>
                      <a:pt x="216" y="2194"/>
                      <a:pt x="216" y="2194"/>
                      <a:pt x="216" y="2194"/>
                    </a:cubicBezTo>
                    <a:cubicBezTo>
                      <a:pt x="-294" y="3618"/>
                      <a:pt x="216" y="4805"/>
                      <a:pt x="556" y="5517"/>
                    </a:cubicBezTo>
                    <a:cubicBezTo>
                      <a:pt x="18415" y="20471"/>
                      <a:pt x="18415" y="20471"/>
                      <a:pt x="18415" y="20471"/>
                    </a:cubicBezTo>
                    <a:cubicBezTo>
                      <a:pt x="18925" y="21183"/>
                      <a:pt x="19775" y="21183"/>
                      <a:pt x="20286" y="19996"/>
                    </a:cubicBezTo>
                    <a:cubicBezTo>
                      <a:pt x="20796" y="19284"/>
                      <a:pt x="20796" y="19284"/>
                      <a:pt x="20796" y="19284"/>
                    </a:cubicBezTo>
                    <a:cubicBezTo>
                      <a:pt x="21306" y="17860"/>
                      <a:pt x="21306" y="16673"/>
                      <a:pt x="20286" y="15961"/>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61" name="Shape"/>
              <p:cNvSpPr/>
              <p:nvPr/>
            </p:nvSpPr>
            <p:spPr>
              <a:xfrm>
                <a:off x="20249" y="393419"/>
                <a:ext cx="117496" cy="83680"/>
              </a:xfrm>
              <a:custGeom>
                <a:avLst/>
                <a:gdLst/>
                <a:ahLst/>
                <a:cxnLst>
                  <a:cxn ang="0">
                    <a:pos x="wd2" y="hd2"/>
                  </a:cxn>
                  <a:cxn ang="5400000">
                    <a:pos x="wd2" y="hd2"/>
                  </a:cxn>
                  <a:cxn ang="10800000">
                    <a:pos x="wd2" y="hd2"/>
                  </a:cxn>
                  <a:cxn ang="16200000">
                    <a:pos x="wd2" y="hd2"/>
                  </a:cxn>
                </a:cxnLst>
                <a:rect l="0" t="0" r="r" b="b"/>
                <a:pathLst>
                  <a:path w="21232" h="20945" extrusionOk="0">
                    <a:moveTo>
                      <a:pt x="20538" y="15422"/>
                    </a:moveTo>
                    <a:cubicBezTo>
                      <a:pt x="3052" y="468"/>
                      <a:pt x="3052" y="468"/>
                      <a:pt x="3052" y="468"/>
                    </a:cubicBezTo>
                    <a:cubicBezTo>
                      <a:pt x="2024" y="-244"/>
                      <a:pt x="1166" y="-244"/>
                      <a:pt x="652" y="1180"/>
                    </a:cubicBezTo>
                    <a:cubicBezTo>
                      <a:pt x="138" y="2367"/>
                      <a:pt x="138" y="2367"/>
                      <a:pt x="138" y="2367"/>
                    </a:cubicBezTo>
                    <a:cubicBezTo>
                      <a:pt x="-205" y="3079"/>
                      <a:pt x="138" y="4266"/>
                      <a:pt x="652" y="4978"/>
                    </a:cubicBezTo>
                    <a:cubicBezTo>
                      <a:pt x="18138" y="20644"/>
                      <a:pt x="18138" y="20644"/>
                      <a:pt x="18138" y="20644"/>
                    </a:cubicBezTo>
                    <a:cubicBezTo>
                      <a:pt x="18995" y="21356"/>
                      <a:pt x="20024" y="20644"/>
                      <a:pt x="20538" y="20169"/>
                    </a:cubicBezTo>
                    <a:cubicBezTo>
                      <a:pt x="20881" y="18745"/>
                      <a:pt x="20881" y="18745"/>
                      <a:pt x="20881" y="18745"/>
                    </a:cubicBezTo>
                    <a:cubicBezTo>
                      <a:pt x="21395" y="17558"/>
                      <a:pt x="21395" y="16134"/>
                      <a:pt x="20538" y="15422"/>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62" name="Shape"/>
              <p:cNvSpPr/>
              <p:nvPr/>
            </p:nvSpPr>
            <p:spPr>
              <a:xfrm>
                <a:off x="0" y="422238"/>
                <a:ext cx="116914" cy="83917"/>
              </a:xfrm>
              <a:custGeom>
                <a:avLst/>
                <a:gdLst/>
                <a:ahLst/>
                <a:cxnLst>
                  <a:cxn ang="0">
                    <a:pos x="wd2" y="hd2"/>
                  </a:cxn>
                  <a:cxn ang="5400000">
                    <a:pos x="wd2" y="hd2"/>
                  </a:cxn>
                  <a:cxn ang="10800000">
                    <a:pos x="wd2" y="hd2"/>
                  </a:cxn>
                  <a:cxn ang="16200000">
                    <a:pos x="wd2" y="hd2"/>
                  </a:cxn>
                </a:cxnLst>
                <a:rect l="0" t="0" r="r" b="b"/>
                <a:pathLst>
                  <a:path w="21126" h="21005" extrusionOk="0">
                    <a:moveTo>
                      <a:pt x="20281" y="15488"/>
                    </a:moveTo>
                    <a:cubicBezTo>
                      <a:pt x="3103" y="297"/>
                      <a:pt x="3103" y="297"/>
                      <a:pt x="3103" y="297"/>
                    </a:cubicBezTo>
                    <a:cubicBezTo>
                      <a:pt x="2082" y="-178"/>
                      <a:pt x="1062" y="-178"/>
                      <a:pt x="721" y="1009"/>
                    </a:cubicBezTo>
                    <a:cubicBezTo>
                      <a:pt x="211" y="2433"/>
                      <a:pt x="211" y="2433"/>
                      <a:pt x="211" y="2433"/>
                    </a:cubicBezTo>
                    <a:cubicBezTo>
                      <a:pt x="-299" y="2908"/>
                      <a:pt x="211" y="4332"/>
                      <a:pt x="721" y="5044"/>
                    </a:cubicBezTo>
                    <a:cubicBezTo>
                      <a:pt x="18070" y="20710"/>
                      <a:pt x="18070" y="20710"/>
                      <a:pt x="18070" y="20710"/>
                    </a:cubicBezTo>
                    <a:cubicBezTo>
                      <a:pt x="18920" y="21422"/>
                      <a:pt x="19940" y="20710"/>
                      <a:pt x="20281" y="19998"/>
                    </a:cubicBezTo>
                    <a:cubicBezTo>
                      <a:pt x="20791" y="18811"/>
                      <a:pt x="20791" y="18811"/>
                      <a:pt x="20791" y="18811"/>
                    </a:cubicBezTo>
                    <a:cubicBezTo>
                      <a:pt x="21301" y="17387"/>
                      <a:pt x="21301" y="16200"/>
                      <a:pt x="20281" y="15488"/>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63" name="Shape"/>
              <p:cNvSpPr/>
              <p:nvPr/>
            </p:nvSpPr>
            <p:spPr>
              <a:xfrm>
                <a:off x="7945" y="458916"/>
                <a:ext cx="76688" cy="57465"/>
              </a:xfrm>
              <a:custGeom>
                <a:avLst/>
                <a:gdLst/>
                <a:ahLst/>
                <a:cxnLst>
                  <a:cxn ang="0">
                    <a:pos x="wd2" y="hd2"/>
                  </a:cxn>
                  <a:cxn ang="5400000">
                    <a:pos x="wd2" y="hd2"/>
                  </a:cxn>
                  <a:cxn ang="10800000">
                    <a:pos x="wd2" y="hd2"/>
                  </a:cxn>
                  <a:cxn ang="16200000">
                    <a:pos x="wd2" y="hd2"/>
                  </a:cxn>
                </a:cxnLst>
                <a:rect l="0" t="0" r="r" b="b"/>
                <a:pathLst>
                  <a:path w="20168" h="20234" extrusionOk="0">
                    <a:moveTo>
                      <a:pt x="577" y="0"/>
                    </a:moveTo>
                    <a:cubicBezTo>
                      <a:pt x="20168" y="17143"/>
                      <a:pt x="20168" y="17143"/>
                      <a:pt x="20168" y="17143"/>
                    </a:cubicBezTo>
                    <a:cubicBezTo>
                      <a:pt x="17908" y="21600"/>
                      <a:pt x="11126" y="20914"/>
                      <a:pt x="6856" y="17143"/>
                    </a:cubicBezTo>
                    <a:cubicBezTo>
                      <a:pt x="2084" y="13371"/>
                      <a:pt x="-1432" y="5486"/>
                      <a:pt x="577" y="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grpSp>
          <p:nvGrpSpPr>
            <p:cNvPr id="267" name="Group"/>
            <p:cNvGrpSpPr/>
            <p:nvPr/>
          </p:nvGrpSpPr>
          <p:grpSpPr>
            <a:xfrm>
              <a:off x="4620975" y="3174014"/>
              <a:ext cx="330215" cy="381458"/>
              <a:chOff x="0" y="0"/>
              <a:chExt cx="330214" cy="381456"/>
            </a:xfrm>
          </p:grpSpPr>
          <p:sp>
            <p:nvSpPr>
              <p:cNvPr id="265" name="Shape"/>
              <p:cNvSpPr/>
              <p:nvPr/>
            </p:nvSpPr>
            <p:spPr>
              <a:xfrm>
                <a:off x="52430" y="0"/>
                <a:ext cx="186381" cy="165229"/>
              </a:xfrm>
              <a:custGeom>
                <a:avLst/>
                <a:gdLst/>
                <a:ahLst/>
                <a:cxnLst>
                  <a:cxn ang="0">
                    <a:pos x="wd2" y="hd2"/>
                  </a:cxn>
                  <a:cxn ang="5400000">
                    <a:pos x="wd2" y="hd2"/>
                  </a:cxn>
                  <a:cxn ang="10800000">
                    <a:pos x="wd2" y="hd2"/>
                  </a:cxn>
                  <a:cxn ang="16200000">
                    <a:pos x="wd2" y="hd2"/>
                  </a:cxn>
                </a:cxnLst>
                <a:rect l="0" t="0" r="r" b="b"/>
                <a:pathLst>
                  <a:path w="21171" h="21600" extrusionOk="0">
                    <a:moveTo>
                      <a:pt x="14078" y="0"/>
                    </a:moveTo>
                    <a:cubicBezTo>
                      <a:pt x="9350" y="15021"/>
                      <a:pt x="9350" y="15021"/>
                      <a:pt x="9350" y="15021"/>
                    </a:cubicBezTo>
                    <a:cubicBezTo>
                      <a:pt x="8705" y="14028"/>
                      <a:pt x="7523" y="13283"/>
                      <a:pt x="6341" y="12662"/>
                    </a:cubicBezTo>
                    <a:cubicBezTo>
                      <a:pt x="5804" y="12414"/>
                      <a:pt x="4944" y="12414"/>
                      <a:pt x="4299" y="12414"/>
                    </a:cubicBezTo>
                    <a:cubicBezTo>
                      <a:pt x="2472" y="12414"/>
                      <a:pt x="753" y="13283"/>
                      <a:pt x="108" y="15021"/>
                    </a:cubicBezTo>
                    <a:cubicBezTo>
                      <a:pt x="-429" y="17503"/>
                      <a:pt x="1075" y="20234"/>
                      <a:pt x="3762" y="21228"/>
                    </a:cubicBezTo>
                    <a:cubicBezTo>
                      <a:pt x="4299" y="21600"/>
                      <a:pt x="4944" y="21600"/>
                      <a:pt x="5804" y="21600"/>
                    </a:cubicBezTo>
                    <a:cubicBezTo>
                      <a:pt x="7523" y="21600"/>
                      <a:pt x="9028" y="20483"/>
                      <a:pt x="9672" y="18869"/>
                    </a:cubicBezTo>
                    <a:cubicBezTo>
                      <a:pt x="9887" y="18869"/>
                      <a:pt x="9887" y="18497"/>
                      <a:pt x="9887" y="18497"/>
                    </a:cubicBezTo>
                    <a:cubicBezTo>
                      <a:pt x="14078" y="5834"/>
                      <a:pt x="14078" y="5834"/>
                      <a:pt x="14078" y="5834"/>
                    </a:cubicBezTo>
                    <a:cubicBezTo>
                      <a:pt x="15261" y="7200"/>
                      <a:pt x="16765" y="7572"/>
                      <a:pt x="17947" y="7572"/>
                    </a:cubicBezTo>
                    <a:cubicBezTo>
                      <a:pt x="19667" y="7572"/>
                      <a:pt x="21171" y="6828"/>
                      <a:pt x="21171" y="6828"/>
                    </a:cubicBezTo>
                    <a:cubicBezTo>
                      <a:pt x="16443" y="6579"/>
                      <a:pt x="14401" y="993"/>
                      <a:pt x="14078" y="0"/>
                    </a:cubicBez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66" name="Shape"/>
              <p:cNvSpPr/>
              <p:nvPr/>
            </p:nvSpPr>
            <p:spPr>
              <a:xfrm>
                <a:off x="0" y="87242"/>
                <a:ext cx="330215" cy="294215"/>
              </a:xfrm>
              <a:custGeom>
                <a:avLst/>
                <a:gdLst/>
                <a:ahLst/>
                <a:cxnLst>
                  <a:cxn ang="0">
                    <a:pos x="wd2" y="hd2"/>
                  </a:cxn>
                  <a:cxn ang="5400000">
                    <a:pos x="wd2" y="hd2"/>
                  </a:cxn>
                  <a:cxn ang="10800000">
                    <a:pos x="wd2" y="hd2"/>
                  </a:cxn>
                  <a:cxn ang="16200000">
                    <a:pos x="wd2" y="hd2"/>
                  </a:cxn>
                </a:cxnLst>
                <a:rect l="0" t="0" r="r" b="b"/>
                <a:pathLst>
                  <a:path w="20995" h="21020" extrusionOk="0">
                    <a:moveTo>
                      <a:pt x="14114" y="0"/>
                    </a:moveTo>
                    <a:cubicBezTo>
                      <a:pt x="9148" y="14557"/>
                      <a:pt x="9148" y="14557"/>
                      <a:pt x="9148" y="14557"/>
                    </a:cubicBezTo>
                    <a:cubicBezTo>
                      <a:pt x="8490" y="13617"/>
                      <a:pt x="7473" y="12745"/>
                      <a:pt x="6336" y="12142"/>
                    </a:cubicBezTo>
                    <a:cubicBezTo>
                      <a:pt x="3703" y="11270"/>
                      <a:pt x="891" y="12343"/>
                      <a:pt x="233" y="14557"/>
                    </a:cubicBezTo>
                    <a:cubicBezTo>
                      <a:pt x="-605" y="16770"/>
                      <a:pt x="891" y="19588"/>
                      <a:pt x="3524" y="20661"/>
                    </a:cubicBezTo>
                    <a:cubicBezTo>
                      <a:pt x="6156" y="21600"/>
                      <a:pt x="8789" y="20661"/>
                      <a:pt x="9627" y="18246"/>
                    </a:cubicBezTo>
                    <a:lnTo>
                      <a:pt x="9627" y="18045"/>
                    </a:lnTo>
                    <a:cubicBezTo>
                      <a:pt x="9627" y="18045"/>
                      <a:pt x="9806" y="18045"/>
                      <a:pt x="9806" y="17911"/>
                    </a:cubicBezTo>
                    <a:cubicBezTo>
                      <a:pt x="13935" y="5702"/>
                      <a:pt x="13935" y="5702"/>
                      <a:pt x="13935" y="5702"/>
                    </a:cubicBezTo>
                    <a:cubicBezTo>
                      <a:pt x="16866" y="8653"/>
                      <a:pt x="20995" y="6641"/>
                      <a:pt x="20995" y="6641"/>
                    </a:cubicBezTo>
                    <a:cubicBezTo>
                      <a:pt x="16388" y="6037"/>
                      <a:pt x="14114" y="872"/>
                      <a:pt x="14114" y="0"/>
                    </a:cubicBez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grpSp>
          <p:nvGrpSpPr>
            <p:cNvPr id="270" name="Group"/>
            <p:cNvGrpSpPr/>
            <p:nvPr/>
          </p:nvGrpSpPr>
          <p:grpSpPr>
            <a:xfrm>
              <a:off x="4906434" y="3963365"/>
              <a:ext cx="277404" cy="386999"/>
              <a:chOff x="0" y="0"/>
              <a:chExt cx="277403" cy="386998"/>
            </a:xfrm>
          </p:grpSpPr>
          <p:sp>
            <p:nvSpPr>
              <p:cNvPr id="268" name="Shape"/>
              <p:cNvSpPr/>
              <p:nvPr/>
            </p:nvSpPr>
            <p:spPr>
              <a:xfrm>
                <a:off x="0" y="0"/>
                <a:ext cx="136145" cy="186001"/>
              </a:xfrm>
              <a:custGeom>
                <a:avLst/>
                <a:gdLst/>
                <a:ahLst/>
                <a:cxnLst>
                  <a:cxn ang="0">
                    <a:pos x="wd2" y="hd2"/>
                  </a:cxn>
                  <a:cxn ang="5400000">
                    <a:pos x="wd2" y="hd2"/>
                  </a:cxn>
                  <a:cxn ang="10800000">
                    <a:pos x="wd2" y="hd2"/>
                  </a:cxn>
                  <a:cxn ang="16200000">
                    <a:pos x="wd2" y="hd2"/>
                  </a:cxn>
                </a:cxnLst>
                <a:rect l="0" t="0" r="r" b="b"/>
                <a:pathLst>
                  <a:path w="21600" h="21600" extrusionOk="0">
                    <a:moveTo>
                      <a:pt x="9063" y="0"/>
                    </a:moveTo>
                    <a:cubicBezTo>
                      <a:pt x="11178" y="14327"/>
                      <a:pt x="11178" y="14327"/>
                      <a:pt x="11178" y="14327"/>
                    </a:cubicBezTo>
                    <a:cubicBezTo>
                      <a:pt x="10422" y="13776"/>
                      <a:pt x="9063" y="13445"/>
                      <a:pt x="7401" y="13445"/>
                    </a:cubicBezTo>
                    <a:cubicBezTo>
                      <a:pt x="7401" y="13445"/>
                      <a:pt x="6948" y="13445"/>
                      <a:pt x="6646" y="13776"/>
                    </a:cubicBezTo>
                    <a:cubicBezTo>
                      <a:pt x="2417" y="13996"/>
                      <a:pt x="0" y="16090"/>
                      <a:pt x="0" y="18294"/>
                    </a:cubicBezTo>
                    <a:cubicBezTo>
                      <a:pt x="302" y="20388"/>
                      <a:pt x="3323" y="21600"/>
                      <a:pt x="6646" y="21600"/>
                    </a:cubicBezTo>
                    <a:cubicBezTo>
                      <a:pt x="6948" y="21600"/>
                      <a:pt x="7401" y="21600"/>
                      <a:pt x="7855" y="21600"/>
                    </a:cubicBezTo>
                    <a:cubicBezTo>
                      <a:pt x="11631" y="21269"/>
                      <a:pt x="14501" y="19176"/>
                      <a:pt x="14048" y="17082"/>
                    </a:cubicBezTo>
                    <a:cubicBezTo>
                      <a:pt x="14048" y="16751"/>
                      <a:pt x="14048" y="16751"/>
                      <a:pt x="14048" y="16751"/>
                    </a:cubicBezTo>
                    <a:cubicBezTo>
                      <a:pt x="12084" y="4629"/>
                      <a:pt x="12084" y="4629"/>
                      <a:pt x="12084" y="4629"/>
                    </a:cubicBezTo>
                    <a:cubicBezTo>
                      <a:pt x="12839" y="4959"/>
                      <a:pt x="13292" y="4959"/>
                      <a:pt x="14048" y="4959"/>
                    </a:cubicBezTo>
                    <a:cubicBezTo>
                      <a:pt x="18579" y="4959"/>
                      <a:pt x="21600" y="2204"/>
                      <a:pt x="21600" y="2204"/>
                    </a:cubicBezTo>
                    <a:cubicBezTo>
                      <a:pt x="20392" y="2424"/>
                      <a:pt x="19032" y="2424"/>
                      <a:pt x="17824" y="2424"/>
                    </a:cubicBezTo>
                    <a:cubicBezTo>
                      <a:pt x="13292" y="2424"/>
                      <a:pt x="9516" y="331"/>
                      <a:pt x="9063" y="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69" name="Shape"/>
              <p:cNvSpPr/>
              <p:nvPr/>
            </p:nvSpPr>
            <p:spPr>
              <a:xfrm>
                <a:off x="37475" y="54007"/>
                <a:ext cx="239929" cy="332992"/>
              </a:xfrm>
              <a:custGeom>
                <a:avLst/>
                <a:gdLst/>
                <a:ahLst/>
                <a:cxnLst>
                  <a:cxn ang="0">
                    <a:pos x="wd2" y="hd2"/>
                  </a:cxn>
                  <a:cxn ang="5400000">
                    <a:pos x="wd2" y="hd2"/>
                  </a:cxn>
                  <a:cxn ang="10800000">
                    <a:pos x="wd2" y="hd2"/>
                  </a:cxn>
                  <a:cxn ang="16200000">
                    <a:pos x="wd2" y="hd2"/>
                  </a:cxn>
                </a:cxnLst>
                <a:rect l="0" t="0" r="r" b="b"/>
                <a:pathLst>
                  <a:path w="21225" h="21172" extrusionOk="0">
                    <a:moveTo>
                      <a:pt x="8799" y="0"/>
                    </a:moveTo>
                    <a:cubicBezTo>
                      <a:pt x="11050" y="13822"/>
                      <a:pt x="11050" y="13822"/>
                      <a:pt x="11050" y="13822"/>
                    </a:cubicBezTo>
                    <a:cubicBezTo>
                      <a:pt x="9716" y="13343"/>
                      <a:pt x="8132" y="12984"/>
                      <a:pt x="6213" y="13343"/>
                    </a:cubicBezTo>
                    <a:cubicBezTo>
                      <a:pt x="2377" y="13642"/>
                      <a:pt x="-375" y="15676"/>
                      <a:pt x="42" y="17950"/>
                    </a:cubicBezTo>
                    <a:cubicBezTo>
                      <a:pt x="292" y="20104"/>
                      <a:pt x="3711" y="21600"/>
                      <a:pt x="7631" y="21061"/>
                    </a:cubicBezTo>
                    <a:cubicBezTo>
                      <a:pt x="11301" y="20762"/>
                      <a:pt x="14053" y="18608"/>
                      <a:pt x="13886" y="16454"/>
                    </a:cubicBezTo>
                    <a:cubicBezTo>
                      <a:pt x="13886" y="16454"/>
                      <a:pt x="13886" y="16454"/>
                      <a:pt x="13886" y="16335"/>
                    </a:cubicBezTo>
                    <a:cubicBezTo>
                      <a:pt x="13886" y="16335"/>
                      <a:pt x="13886" y="16335"/>
                      <a:pt x="13886" y="16095"/>
                    </a:cubicBezTo>
                    <a:cubicBezTo>
                      <a:pt x="11801" y="4607"/>
                      <a:pt x="11801" y="4607"/>
                      <a:pt x="11801" y="4607"/>
                    </a:cubicBezTo>
                    <a:cubicBezTo>
                      <a:pt x="17305" y="5565"/>
                      <a:pt x="21225" y="2094"/>
                      <a:pt x="21225" y="2094"/>
                    </a:cubicBezTo>
                    <a:cubicBezTo>
                      <a:pt x="15220" y="3770"/>
                      <a:pt x="9466" y="658"/>
                      <a:pt x="8799" y="0"/>
                    </a:cubicBezTo>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sp>
          <p:nvSpPr>
            <p:cNvPr id="271" name="Shape"/>
            <p:cNvSpPr/>
            <p:nvPr/>
          </p:nvSpPr>
          <p:spPr>
            <a:xfrm>
              <a:off x="3860239" y="2392562"/>
              <a:ext cx="529536" cy="525329"/>
            </a:xfrm>
            <a:custGeom>
              <a:avLst/>
              <a:gdLst/>
              <a:ahLst/>
              <a:cxnLst>
                <a:cxn ang="0">
                  <a:pos x="wd2" y="hd2"/>
                </a:cxn>
                <a:cxn ang="5400000">
                  <a:pos x="wd2" y="hd2"/>
                </a:cxn>
                <a:cxn ang="10800000">
                  <a:pos x="wd2" y="hd2"/>
                </a:cxn>
                <a:cxn ang="16200000">
                  <a:pos x="wd2" y="hd2"/>
                </a:cxn>
              </a:cxnLst>
              <a:rect l="0" t="0" r="r" b="b"/>
              <a:pathLst>
                <a:path w="18140" h="20571" extrusionOk="0">
                  <a:moveTo>
                    <a:pt x="10756" y="13583"/>
                  </a:moveTo>
                  <a:cubicBezTo>
                    <a:pt x="9145" y="12473"/>
                    <a:pt x="8725" y="15025"/>
                    <a:pt x="8274" y="16431"/>
                  </a:cubicBezTo>
                  <a:cubicBezTo>
                    <a:pt x="7823" y="17688"/>
                    <a:pt x="6856" y="18983"/>
                    <a:pt x="6211" y="19612"/>
                  </a:cubicBezTo>
                  <a:cubicBezTo>
                    <a:pt x="5695" y="20203"/>
                    <a:pt x="4276" y="21128"/>
                    <a:pt x="4438" y="20129"/>
                  </a:cubicBezTo>
                  <a:cubicBezTo>
                    <a:pt x="4599" y="19279"/>
                    <a:pt x="5405" y="18576"/>
                    <a:pt x="5759" y="17762"/>
                  </a:cubicBezTo>
                  <a:cubicBezTo>
                    <a:pt x="6308" y="16838"/>
                    <a:pt x="6565" y="15950"/>
                    <a:pt x="6856" y="14914"/>
                  </a:cubicBezTo>
                  <a:cubicBezTo>
                    <a:pt x="6920" y="14396"/>
                    <a:pt x="7371" y="12473"/>
                    <a:pt x="6565" y="12251"/>
                  </a:cubicBezTo>
                  <a:cubicBezTo>
                    <a:pt x="5502" y="11955"/>
                    <a:pt x="4438" y="12140"/>
                    <a:pt x="3277" y="12140"/>
                  </a:cubicBezTo>
                  <a:cubicBezTo>
                    <a:pt x="2407" y="12140"/>
                    <a:pt x="-1591" y="11955"/>
                    <a:pt x="698" y="10550"/>
                  </a:cubicBezTo>
                  <a:cubicBezTo>
                    <a:pt x="1601" y="10032"/>
                    <a:pt x="2761" y="9921"/>
                    <a:pt x="3728" y="9699"/>
                  </a:cubicBezTo>
                  <a:cubicBezTo>
                    <a:pt x="4438" y="9625"/>
                    <a:pt x="6308" y="9403"/>
                    <a:pt x="6662" y="8590"/>
                  </a:cubicBezTo>
                  <a:cubicBezTo>
                    <a:pt x="7017" y="7776"/>
                    <a:pt x="7017" y="6666"/>
                    <a:pt x="6920" y="5853"/>
                  </a:cubicBezTo>
                  <a:cubicBezTo>
                    <a:pt x="6759" y="4817"/>
                    <a:pt x="6565" y="3707"/>
                    <a:pt x="6211" y="2672"/>
                  </a:cubicBezTo>
                  <a:cubicBezTo>
                    <a:pt x="5953" y="2080"/>
                    <a:pt x="5502" y="1266"/>
                    <a:pt x="5050" y="638"/>
                  </a:cubicBezTo>
                  <a:cubicBezTo>
                    <a:pt x="4276" y="-472"/>
                    <a:pt x="5856" y="120"/>
                    <a:pt x="6404" y="527"/>
                  </a:cubicBezTo>
                  <a:cubicBezTo>
                    <a:pt x="8177" y="1858"/>
                    <a:pt x="8790" y="3412"/>
                    <a:pt x="9241" y="5224"/>
                  </a:cubicBezTo>
                  <a:cubicBezTo>
                    <a:pt x="9435" y="6038"/>
                    <a:pt x="9950" y="7554"/>
                    <a:pt x="10595" y="7887"/>
                  </a:cubicBezTo>
                  <a:cubicBezTo>
                    <a:pt x="11466" y="8405"/>
                    <a:pt x="13336" y="6851"/>
                    <a:pt x="14142" y="6260"/>
                  </a:cubicBezTo>
                  <a:cubicBezTo>
                    <a:pt x="14948" y="5631"/>
                    <a:pt x="15721" y="5224"/>
                    <a:pt x="16624" y="4817"/>
                  </a:cubicBezTo>
                  <a:cubicBezTo>
                    <a:pt x="20009" y="3486"/>
                    <a:pt x="16882" y="6740"/>
                    <a:pt x="15367" y="8072"/>
                  </a:cubicBezTo>
                  <a:cubicBezTo>
                    <a:pt x="14206" y="8996"/>
                    <a:pt x="13142" y="9514"/>
                    <a:pt x="12788" y="10846"/>
                  </a:cubicBezTo>
                  <a:cubicBezTo>
                    <a:pt x="12530" y="11733"/>
                    <a:pt x="12788" y="12473"/>
                    <a:pt x="13239" y="13065"/>
                  </a:cubicBezTo>
                  <a:cubicBezTo>
                    <a:pt x="13948" y="13990"/>
                    <a:pt x="14851" y="15210"/>
                    <a:pt x="15109" y="16357"/>
                  </a:cubicBezTo>
                  <a:cubicBezTo>
                    <a:pt x="15302" y="16838"/>
                    <a:pt x="15560" y="18391"/>
                    <a:pt x="15367" y="18687"/>
                  </a:cubicBezTo>
                  <a:cubicBezTo>
                    <a:pt x="15109" y="19501"/>
                    <a:pt x="14303" y="18983"/>
                    <a:pt x="14045" y="18280"/>
                  </a:cubicBezTo>
                  <a:cubicBezTo>
                    <a:pt x="13690" y="17355"/>
                    <a:pt x="13432" y="16542"/>
                    <a:pt x="12788" y="15839"/>
                  </a:cubicBezTo>
                  <a:cubicBezTo>
                    <a:pt x="12530" y="15432"/>
                    <a:pt x="12272" y="15025"/>
                    <a:pt x="11917" y="14618"/>
                  </a:cubicBezTo>
                  <a:cubicBezTo>
                    <a:pt x="11659" y="14212"/>
                    <a:pt x="11208" y="13879"/>
                    <a:pt x="10756" y="13583"/>
                  </a:cubicBezTo>
                </a:path>
              </a:pathLst>
            </a:custGeom>
            <a:solidFill>
              <a:srgbClr val="0A3E5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72" name="Shape"/>
            <p:cNvSpPr/>
            <p:nvPr/>
          </p:nvSpPr>
          <p:spPr>
            <a:xfrm>
              <a:off x="3860239" y="2392562"/>
              <a:ext cx="529536" cy="525329"/>
            </a:xfrm>
            <a:custGeom>
              <a:avLst/>
              <a:gdLst/>
              <a:ahLst/>
              <a:cxnLst>
                <a:cxn ang="0">
                  <a:pos x="wd2" y="hd2"/>
                </a:cxn>
                <a:cxn ang="5400000">
                  <a:pos x="wd2" y="hd2"/>
                </a:cxn>
                <a:cxn ang="10800000">
                  <a:pos x="wd2" y="hd2"/>
                </a:cxn>
                <a:cxn ang="16200000">
                  <a:pos x="wd2" y="hd2"/>
                </a:cxn>
              </a:cxnLst>
              <a:rect l="0" t="0" r="r" b="b"/>
              <a:pathLst>
                <a:path w="18140" h="20571" extrusionOk="0">
                  <a:moveTo>
                    <a:pt x="10756" y="13583"/>
                  </a:moveTo>
                  <a:cubicBezTo>
                    <a:pt x="9145" y="12473"/>
                    <a:pt x="8725" y="15025"/>
                    <a:pt x="8274" y="16431"/>
                  </a:cubicBezTo>
                  <a:cubicBezTo>
                    <a:pt x="7823" y="17688"/>
                    <a:pt x="6856" y="18983"/>
                    <a:pt x="6211" y="19612"/>
                  </a:cubicBezTo>
                  <a:cubicBezTo>
                    <a:pt x="5695" y="20203"/>
                    <a:pt x="4276" y="21128"/>
                    <a:pt x="4438" y="20129"/>
                  </a:cubicBezTo>
                  <a:cubicBezTo>
                    <a:pt x="4599" y="19279"/>
                    <a:pt x="5405" y="18576"/>
                    <a:pt x="5759" y="17762"/>
                  </a:cubicBezTo>
                  <a:cubicBezTo>
                    <a:pt x="6308" y="16838"/>
                    <a:pt x="6565" y="15950"/>
                    <a:pt x="6856" y="14914"/>
                  </a:cubicBezTo>
                  <a:cubicBezTo>
                    <a:pt x="6920" y="14396"/>
                    <a:pt x="7371" y="12473"/>
                    <a:pt x="6565" y="12251"/>
                  </a:cubicBezTo>
                  <a:cubicBezTo>
                    <a:pt x="5502" y="11955"/>
                    <a:pt x="4438" y="12140"/>
                    <a:pt x="3277" y="12140"/>
                  </a:cubicBezTo>
                  <a:cubicBezTo>
                    <a:pt x="2407" y="12140"/>
                    <a:pt x="-1591" y="11955"/>
                    <a:pt x="698" y="10550"/>
                  </a:cubicBezTo>
                  <a:cubicBezTo>
                    <a:pt x="1601" y="10032"/>
                    <a:pt x="2761" y="9921"/>
                    <a:pt x="3728" y="9699"/>
                  </a:cubicBezTo>
                  <a:cubicBezTo>
                    <a:pt x="4438" y="9625"/>
                    <a:pt x="6308" y="9403"/>
                    <a:pt x="6662" y="8590"/>
                  </a:cubicBezTo>
                  <a:cubicBezTo>
                    <a:pt x="7017" y="7776"/>
                    <a:pt x="7017" y="6666"/>
                    <a:pt x="6920" y="5853"/>
                  </a:cubicBezTo>
                  <a:cubicBezTo>
                    <a:pt x="6759" y="4817"/>
                    <a:pt x="6565" y="3707"/>
                    <a:pt x="6211" y="2672"/>
                  </a:cubicBezTo>
                  <a:cubicBezTo>
                    <a:pt x="5953" y="2080"/>
                    <a:pt x="5502" y="1266"/>
                    <a:pt x="5050" y="638"/>
                  </a:cubicBezTo>
                  <a:cubicBezTo>
                    <a:pt x="4276" y="-472"/>
                    <a:pt x="5856" y="120"/>
                    <a:pt x="6404" y="527"/>
                  </a:cubicBezTo>
                  <a:cubicBezTo>
                    <a:pt x="8177" y="1858"/>
                    <a:pt x="8790" y="3412"/>
                    <a:pt x="9241" y="5224"/>
                  </a:cubicBezTo>
                  <a:cubicBezTo>
                    <a:pt x="9435" y="6038"/>
                    <a:pt x="9950" y="7554"/>
                    <a:pt x="10595" y="7887"/>
                  </a:cubicBezTo>
                  <a:cubicBezTo>
                    <a:pt x="11466" y="8405"/>
                    <a:pt x="13336" y="6851"/>
                    <a:pt x="14142" y="6260"/>
                  </a:cubicBezTo>
                  <a:cubicBezTo>
                    <a:pt x="14948" y="5631"/>
                    <a:pt x="15721" y="5224"/>
                    <a:pt x="16624" y="4817"/>
                  </a:cubicBezTo>
                  <a:cubicBezTo>
                    <a:pt x="20009" y="3486"/>
                    <a:pt x="16882" y="6740"/>
                    <a:pt x="15367" y="8072"/>
                  </a:cubicBezTo>
                  <a:cubicBezTo>
                    <a:pt x="14206" y="8996"/>
                    <a:pt x="13142" y="9514"/>
                    <a:pt x="12788" y="10846"/>
                  </a:cubicBezTo>
                  <a:cubicBezTo>
                    <a:pt x="12530" y="11733"/>
                    <a:pt x="12788" y="12473"/>
                    <a:pt x="13239" y="13065"/>
                  </a:cubicBezTo>
                  <a:cubicBezTo>
                    <a:pt x="13948" y="13990"/>
                    <a:pt x="14851" y="15210"/>
                    <a:pt x="15109" y="16357"/>
                  </a:cubicBezTo>
                  <a:cubicBezTo>
                    <a:pt x="15302" y="16838"/>
                    <a:pt x="15560" y="18391"/>
                    <a:pt x="15367" y="18687"/>
                  </a:cubicBezTo>
                  <a:cubicBezTo>
                    <a:pt x="15109" y="19501"/>
                    <a:pt x="14303" y="18983"/>
                    <a:pt x="14045" y="18280"/>
                  </a:cubicBezTo>
                  <a:cubicBezTo>
                    <a:pt x="13690" y="17355"/>
                    <a:pt x="13432" y="16542"/>
                    <a:pt x="12788" y="15839"/>
                  </a:cubicBezTo>
                  <a:cubicBezTo>
                    <a:pt x="12530" y="15432"/>
                    <a:pt x="12272" y="15025"/>
                    <a:pt x="11917" y="14618"/>
                  </a:cubicBezTo>
                  <a:cubicBezTo>
                    <a:pt x="11659" y="14212"/>
                    <a:pt x="11208" y="13879"/>
                    <a:pt x="10756" y="13583"/>
                  </a:cubicBezTo>
                </a:path>
              </a:pathLst>
            </a:custGeom>
            <a:solidFill>
              <a:srgbClr val="445469"/>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73" name="Shape"/>
            <p:cNvSpPr/>
            <p:nvPr/>
          </p:nvSpPr>
          <p:spPr>
            <a:xfrm>
              <a:off x="2772211" y="4431110"/>
              <a:ext cx="278968" cy="324888"/>
            </a:xfrm>
            <a:custGeom>
              <a:avLst/>
              <a:gdLst/>
              <a:ahLst/>
              <a:cxnLst>
                <a:cxn ang="0">
                  <a:pos x="wd2" y="hd2"/>
                </a:cxn>
                <a:cxn ang="5400000">
                  <a:pos x="wd2" y="hd2"/>
                </a:cxn>
                <a:cxn ang="10800000">
                  <a:pos x="wd2" y="hd2"/>
                </a:cxn>
                <a:cxn ang="16200000">
                  <a:pos x="wd2" y="hd2"/>
                </a:cxn>
              </a:cxnLst>
              <a:rect l="0" t="0" r="r" b="b"/>
              <a:pathLst>
                <a:path w="20208" h="20656" extrusionOk="0">
                  <a:moveTo>
                    <a:pt x="10215" y="5547"/>
                  </a:moveTo>
                  <a:cubicBezTo>
                    <a:pt x="9466" y="8172"/>
                    <a:pt x="6604" y="9008"/>
                    <a:pt x="3810" y="8172"/>
                  </a:cubicBezTo>
                  <a:cubicBezTo>
                    <a:pt x="1016" y="7516"/>
                    <a:pt x="-687" y="5547"/>
                    <a:pt x="267" y="2862"/>
                  </a:cubicBezTo>
                  <a:cubicBezTo>
                    <a:pt x="1153" y="236"/>
                    <a:pt x="3946" y="-420"/>
                    <a:pt x="6604" y="236"/>
                  </a:cubicBezTo>
                  <a:cubicBezTo>
                    <a:pt x="9466" y="1072"/>
                    <a:pt x="11101" y="3041"/>
                    <a:pt x="10215" y="5547"/>
                  </a:cubicBezTo>
                  <a:close/>
                  <a:moveTo>
                    <a:pt x="19550" y="4055"/>
                  </a:moveTo>
                  <a:cubicBezTo>
                    <a:pt x="3061" y="17182"/>
                    <a:pt x="3061" y="17182"/>
                    <a:pt x="3061" y="17182"/>
                  </a:cubicBezTo>
                  <a:cubicBezTo>
                    <a:pt x="812" y="16526"/>
                    <a:pt x="812" y="16526"/>
                    <a:pt x="812" y="16526"/>
                  </a:cubicBezTo>
                  <a:cubicBezTo>
                    <a:pt x="17165" y="3399"/>
                    <a:pt x="17165" y="3399"/>
                    <a:pt x="17165" y="3399"/>
                  </a:cubicBezTo>
                  <a:lnTo>
                    <a:pt x="19550" y="4055"/>
                  </a:lnTo>
                  <a:close/>
                  <a:moveTo>
                    <a:pt x="3197" y="3697"/>
                  </a:moveTo>
                  <a:cubicBezTo>
                    <a:pt x="2856" y="4711"/>
                    <a:pt x="3401" y="5666"/>
                    <a:pt x="4560" y="6024"/>
                  </a:cubicBezTo>
                  <a:cubicBezTo>
                    <a:pt x="5650" y="6323"/>
                    <a:pt x="7013" y="5845"/>
                    <a:pt x="7353" y="4831"/>
                  </a:cubicBezTo>
                  <a:cubicBezTo>
                    <a:pt x="7762" y="3876"/>
                    <a:pt x="7013" y="2742"/>
                    <a:pt x="5854" y="2384"/>
                  </a:cubicBezTo>
                  <a:cubicBezTo>
                    <a:pt x="4764" y="2086"/>
                    <a:pt x="3606" y="2742"/>
                    <a:pt x="3197" y="3697"/>
                  </a:cubicBezTo>
                  <a:close/>
                  <a:moveTo>
                    <a:pt x="19959" y="17719"/>
                  </a:moveTo>
                  <a:cubicBezTo>
                    <a:pt x="19005" y="20345"/>
                    <a:pt x="16348" y="21180"/>
                    <a:pt x="13554" y="20345"/>
                  </a:cubicBezTo>
                  <a:cubicBezTo>
                    <a:pt x="10760" y="19509"/>
                    <a:pt x="9057" y="17540"/>
                    <a:pt x="10011" y="15094"/>
                  </a:cubicBezTo>
                  <a:cubicBezTo>
                    <a:pt x="10965" y="12468"/>
                    <a:pt x="13554" y="11812"/>
                    <a:pt x="16348" y="12468"/>
                  </a:cubicBezTo>
                  <a:cubicBezTo>
                    <a:pt x="19005" y="13244"/>
                    <a:pt x="20913" y="15213"/>
                    <a:pt x="19959" y="17719"/>
                  </a:cubicBezTo>
                  <a:close/>
                  <a:moveTo>
                    <a:pt x="12804" y="15929"/>
                  </a:moveTo>
                  <a:cubicBezTo>
                    <a:pt x="12668" y="16884"/>
                    <a:pt x="13213" y="17839"/>
                    <a:pt x="14304" y="18197"/>
                  </a:cubicBezTo>
                  <a:cubicBezTo>
                    <a:pt x="15462" y="18495"/>
                    <a:pt x="16757" y="18018"/>
                    <a:pt x="17165" y="17063"/>
                  </a:cubicBezTo>
                  <a:cubicBezTo>
                    <a:pt x="17302" y="15929"/>
                    <a:pt x="16757" y="14915"/>
                    <a:pt x="15666" y="14557"/>
                  </a:cubicBezTo>
                  <a:cubicBezTo>
                    <a:pt x="14508" y="14258"/>
                    <a:pt x="13213" y="14915"/>
                    <a:pt x="12804" y="15929"/>
                  </a:cubicBezTo>
                  <a:close/>
                </a:path>
              </a:pathLst>
            </a:custGeom>
            <a:solidFill>
              <a:srgbClr val="F29B26"/>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74" name="Shape"/>
            <p:cNvSpPr/>
            <p:nvPr/>
          </p:nvSpPr>
          <p:spPr>
            <a:xfrm>
              <a:off x="2899823" y="1649322"/>
              <a:ext cx="343886" cy="252489"/>
            </a:xfrm>
            <a:custGeom>
              <a:avLst/>
              <a:gdLst/>
              <a:ahLst/>
              <a:cxnLst>
                <a:cxn ang="0">
                  <a:pos x="wd2" y="hd2"/>
                </a:cxn>
                <a:cxn ang="5400000">
                  <a:pos x="wd2" y="hd2"/>
                </a:cxn>
                <a:cxn ang="10800000">
                  <a:pos x="wd2" y="hd2"/>
                </a:cxn>
                <a:cxn ang="16200000">
                  <a:pos x="wd2" y="hd2"/>
                </a:cxn>
              </a:cxnLst>
              <a:rect l="0" t="0" r="r" b="b"/>
              <a:pathLst>
                <a:path w="21600" h="21600" extrusionOk="0">
                  <a:moveTo>
                    <a:pt x="5179" y="11040"/>
                  </a:moveTo>
                  <a:lnTo>
                    <a:pt x="9711" y="4160"/>
                  </a:lnTo>
                  <a:lnTo>
                    <a:pt x="12007" y="5040"/>
                  </a:lnTo>
                  <a:lnTo>
                    <a:pt x="12831" y="14320"/>
                  </a:lnTo>
                  <a:lnTo>
                    <a:pt x="17362" y="7440"/>
                  </a:lnTo>
                  <a:lnTo>
                    <a:pt x="21600" y="9280"/>
                  </a:lnTo>
                  <a:lnTo>
                    <a:pt x="12654" y="21600"/>
                  </a:lnTo>
                  <a:lnTo>
                    <a:pt x="10064" y="20480"/>
                  </a:lnTo>
                  <a:lnTo>
                    <a:pt x="9240" y="11280"/>
                  </a:lnTo>
                  <a:lnTo>
                    <a:pt x="4708" y="18320"/>
                  </a:lnTo>
                  <a:lnTo>
                    <a:pt x="2295" y="17200"/>
                  </a:lnTo>
                  <a:lnTo>
                    <a:pt x="0" y="0"/>
                  </a:lnTo>
                  <a:lnTo>
                    <a:pt x="4238" y="2000"/>
                  </a:lnTo>
                  <a:lnTo>
                    <a:pt x="5179" y="11040"/>
                  </a:lnTo>
                </a:path>
              </a:pathLst>
            </a:custGeom>
            <a:solidFill>
              <a:srgbClr val="BD392F"/>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nvGrpSpPr>
            <p:cNvPr id="278" name="Group"/>
            <p:cNvGrpSpPr/>
            <p:nvPr/>
          </p:nvGrpSpPr>
          <p:grpSpPr>
            <a:xfrm>
              <a:off x="2546694" y="2363590"/>
              <a:ext cx="588987" cy="356647"/>
              <a:chOff x="0" y="0"/>
              <a:chExt cx="588985" cy="356645"/>
            </a:xfrm>
          </p:grpSpPr>
          <p:sp>
            <p:nvSpPr>
              <p:cNvPr id="275" name="Shape"/>
              <p:cNvSpPr/>
              <p:nvPr/>
            </p:nvSpPr>
            <p:spPr>
              <a:xfrm>
                <a:off x="0" y="0"/>
                <a:ext cx="104609" cy="290169"/>
              </a:xfrm>
              <a:custGeom>
                <a:avLst/>
                <a:gdLst/>
                <a:ahLst/>
                <a:cxnLst>
                  <a:cxn ang="0">
                    <a:pos x="wd2" y="hd2"/>
                  </a:cxn>
                  <a:cxn ang="5400000">
                    <a:pos x="wd2" y="hd2"/>
                  </a:cxn>
                  <a:cxn ang="10800000">
                    <a:pos x="wd2" y="hd2"/>
                  </a:cxn>
                  <a:cxn ang="16200000">
                    <a:pos x="wd2" y="hd2"/>
                  </a:cxn>
                </a:cxnLst>
                <a:rect l="0" t="0" r="r" b="b"/>
                <a:pathLst>
                  <a:path w="21104" h="21317" extrusionOk="0">
                    <a:moveTo>
                      <a:pt x="13189" y="21317"/>
                    </a:moveTo>
                    <a:cubicBezTo>
                      <a:pt x="0" y="20553"/>
                      <a:pt x="0" y="20553"/>
                      <a:pt x="0" y="20553"/>
                    </a:cubicBezTo>
                    <a:cubicBezTo>
                      <a:pt x="5352" y="7357"/>
                      <a:pt x="5352" y="7357"/>
                      <a:pt x="5352" y="7357"/>
                    </a:cubicBezTo>
                    <a:cubicBezTo>
                      <a:pt x="18542" y="8121"/>
                      <a:pt x="18542" y="8121"/>
                      <a:pt x="18542" y="8121"/>
                    </a:cubicBezTo>
                    <a:lnTo>
                      <a:pt x="13189" y="21317"/>
                    </a:lnTo>
                    <a:close/>
                    <a:moveTo>
                      <a:pt x="21027" y="2912"/>
                    </a:moveTo>
                    <a:cubicBezTo>
                      <a:pt x="20644" y="4509"/>
                      <a:pt x="16821" y="5412"/>
                      <a:pt x="12616" y="5273"/>
                    </a:cubicBezTo>
                    <a:cubicBezTo>
                      <a:pt x="8984" y="5065"/>
                      <a:pt x="5926" y="3745"/>
                      <a:pt x="6308" y="2148"/>
                    </a:cubicBezTo>
                    <a:cubicBezTo>
                      <a:pt x="6881" y="828"/>
                      <a:pt x="11087" y="-283"/>
                      <a:pt x="14719" y="64"/>
                    </a:cubicBezTo>
                    <a:cubicBezTo>
                      <a:pt x="18924" y="273"/>
                      <a:pt x="21600" y="1592"/>
                      <a:pt x="21027" y="2912"/>
                    </a:cubicBezTo>
                    <a:close/>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76" name="Shape"/>
              <p:cNvSpPr/>
              <p:nvPr/>
            </p:nvSpPr>
            <p:spPr>
              <a:xfrm>
                <a:off x="124634" y="124935"/>
                <a:ext cx="186015" cy="186014"/>
              </a:xfrm>
              <a:custGeom>
                <a:avLst/>
                <a:gdLst/>
                <a:ahLst/>
                <a:cxnLst>
                  <a:cxn ang="0">
                    <a:pos x="wd2" y="hd2"/>
                  </a:cxn>
                  <a:cxn ang="5400000">
                    <a:pos x="wd2" y="hd2"/>
                  </a:cxn>
                  <a:cxn ang="10800000">
                    <a:pos x="wd2" y="hd2"/>
                  </a:cxn>
                  <a:cxn ang="16200000">
                    <a:pos x="wd2" y="hd2"/>
                  </a:cxn>
                </a:cxnLst>
                <a:rect l="0" t="0" r="r" b="b"/>
                <a:pathLst>
                  <a:path w="21600" h="21600" extrusionOk="0">
                    <a:moveTo>
                      <a:pt x="9335" y="0"/>
                    </a:moveTo>
                    <a:lnTo>
                      <a:pt x="15305" y="873"/>
                    </a:lnTo>
                    <a:lnTo>
                      <a:pt x="14436" y="8073"/>
                    </a:lnTo>
                    <a:lnTo>
                      <a:pt x="21600" y="8945"/>
                    </a:lnTo>
                    <a:lnTo>
                      <a:pt x="20732" y="15273"/>
                    </a:lnTo>
                    <a:lnTo>
                      <a:pt x="13568" y="14073"/>
                    </a:lnTo>
                    <a:lnTo>
                      <a:pt x="12374" y="21600"/>
                    </a:lnTo>
                    <a:lnTo>
                      <a:pt x="6295" y="20727"/>
                    </a:lnTo>
                    <a:lnTo>
                      <a:pt x="7489" y="13200"/>
                    </a:lnTo>
                    <a:lnTo>
                      <a:pt x="0" y="12327"/>
                    </a:lnTo>
                    <a:lnTo>
                      <a:pt x="977" y="6218"/>
                    </a:lnTo>
                    <a:lnTo>
                      <a:pt x="8141" y="7200"/>
                    </a:lnTo>
                    <a:lnTo>
                      <a:pt x="9335" y="0"/>
                    </a:ln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77" name="Shape"/>
              <p:cNvSpPr/>
              <p:nvPr/>
            </p:nvSpPr>
            <p:spPr>
              <a:xfrm>
                <a:off x="347803" y="58464"/>
                <a:ext cx="241183" cy="298182"/>
              </a:xfrm>
              <a:custGeom>
                <a:avLst/>
                <a:gdLst/>
                <a:ahLst/>
                <a:cxnLst>
                  <a:cxn ang="0">
                    <a:pos x="wd2" y="hd2"/>
                  </a:cxn>
                  <a:cxn ang="5400000">
                    <a:pos x="wd2" y="hd2"/>
                  </a:cxn>
                  <a:cxn ang="10800000">
                    <a:pos x="wd2" y="hd2"/>
                  </a:cxn>
                  <a:cxn ang="16200000">
                    <a:pos x="wd2" y="hd2"/>
                  </a:cxn>
                </a:cxnLst>
                <a:rect l="0" t="0" r="r" b="b"/>
                <a:pathLst>
                  <a:path w="20979" h="21600" extrusionOk="0">
                    <a:moveTo>
                      <a:pt x="11910" y="19488"/>
                    </a:moveTo>
                    <a:cubicBezTo>
                      <a:pt x="10756" y="20646"/>
                      <a:pt x="8777" y="20987"/>
                      <a:pt x="6881" y="20850"/>
                    </a:cubicBezTo>
                    <a:cubicBezTo>
                      <a:pt x="2100" y="20237"/>
                      <a:pt x="-621" y="16694"/>
                      <a:pt x="121" y="12946"/>
                    </a:cubicBezTo>
                    <a:cubicBezTo>
                      <a:pt x="781" y="9199"/>
                      <a:pt x="4655" y="6337"/>
                      <a:pt x="9190" y="6950"/>
                    </a:cubicBezTo>
                    <a:cubicBezTo>
                      <a:pt x="11003" y="7086"/>
                      <a:pt x="12817" y="7904"/>
                      <a:pt x="13724" y="9199"/>
                    </a:cubicBezTo>
                    <a:cubicBezTo>
                      <a:pt x="15290" y="0"/>
                      <a:pt x="15290" y="0"/>
                      <a:pt x="15290" y="0"/>
                    </a:cubicBezTo>
                    <a:cubicBezTo>
                      <a:pt x="20979" y="545"/>
                      <a:pt x="20979" y="545"/>
                      <a:pt x="20979" y="545"/>
                    </a:cubicBezTo>
                    <a:cubicBezTo>
                      <a:pt x="17352" y="21600"/>
                      <a:pt x="17352" y="21600"/>
                      <a:pt x="17352" y="21600"/>
                    </a:cubicBezTo>
                    <a:cubicBezTo>
                      <a:pt x="11663" y="20850"/>
                      <a:pt x="11663" y="20850"/>
                      <a:pt x="11663" y="20850"/>
                    </a:cubicBezTo>
                    <a:lnTo>
                      <a:pt x="11910" y="19488"/>
                    </a:lnTo>
                    <a:close/>
                    <a:moveTo>
                      <a:pt x="5974" y="13696"/>
                    </a:moveTo>
                    <a:cubicBezTo>
                      <a:pt x="5562" y="15195"/>
                      <a:pt x="6716" y="16694"/>
                      <a:pt x="8942" y="16898"/>
                    </a:cubicBezTo>
                    <a:cubicBezTo>
                      <a:pt x="11251" y="17307"/>
                      <a:pt x="12817" y="16149"/>
                      <a:pt x="13064" y="14445"/>
                    </a:cubicBezTo>
                    <a:cubicBezTo>
                      <a:pt x="13229" y="12742"/>
                      <a:pt x="12158" y="11447"/>
                      <a:pt x="9849" y="11038"/>
                    </a:cubicBezTo>
                    <a:cubicBezTo>
                      <a:pt x="7788" y="10902"/>
                      <a:pt x="6222" y="11992"/>
                      <a:pt x="5974" y="13696"/>
                    </a:cubicBezTo>
                    <a:close/>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sp>
          <p:nvSpPr>
            <p:cNvPr id="279" name="Shape"/>
            <p:cNvSpPr/>
            <p:nvPr/>
          </p:nvSpPr>
          <p:spPr>
            <a:xfrm>
              <a:off x="2031539" y="2164479"/>
              <a:ext cx="298182" cy="356347"/>
            </a:xfrm>
            <a:custGeom>
              <a:avLst/>
              <a:gdLst/>
              <a:ahLst/>
              <a:cxnLst>
                <a:cxn ang="0">
                  <a:pos x="wd2" y="hd2"/>
                </a:cxn>
                <a:cxn ang="5400000">
                  <a:pos x="wd2" y="hd2"/>
                </a:cxn>
                <a:cxn ang="10800000">
                  <a:pos x="wd2" y="hd2"/>
                </a:cxn>
                <a:cxn ang="16200000">
                  <a:pos x="wd2" y="hd2"/>
                </a:cxn>
              </a:cxnLst>
              <a:rect l="0" t="0" r="r" b="b"/>
              <a:pathLst>
                <a:path w="21600" h="21600" extrusionOk="0">
                  <a:moveTo>
                    <a:pt x="4361" y="15802"/>
                  </a:moveTo>
                  <a:lnTo>
                    <a:pt x="2998" y="20975"/>
                  </a:lnTo>
                  <a:lnTo>
                    <a:pt x="0" y="21600"/>
                  </a:lnTo>
                  <a:lnTo>
                    <a:pt x="5247" y="0"/>
                  </a:lnTo>
                  <a:lnTo>
                    <a:pt x="21600" y="17394"/>
                  </a:lnTo>
                  <a:lnTo>
                    <a:pt x="18602" y="18019"/>
                  </a:lnTo>
                  <a:lnTo>
                    <a:pt x="14650" y="13756"/>
                  </a:lnTo>
                  <a:lnTo>
                    <a:pt x="4361" y="15802"/>
                  </a:lnTo>
                  <a:close/>
                  <a:moveTo>
                    <a:pt x="6746" y="5002"/>
                  </a:moveTo>
                  <a:lnTo>
                    <a:pt x="4906" y="13472"/>
                  </a:lnTo>
                  <a:lnTo>
                    <a:pt x="13015" y="11880"/>
                  </a:lnTo>
                  <a:lnTo>
                    <a:pt x="6746" y="5002"/>
                  </a:lnTo>
                  <a:close/>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80" name="Shape"/>
            <p:cNvSpPr/>
            <p:nvPr/>
          </p:nvSpPr>
          <p:spPr>
            <a:xfrm>
              <a:off x="2974585" y="3298294"/>
              <a:ext cx="224270" cy="332321"/>
            </a:xfrm>
            <a:custGeom>
              <a:avLst/>
              <a:gdLst/>
              <a:ahLst/>
              <a:cxnLst>
                <a:cxn ang="0">
                  <a:pos x="wd2" y="hd2"/>
                </a:cxn>
                <a:cxn ang="5400000">
                  <a:pos x="wd2" y="hd2"/>
                </a:cxn>
                <a:cxn ang="10800000">
                  <a:pos x="wd2" y="hd2"/>
                </a:cxn>
                <a:cxn ang="16200000">
                  <a:pos x="wd2" y="hd2"/>
                </a:cxn>
              </a:cxnLst>
              <a:rect l="0" t="0" r="r" b="b"/>
              <a:pathLst>
                <a:path w="20182" h="20625" extrusionOk="0">
                  <a:moveTo>
                    <a:pt x="8656" y="8847"/>
                  </a:moveTo>
                  <a:cubicBezTo>
                    <a:pt x="11694" y="8380"/>
                    <a:pt x="14056" y="7270"/>
                    <a:pt x="13044" y="4818"/>
                  </a:cubicBezTo>
                  <a:cubicBezTo>
                    <a:pt x="12369" y="2892"/>
                    <a:pt x="10091" y="1958"/>
                    <a:pt x="7222" y="2425"/>
                  </a:cubicBezTo>
                  <a:cubicBezTo>
                    <a:pt x="4691" y="2775"/>
                    <a:pt x="3341" y="4176"/>
                    <a:pt x="3509" y="5811"/>
                  </a:cubicBezTo>
                  <a:cubicBezTo>
                    <a:pt x="50" y="6453"/>
                    <a:pt x="50" y="6453"/>
                    <a:pt x="50" y="6453"/>
                  </a:cubicBezTo>
                  <a:cubicBezTo>
                    <a:pt x="-372" y="3242"/>
                    <a:pt x="1906" y="965"/>
                    <a:pt x="6547" y="148"/>
                  </a:cubicBezTo>
                  <a:cubicBezTo>
                    <a:pt x="11019" y="-494"/>
                    <a:pt x="15406" y="965"/>
                    <a:pt x="16334" y="4176"/>
                  </a:cubicBezTo>
                  <a:cubicBezTo>
                    <a:pt x="17009" y="5986"/>
                    <a:pt x="16334" y="7737"/>
                    <a:pt x="14225" y="9022"/>
                  </a:cubicBezTo>
                  <a:cubicBezTo>
                    <a:pt x="17262" y="9489"/>
                    <a:pt x="19119" y="11123"/>
                    <a:pt x="19878" y="13225"/>
                  </a:cubicBezTo>
                  <a:cubicBezTo>
                    <a:pt x="21228" y="16728"/>
                    <a:pt x="17937" y="19647"/>
                    <a:pt x="13044" y="20464"/>
                  </a:cubicBezTo>
                  <a:cubicBezTo>
                    <a:pt x="8656" y="21106"/>
                    <a:pt x="4016" y="19822"/>
                    <a:pt x="2666" y="16611"/>
                  </a:cubicBezTo>
                  <a:cubicBezTo>
                    <a:pt x="6125" y="16085"/>
                    <a:pt x="6125" y="16085"/>
                    <a:pt x="6125" y="16085"/>
                  </a:cubicBezTo>
                  <a:cubicBezTo>
                    <a:pt x="7053" y="17895"/>
                    <a:pt x="9837" y="18712"/>
                    <a:pt x="12622" y="18362"/>
                  </a:cubicBezTo>
                  <a:cubicBezTo>
                    <a:pt x="15659" y="17720"/>
                    <a:pt x="17262" y="15794"/>
                    <a:pt x="16587" y="13692"/>
                  </a:cubicBezTo>
                  <a:cubicBezTo>
                    <a:pt x="15659" y="11123"/>
                    <a:pt x="12875" y="10189"/>
                    <a:pt x="9331" y="10831"/>
                  </a:cubicBezTo>
                  <a:lnTo>
                    <a:pt x="8656" y="8847"/>
                  </a:lnTo>
                </a:path>
              </a:pathLst>
            </a:custGeom>
            <a:solidFill>
              <a:srgbClr val="9BBB5C"/>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nvGrpSpPr>
            <p:cNvPr id="286" name="Group"/>
            <p:cNvGrpSpPr/>
            <p:nvPr/>
          </p:nvGrpSpPr>
          <p:grpSpPr>
            <a:xfrm>
              <a:off x="2430369" y="3900463"/>
              <a:ext cx="859027" cy="464940"/>
              <a:chOff x="0" y="0"/>
              <a:chExt cx="859026" cy="464939"/>
            </a:xfrm>
          </p:grpSpPr>
          <p:sp>
            <p:nvSpPr>
              <p:cNvPr id="281" name="Shape"/>
              <p:cNvSpPr/>
              <p:nvPr/>
            </p:nvSpPr>
            <p:spPr>
              <a:xfrm>
                <a:off x="0" y="220769"/>
                <a:ext cx="173550" cy="244171"/>
              </a:xfrm>
              <a:custGeom>
                <a:avLst/>
                <a:gdLst/>
                <a:ahLst/>
                <a:cxnLst>
                  <a:cxn ang="0">
                    <a:pos x="wd2" y="hd2"/>
                  </a:cxn>
                  <a:cxn ang="5400000">
                    <a:pos x="wd2" y="hd2"/>
                  </a:cxn>
                  <a:cxn ang="10800000">
                    <a:pos x="wd2" y="hd2"/>
                  </a:cxn>
                  <a:cxn ang="16200000">
                    <a:pos x="wd2" y="hd2"/>
                  </a:cxn>
                </a:cxnLst>
                <a:rect l="0" t="0" r="r" b="b"/>
                <a:pathLst>
                  <a:path w="21600" h="21600" extrusionOk="0">
                    <a:moveTo>
                      <a:pt x="8406" y="5504"/>
                    </a:moveTo>
                    <a:lnTo>
                      <a:pt x="9341" y="8757"/>
                    </a:lnTo>
                    <a:lnTo>
                      <a:pt x="17397" y="7589"/>
                    </a:lnTo>
                    <a:lnTo>
                      <a:pt x="18681" y="11759"/>
                    </a:lnTo>
                    <a:lnTo>
                      <a:pt x="10625" y="13093"/>
                    </a:lnTo>
                    <a:lnTo>
                      <a:pt x="11909" y="16263"/>
                    </a:lnTo>
                    <a:lnTo>
                      <a:pt x="20199" y="14928"/>
                    </a:lnTo>
                    <a:lnTo>
                      <a:pt x="21600" y="19265"/>
                    </a:lnTo>
                    <a:lnTo>
                      <a:pt x="6071" y="21600"/>
                    </a:lnTo>
                    <a:lnTo>
                      <a:pt x="0" y="2252"/>
                    </a:lnTo>
                    <a:lnTo>
                      <a:pt x="15412" y="0"/>
                    </a:lnTo>
                    <a:lnTo>
                      <a:pt x="16696" y="4086"/>
                    </a:lnTo>
                    <a:lnTo>
                      <a:pt x="8406" y="5504"/>
                    </a:ln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82" name="Shape"/>
              <p:cNvSpPr/>
              <p:nvPr/>
            </p:nvSpPr>
            <p:spPr>
              <a:xfrm>
                <a:off x="186949" y="266469"/>
                <a:ext cx="173541" cy="144459"/>
              </a:xfrm>
              <a:custGeom>
                <a:avLst/>
                <a:gdLst/>
                <a:ahLst/>
                <a:cxnLst>
                  <a:cxn ang="0">
                    <a:pos x="wd2" y="hd2"/>
                  </a:cxn>
                  <a:cxn ang="5400000">
                    <a:pos x="wd2" y="hd2"/>
                  </a:cxn>
                  <a:cxn ang="10800000">
                    <a:pos x="wd2" y="hd2"/>
                  </a:cxn>
                  <a:cxn ang="16200000">
                    <a:pos x="wd2" y="hd2"/>
                  </a:cxn>
                </a:cxnLst>
                <a:rect l="0" t="0" r="r" b="b"/>
                <a:pathLst>
                  <a:path w="21600" h="21600" extrusionOk="0">
                    <a:moveTo>
                      <a:pt x="18649" y="0"/>
                    </a:moveTo>
                    <a:lnTo>
                      <a:pt x="19593" y="6395"/>
                    </a:lnTo>
                    <a:lnTo>
                      <a:pt x="1062" y="11511"/>
                    </a:lnTo>
                    <a:lnTo>
                      <a:pt x="0" y="4832"/>
                    </a:lnTo>
                    <a:lnTo>
                      <a:pt x="18649" y="0"/>
                    </a:lnTo>
                    <a:close/>
                    <a:moveTo>
                      <a:pt x="20538" y="10232"/>
                    </a:moveTo>
                    <a:lnTo>
                      <a:pt x="21600" y="16911"/>
                    </a:lnTo>
                    <a:lnTo>
                      <a:pt x="2951" y="21600"/>
                    </a:lnTo>
                    <a:lnTo>
                      <a:pt x="1652" y="15347"/>
                    </a:lnTo>
                    <a:lnTo>
                      <a:pt x="20538" y="10232"/>
                    </a:lnTo>
                    <a:close/>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83" name="Shape"/>
              <p:cNvSpPr/>
              <p:nvPr/>
            </p:nvSpPr>
            <p:spPr>
              <a:xfrm>
                <a:off x="373900" y="189410"/>
                <a:ext cx="281570" cy="196606"/>
              </a:xfrm>
              <a:custGeom>
                <a:avLst/>
                <a:gdLst/>
                <a:ahLst/>
                <a:cxnLst>
                  <a:cxn ang="0">
                    <a:pos x="wd2" y="hd2"/>
                  </a:cxn>
                  <a:cxn ang="5400000">
                    <a:pos x="wd2" y="hd2"/>
                  </a:cxn>
                  <a:cxn ang="10800000">
                    <a:pos x="wd2" y="hd2"/>
                  </a:cxn>
                  <a:cxn ang="16200000">
                    <a:pos x="wd2" y="hd2"/>
                  </a:cxn>
                </a:cxnLst>
                <a:rect l="0" t="0" r="r" b="b"/>
                <a:pathLst>
                  <a:path w="21600" h="20957" extrusionOk="0">
                    <a:moveTo>
                      <a:pt x="4162" y="6126"/>
                    </a:moveTo>
                    <a:cubicBezTo>
                      <a:pt x="4377" y="6126"/>
                      <a:pt x="4377" y="6126"/>
                      <a:pt x="4377" y="6126"/>
                    </a:cubicBezTo>
                    <a:cubicBezTo>
                      <a:pt x="4951" y="3936"/>
                      <a:pt x="5956" y="2841"/>
                      <a:pt x="7535" y="2542"/>
                    </a:cubicBezTo>
                    <a:cubicBezTo>
                      <a:pt x="9114" y="2045"/>
                      <a:pt x="10692" y="2542"/>
                      <a:pt x="11912" y="4234"/>
                    </a:cubicBezTo>
                    <a:cubicBezTo>
                      <a:pt x="12271" y="2045"/>
                      <a:pt x="13635" y="651"/>
                      <a:pt x="15285" y="153"/>
                    </a:cubicBezTo>
                    <a:cubicBezTo>
                      <a:pt x="18012" y="-643"/>
                      <a:pt x="19375" y="1746"/>
                      <a:pt x="20021" y="5329"/>
                    </a:cubicBezTo>
                    <a:cubicBezTo>
                      <a:pt x="21600" y="15184"/>
                      <a:pt x="21600" y="15184"/>
                      <a:pt x="21600" y="15184"/>
                    </a:cubicBezTo>
                    <a:cubicBezTo>
                      <a:pt x="17581" y="16577"/>
                      <a:pt x="17581" y="16577"/>
                      <a:pt x="17581" y="16577"/>
                    </a:cubicBezTo>
                    <a:cubicBezTo>
                      <a:pt x="16433" y="8913"/>
                      <a:pt x="16433" y="8913"/>
                      <a:pt x="16433" y="8913"/>
                    </a:cubicBezTo>
                    <a:cubicBezTo>
                      <a:pt x="16218" y="7221"/>
                      <a:pt x="15859" y="4732"/>
                      <a:pt x="14065" y="5031"/>
                    </a:cubicBezTo>
                    <a:cubicBezTo>
                      <a:pt x="12271" y="5927"/>
                      <a:pt x="12486" y="8116"/>
                      <a:pt x="12845" y="10008"/>
                    </a:cubicBezTo>
                    <a:cubicBezTo>
                      <a:pt x="14065" y="17672"/>
                      <a:pt x="14065" y="17672"/>
                      <a:pt x="14065" y="17672"/>
                    </a:cubicBezTo>
                    <a:cubicBezTo>
                      <a:pt x="9903" y="18767"/>
                      <a:pt x="9903" y="18767"/>
                      <a:pt x="9903" y="18767"/>
                    </a:cubicBezTo>
                    <a:cubicBezTo>
                      <a:pt x="8683" y="11401"/>
                      <a:pt x="8683" y="11401"/>
                      <a:pt x="8683" y="11401"/>
                    </a:cubicBezTo>
                    <a:cubicBezTo>
                      <a:pt x="8540" y="9410"/>
                      <a:pt x="8109" y="7022"/>
                      <a:pt x="6315" y="7519"/>
                    </a:cubicBezTo>
                    <a:cubicBezTo>
                      <a:pt x="4521" y="8116"/>
                      <a:pt x="4951" y="10505"/>
                      <a:pt x="5167" y="12496"/>
                    </a:cubicBezTo>
                    <a:cubicBezTo>
                      <a:pt x="6315" y="19862"/>
                      <a:pt x="6315" y="19862"/>
                      <a:pt x="6315" y="19862"/>
                    </a:cubicBezTo>
                    <a:cubicBezTo>
                      <a:pt x="2368" y="20957"/>
                      <a:pt x="2368" y="20957"/>
                      <a:pt x="2368" y="20957"/>
                    </a:cubicBezTo>
                    <a:cubicBezTo>
                      <a:pt x="0" y="5329"/>
                      <a:pt x="0" y="5329"/>
                      <a:pt x="0" y="5329"/>
                    </a:cubicBezTo>
                    <a:cubicBezTo>
                      <a:pt x="3947" y="4234"/>
                      <a:pt x="3947" y="4234"/>
                      <a:pt x="3947" y="4234"/>
                    </a:cubicBezTo>
                    <a:lnTo>
                      <a:pt x="4162" y="6126"/>
                    </a:ln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84" name="Shape"/>
              <p:cNvSpPr/>
              <p:nvPr/>
            </p:nvSpPr>
            <p:spPr>
              <a:xfrm>
                <a:off x="660365" y="154997"/>
                <a:ext cx="132208" cy="160742"/>
              </a:xfrm>
              <a:custGeom>
                <a:avLst/>
                <a:gdLst/>
                <a:ahLst/>
                <a:cxnLst>
                  <a:cxn ang="0">
                    <a:pos x="wd2" y="hd2"/>
                  </a:cxn>
                  <a:cxn ang="5400000">
                    <a:pos x="wd2" y="hd2"/>
                  </a:cxn>
                  <a:cxn ang="10800000">
                    <a:pos x="wd2" y="hd2"/>
                  </a:cxn>
                  <a:cxn ang="16200000">
                    <a:pos x="wd2" y="hd2"/>
                  </a:cxn>
                </a:cxnLst>
                <a:rect l="0" t="0" r="r" b="b"/>
                <a:pathLst>
                  <a:path w="20351" h="20496" extrusionOk="0">
                    <a:moveTo>
                      <a:pt x="17347" y="6082"/>
                    </a:moveTo>
                    <a:cubicBezTo>
                      <a:pt x="16060" y="5489"/>
                      <a:pt x="14486" y="5133"/>
                      <a:pt x="12913" y="5489"/>
                    </a:cubicBezTo>
                    <a:cubicBezTo>
                      <a:pt x="9766" y="6082"/>
                      <a:pt x="7763" y="8456"/>
                      <a:pt x="8621" y="11067"/>
                    </a:cubicBezTo>
                    <a:cubicBezTo>
                      <a:pt x="9336" y="13678"/>
                      <a:pt x="12197" y="15340"/>
                      <a:pt x="15201" y="14627"/>
                    </a:cubicBezTo>
                    <a:cubicBezTo>
                      <a:pt x="16918" y="14271"/>
                      <a:pt x="18062" y="13678"/>
                      <a:pt x="19207" y="12729"/>
                    </a:cubicBezTo>
                    <a:cubicBezTo>
                      <a:pt x="20351" y="18307"/>
                      <a:pt x="20351" y="18307"/>
                      <a:pt x="20351" y="18307"/>
                    </a:cubicBezTo>
                    <a:cubicBezTo>
                      <a:pt x="18777" y="19256"/>
                      <a:pt x="17347" y="19849"/>
                      <a:pt x="15201" y="20206"/>
                    </a:cubicBezTo>
                    <a:cubicBezTo>
                      <a:pt x="8621" y="21511"/>
                      <a:pt x="1898" y="18307"/>
                      <a:pt x="325" y="12729"/>
                    </a:cubicBezTo>
                    <a:cubicBezTo>
                      <a:pt x="-1249" y="6795"/>
                      <a:pt x="3042" y="1573"/>
                      <a:pt x="10195" y="267"/>
                    </a:cubicBezTo>
                    <a:cubicBezTo>
                      <a:pt x="12197" y="-89"/>
                      <a:pt x="14200" y="-89"/>
                      <a:pt x="15774" y="267"/>
                    </a:cubicBezTo>
                    <a:lnTo>
                      <a:pt x="17347" y="6082"/>
                    </a:ln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sp>
            <p:nvSpPr>
              <p:cNvPr id="285" name="Shape"/>
              <p:cNvSpPr/>
              <p:nvPr/>
            </p:nvSpPr>
            <p:spPr>
              <a:xfrm>
                <a:off x="748031" y="-1"/>
                <a:ext cx="110996" cy="132595"/>
              </a:xfrm>
              <a:custGeom>
                <a:avLst/>
                <a:gdLst/>
                <a:ahLst/>
                <a:cxnLst>
                  <a:cxn ang="0">
                    <a:pos x="wd2" y="hd2"/>
                  </a:cxn>
                  <a:cxn ang="5400000">
                    <a:pos x="wd2" y="hd2"/>
                  </a:cxn>
                  <a:cxn ang="10800000">
                    <a:pos x="wd2" y="hd2"/>
                  </a:cxn>
                  <a:cxn ang="16200000">
                    <a:pos x="wd2" y="hd2"/>
                  </a:cxn>
                </a:cxnLst>
                <a:rect l="0" t="0" r="r" b="b"/>
                <a:pathLst>
                  <a:path w="20779" h="21034" extrusionOk="0">
                    <a:moveTo>
                      <a:pt x="19717" y="13637"/>
                    </a:moveTo>
                    <a:cubicBezTo>
                      <a:pt x="20779" y="17779"/>
                      <a:pt x="20779" y="17779"/>
                      <a:pt x="20779" y="17779"/>
                    </a:cubicBezTo>
                    <a:cubicBezTo>
                      <a:pt x="3251" y="21034"/>
                      <a:pt x="3251" y="21034"/>
                      <a:pt x="3251" y="21034"/>
                    </a:cubicBezTo>
                    <a:cubicBezTo>
                      <a:pt x="9979" y="11270"/>
                      <a:pt x="9979" y="11270"/>
                      <a:pt x="9979" y="11270"/>
                    </a:cubicBezTo>
                    <a:cubicBezTo>
                      <a:pt x="10864" y="9642"/>
                      <a:pt x="11927" y="8015"/>
                      <a:pt x="11395" y="5944"/>
                    </a:cubicBezTo>
                    <a:cubicBezTo>
                      <a:pt x="10864" y="5056"/>
                      <a:pt x="9448" y="3872"/>
                      <a:pt x="8031" y="4316"/>
                    </a:cubicBezTo>
                    <a:cubicBezTo>
                      <a:pt x="6615" y="4316"/>
                      <a:pt x="6084" y="5500"/>
                      <a:pt x="6615" y="6683"/>
                    </a:cubicBezTo>
                    <a:cubicBezTo>
                      <a:pt x="6615" y="7127"/>
                      <a:pt x="6615" y="7571"/>
                      <a:pt x="6615" y="7571"/>
                    </a:cubicBezTo>
                    <a:cubicBezTo>
                      <a:pt x="241" y="8755"/>
                      <a:pt x="241" y="8755"/>
                      <a:pt x="241" y="8755"/>
                    </a:cubicBezTo>
                    <a:cubicBezTo>
                      <a:pt x="-821" y="4760"/>
                      <a:pt x="1658" y="1061"/>
                      <a:pt x="6969" y="174"/>
                    </a:cubicBezTo>
                    <a:cubicBezTo>
                      <a:pt x="11395" y="-566"/>
                      <a:pt x="16353" y="1061"/>
                      <a:pt x="17238" y="5056"/>
                    </a:cubicBezTo>
                    <a:cubicBezTo>
                      <a:pt x="17769" y="7571"/>
                      <a:pt x="16884" y="9642"/>
                      <a:pt x="15290" y="11713"/>
                    </a:cubicBezTo>
                    <a:cubicBezTo>
                      <a:pt x="12458" y="14968"/>
                      <a:pt x="12458" y="14968"/>
                      <a:pt x="12458" y="14968"/>
                    </a:cubicBezTo>
                    <a:lnTo>
                      <a:pt x="19717" y="13637"/>
                    </a:lnTo>
                  </a:path>
                </a:pathLst>
              </a:custGeom>
              <a:solidFill>
                <a:srgbClr val="1EA185"/>
              </a:solidFill>
              <a:ln w="12700" cap="flat">
                <a:noFill/>
                <a:miter lim="400000"/>
              </a:ln>
              <a:effectLst/>
            </p:spPr>
            <p:txBody>
              <a:bodyPr wrap="square" lIns="45719" tIns="45719" rIns="45719" bIns="45719" numCol="1" anchor="ctr">
                <a:noAutofit/>
              </a:bodyPr>
              <a:lstStyle/>
              <a:p>
                <a:pPr algn="l" defTabSz="1828433">
                  <a:defRPr sz="7000">
                    <a:solidFill>
                      <a:srgbClr val="445469"/>
                    </a:solidFill>
                    <a:latin typeface="+mn-lt"/>
                    <a:ea typeface="+mn-ea"/>
                    <a:cs typeface="+mn-cs"/>
                    <a:sym typeface="Helvetica"/>
                  </a:defRPr>
                </a:pPr>
                <a:endParaRPr/>
              </a:p>
            </p:txBody>
          </p:sp>
        </p:grpSp>
      </p:grpSp>
      <p:sp>
        <p:nvSpPr>
          <p:cNvPr id="288" name="An action was taken at the 2001 convention charging the General Conference Youth Ministries Department to develop materials for a new level of youth ministry to meet the need of the youth aged 16–21. For the purpose of differentiating this age group, the"/>
          <p:cNvSpPr txBox="1"/>
          <p:nvPr/>
        </p:nvSpPr>
        <p:spPr>
          <a:xfrm>
            <a:off x="2707313" y="3119161"/>
            <a:ext cx="10608071" cy="2527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defRPr sz="3000">
                <a:solidFill>
                  <a:srgbClr val="445469"/>
                </a:solidFill>
                <a:latin typeface="Miso Light"/>
                <a:ea typeface="Miso Light"/>
                <a:cs typeface="Miso Light"/>
                <a:sym typeface="Miso Light"/>
              </a:defRPr>
            </a:lvl1pPr>
          </a:lstStyle>
          <a:p>
            <a:r>
              <a:rPr dirty="0"/>
              <a:t>An action was taken at the 2001 convention charging the General Conference Youth Ministries Department to develop materials for a new level of youth ministry to meet the need of the youth aged 16</a:t>
            </a:r>
            <a:r>
              <a:rPr lang="en-US" dirty="0"/>
              <a:t> - </a:t>
            </a:r>
            <a:r>
              <a:rPr dirty="0"/>
              <a:t>21. For the purpose of differentiating this age group, the name Ambassador was chosen. </a:t>
            </a:r>
          </a:p>
        </p:txBody>
      </p:sp>
      <p:sp>
        <p:nvSpPr>
          <p:cNvPr id="289" name="The Vote &amp; the Name"/>
          <p:cNvSpPr txBox="1"/>
          <p:nvPr/>
        </p:nvSpPr>
        <p:spPr>
          <a:xfrm>
            <a:off x="2898474" y="2452855"/>
            <a:ext cx="4939240"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lgn="l" defTabSz="1828433">
              <a:defRPr sz="3000">
                <a:solidFill>
                  <a:srgbClr val="445469"/>
                </a:solidFill>
                <a:latin typeface="Miso"/>
                <a:ea typeface="Miso"/>
                <a:cs typeface="Miso"/>
                <a:sym typeface="Miso"/>
              </a:defRPr>
            </a:lvl1pPr>
          </a:lstStyle>
          <a:p>
            <a:r>
              <a:rPr sz="3600" b="1" dirty="0">
                <a:solidFill>
                  <a:srgbClr val="1EA185"/>
                </a:solidFill>
              </a:rPr>
              <a:t>The Vote &amp; the Name</a:t>
            </a:r>
          </a:p>
        </p:txBody>
      </p:sp>
      <p:sp>
        <p:nvSpPr>
          <p:cNvPr id="290" name="01"/>
          <p:cNvSpPr txBox="1"/>
          <p:nvPr/>
        </p:nvSpPr>
        <p:spPr>
          <a:xfrm>
            <a:off x="1075587" y="2313039"/>
            <a:ext cx="1290747" cy="1374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400" b="1">
                <a:solidFill>
                  <a:srgbClr val="1EA185"/>
                </a:solidFill>
                <a:latin typeface="+mn-lt"/>
                <a:ea typeface="+mn-ea"/>
                <a:cs typeface="+mn-cs"/>
                <a:sym typeface="Helvetica"/>
              </a:defRPr>
            </a:lvl1pPr>
          </a:lstStyle>
          <a:p>
            <a:r>
              <a:rPr dirty="0"/>
              <a:t>01</a:t>
            </a:r>
          </a:p>
        </p:txBody>
      </p:sp>
      <p:sp>
        <p:nvSpPr>
          <p:cNvPr id="291" name="03"/>
          <p:cNvSpPr txBox="1"/>
          <p:nvPr/>
        </p:nvSpPr>
        <p:spPr>
          <a:xfrm>
            <a:off x="1075587" y="9145790"/>
            <a:ext cx="1290747" cy="1374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400" b="1">
                <a:solidFill>
                  <a:srgbClr val="F29B26"/>
                </a:solidFill>
                <a:latin typeface="+mn-lt"/>
                <a:ea typeface="+mn-ea"/>
                <a:cs typeface="+mn-cs"/>
                <a:sym typeface="Helvetica"/>
              </a:defRPr>
            </a:lvl1pPr>
          </a:lstStyle>
          <a:p>
            <a:r>
              <a:rPr dirty="0"/>
              <a:t>03</a:t>
            </a:r>
          </a:p>
        </p:txBody>
      </p:sp>
      <p:sp>
        <p:nvSpPr>
          <p:cNvPr id="292" name="02"/>
          <p:cNvSpPr txBox="1"/>
          <p:nvPr/>
        </p:nvSpPr>
        <p:spPr>
          <a:xfrm>
            <a:off x="1075587" y="5748626"/>
            <a:ext cx="1290747" cy="1374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400" b="1">
                <a:solidFill>
                  <a:srgbClr val="9BBB5C"/>
                </a:solidFill>
                <a:latin typeface="+mn-lt"/>
                <a:ea typeface="+mn-ea"/>
                <a:cs typeface="+mn-cs"/>
                <a:sym typeface="Helvetica"/>
              </a:defRPr>
            </a:lvl1pPr>
          </a:lstStyle>
          <a:p>
            <a:r>
              <a:t>02</a:t>
            </a:r>
          </a:p>
        </p:txBody>
      </p:sp>
      <p:sp>
        <p:nvSpPr>
          <p:cNvPr id="29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29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sp>
        <p:nvSpPr>
          <p:cNvPr id="295" name="The Ambassador level provides focused ministry for the 16-21 age group; it proposes a structured and organized way for them to become actively involved in their church, both locally and globally. This Ambassador manual introduces the first steps for prep"/>
          <p:cNvSpPr txBox="1"/>
          <p:nvPr/>
        </p:nvSpPr>
        <p:spPr>
          <a:xfrm>
            <a:off x="2669541" y="6684865"/>
            <a:ext cx="11287969" cy="2527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defRPr sz="3000">
                <a:solidFill>
                  <a:srgbClr val="445469"/>
                </a:solidFill>
                <a:latin typeface="Miso Light"/>
                <a:ea typeface="Miso Light"/>
                <a:cs typeface="Miso Light"/>
                <a:sym typeface="Miso Light"/>
              </a:defRPr>
            </a:lvl1pPr>
          </a:lstStyle>
          <a:p>
            <a:r>
              <a:rPr dirty="0"/>
              <a:t>The Ambassador level provides focused ministry for the 16-21 age group; it proposes a structured and organized way for them to become actively involved in their church, both locally and globally. This Ambassador manual introduces the first steps for preparing you to lead this “late adolescent” age group. </a:t>
            </a:r>
          </a:p>
        </p:txBody>
      </p:sp>
      <p:sp>
        <p:nvSpPr>
          <p:cNvPr id="296" name="Focused Ministry"/>
          <p:cNvSpPr txBox="1"/>
          <p:nvPr/>
        </p:nvSpPr>
        <p:spPr>
          <a:xfrm>
            <a:off x="2797156" y="6038534"/>
            <a:ext cx="4427838"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lgn="l" defTabSz="1828433">
              <a:defRPr sz="3000">
                <a:solidFill>
                  <a:srgbClr val="445469"/>
                </a:solidFill>
                <a:latin typeface="Miso"/>
                <a:ea typeface="Miso"/>
                <a:cs typeface="Miso"/>
                <a:sym typeface="Miso"/>
              </a:defRPr>
            </a:lvl1pPr>
          </a:lstStyle>
          <a:p>
            <a:r>
              <a:rPr sz="3600" b="1" dirty="0">
                <a:solidFill>
                  <a:srgbClr val="A1BF66"/>
                </a:solidFill>
              </a:rPr>
              <a:t>Focused Ministry</a:t>
            </a:r>
          </a:p>
        </p:txBody>
      </p:sp>
      <p:sp>
        <p:nvSpPr>
          <p:cNvPr id="297" name="There is no such thing as a typical teenager. Teens are as varied as the rest of the population. Each teen you meet is an individual with a personality and distinct preferences. Not all teenagers like technology or computers. Not all of them are obsessed"/>
          <p:cNvSpPr txBox="1"/>
          <p:nvPr/>
        </p:nvSpPr>
        <p:spPr>
          <a:xfrm>
            <a:off x="2669541" y="10519931"/>
            <a:ext cx="12025926" cy="2527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8744" tIns="108744" rIns="108744" bIns="108744">
            <a:spAutoFit/>
          </a:bodyPr>
          <a:lstStyle>
            <a:lvl1pPr algn="l" defTabSz="1087636">
              <a:defRPr sz="3000">
                <a:solidFill>
                  <a:srgbClr val="445469"/>
                </a:solidFill>
                <a:latin typeface="Miso Light"/>
                <a:ea typeface="Miso Light"/>
                <a:cs typeface="Miso Light"/>
                <a:sym typeface="Miso Light"/>
              </a:defRPr>
            </a:lvl1pPr>
          </a:lstStyle>
          <a:p>
            <a:r>
              <a:rPr dirty="0"/>
              <a:t>There is no such thing as a typical teenager. Teens are as varied as the rest of the population. Each teen you meet is an individual with a personality and distinct preferences. Not all teenagers like technology or computers. Not all of them are obsessed with the opposite gender. Not all teens are possessed by rebellious thoughts and inclinations. </a:t>
            </a:r>
          </a:p>
        </p:txBody>
      </p:sp>
      <p:sp>
        <p:nvSpPr>
          <p:cNvPr id="298" name="Personalised"/>
          <p:cNvSpPr txBox="1"/>
          <p:nvPr/>
        </p:nvSpPr>
        <p:spPr>
          <a:xfrm>
            <a:off x="2824884" y="9443291"/>
            <a:ext cx="3389304"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lgn="l" defTabSz="1828433">
              <a:defRPr sz="3000">
                <a:solidFill>
                  <a:srgbClr val="445469"/>
                </a:solidFill>
                <a:latin typeface="Miso"/>
                <a:ea typeface="Miso"/>
                <a:cs typeface="Miso"/>
                <a:sym typeface="Miso"/>
              </a:defRPr>
            </a:lvl1pPr>
          </a:lstStyle>
          <a:p>
            <a:r>
              <a:rPr sz="3600" b="1" dirty="0">
                <a:solidFill>
                  <a:srgbClr val="F29B26"/>
                </a:solidFill>
              </a:rPr>
              <a:t>Personalized</a:t>
            </a:r>
          </a:p>
        </p:txBody>
      </p:sp>
      <p:pic>
        <p:nvPicPr>
          <p:cNvPr id="299"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288"/>
                                        </p:tgtEl>
                                        <p:attrNameLst>
                                          <p:attrName>style.visibility</p:attrName>
                                        </p:attrNameLst>
                                      </p:cBhvr>
                                      <p:to>
                                        <p:strVal val="visible"/>
                                      </p:to>
                                    </p:set>
                                    <p:anim calcmode="lin" valueType="num">
                                      <p:cBhvr>
                                        <p:cTn id="7" dur="500" fill="hold"/>
                                        <p:tgtEl>
                                          <p:spTgt spid="288"/>
                                        </p:tgtEl>
                                        <p:attrNameLst>
                                          <p:attrName>ppt_x</p:attrName>
                                        </p:attrNameLst>
                                      </p:cBhvr>
                                      <p:tavLst>
                                        <p:tav tm="0">
                                          <p:val>
                                            <p:strVal val="#ppt_x"/>
                                          </p:val>
                                        </p:tav>
                                        <p:tav tm="100000">
                                          <p:val>
                                            <p:strVal val="#ppt_x"/>
                                          </p:val>
                                        </p:tav>
                                      </p:tavLst>
                                    </p:anim>
                                    <p:anim calcmode="lin" valueType="num">
                                      <p:cBhvr>
                                        <p:cTn id="8" dur="500" fill="hold"/>
                                        <p:tgtEl>
                                          <p:spTgt spid="28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289"/>
                                        </p:tgtEl>
                                        <p:attrNameLst>
                                          <p:attrName>style.visibility</p:attrName>
                                        </p:attrNameLst>
                                      </p:cBhvr>
                                      <p:to>
                                        <p:strVal val="visible"/>
                                      </p:to>
                                    </p:set>
                                    <p:anim calcmode="lin" valueType="num">
                                      <p:cBhvr>
                                        <p:cTn id="12" dur="500" fill="hold"/>
                                        <p:tgtEl>
                                          <p:spTgt spid="289"/>
                                        </p:tgtEl>
                                        <p:attrNameLst>
                                          <p:attrName>ppt_x</p:attrName>
                                        </p:attrNameLst>
                                      </p:cBhvr>
                                      <p:tavLst>
                                        <p:tav tm="0">
                                          <p:val>
                                            <p:strVal val="#ppt_x"/>
                                          </p:val>
                                        </p:tav>
                                        <p:tav tm="100000">
                                          <p:val>
                                            <p:strVal val="#ppt_x"/>
                                          </p:val>
                                        </p:tav>
                                      </p:tavLst>
                                    </p:anim>
                                    <p:anim calcmode="lin" valueType="num">
                                      <p:cBhvr>
                                        <p:cTn id="13" dur="500" fill="hold"/>
                                        <p:tgtEl>
                                          <p:spTgt spid="28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iterate>
                                    <p:tmAbs val="0"/>
                                  </p:iterate>
                                  <p:childTnLst>
                                    <p:set>
                                      <p:cBhvr>
                                        <p:cTn id="16" fill="hold"/>
                                        <p:tgtEl>
                                          <p:spTgt spid="290"/>
                                        </p:tgtEl>
                                        <p:attrNameLst>
                                          <p:attrName>style.visibility</p:attrName>
                                        </p:attrNameLst>
                                      </p:cBhvr>
                                      <p:to>
                                        <p:strVal val="visible"/>
                                      </p:to>
                                    </p:set>
                                    <p:anim calcmode="lin" valueType="num">
                                      <p:cBhvr>
                                        <p:cTn id="17" dur="500" fill="hold"/>
                                        <p:tgtEl>
                                          <p:spTgt spid="290"/>
                                        </p:tgtEl>
                                        <p:attrNameLst>
                                          <p:attrName>ppt_x</p:attrName>
                                        </p:attrNameLst>
                                      </p:cBhvr>
                                      <p:tavLst>
                                        <p:tav tm="0">
                                          <p:val>
                                            <p:strVal val="#ppt_x"/>
                                          </p:val>
                                        </p:tav>
                                        <p:tav tm="100000">
                                          <p:val>
                                            <p:strVal val="#ppt_x"/>
                                          </p:val>
                                        </p:tav>
                                      </p:tavLst>
                                    </p:anim>
                                    <p:anim calcmode="lin" valueType="num">
                                      <p:cBhvr>
                                        <p:cTn id="18" dur="500" fill="hold"/>
                                        <p:tgtEl>
                                          <p:spTgt spid="29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iterate>
                                    <p:tmAbs val="0"/>
                                  </p:iterate>
                                  <p:childTnLst>
                                    <p:set>
                                      <p:cBhvr>
                                        <p:cTn id="21" fill="hold"/>
                                        <p:tgtEl>
                                          <p:spTgt spid="291"/>
                                        </p:tgtEl>
                                        <p:attrNameLst>
                                          <p:attrName>style.visibility</p:attrName>
                                        </p:attrNameLst>
                                      </p:cBhvr>
                                      <p:to>
                                        <p:strVal val="visible"/>
                                      </p:to>
                                    </p:set>
                                    <p:anim calcmode="lin" valueType="num">
                                      <p:cBhvr>
                                        <p:cTn id="22" dur="500" fill="hold"/>
                                        <p:tgtEl>
                                          <p:spTgt spid="291"/>
                                        </p:tgtEl>
                                        <p:attrNameLst>
                                          <p:attrName>ppt_x</p:attrName>
                                        </p:attrNameLst>
                                      </p:cBhvr>
                                      <p:tavLst>
                                        <p:tav tm="0">
                                          <p:val>
                                            <p:strVal val="#ppt_x"/>
                                          </p:val>
                                        </p:tav>
                                        <p:tav tm="100000">
                                          <p:val>
                                            <p:strVal val="#ppt_x"/>
                                          </p:val>
                                        </p:tav>
                                      </p:tavLst>
                                    </p:anim>
                                    <p:anim calcmode="lin" valueType="num">
                                      <p:cBhvr>
                                        <p:cTn id="23" dur="500" fill="hold"/>
                                        <p:tgtEl>
                                          <p:spTgt spid="29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iterate>
                                    <p:tmAbs val="0"/>
                                  </p:iterate>
                                  <p:childTnLst>
                                    <p:set>
                                      <p:cBhvr>
                                        <p:cTn id="26" fill="hold"/>
                                        <p:tgtEl>
                                          <p:spTgt spid="292"/>
                                        </p:tgtEl>
                                        <p:attrNameLst>
                                          <p:attrName>style.visibility</p:attrName>
                                        </p:attrNameLst>
                                      </p:cBhvr>
                                      <p:to>
                                        <p:strVal val="visible"/>
                                      </p:to>
                                    </p:set>
                                    <p:anim calcmode="lin" valueType="num">
                                      <p:cBhvr>
                                        <p:cTn id="27" dur="500" fill="hold"/>
                                        <p:tgtEl>
                                          <p:spTgt spid="292"/>
                                        </p:tgtEl>
                                        <p:attrNameLst>
                                          <p:attrName>ppt_x</p:attrName>
                                        </p:attrNameLst>
                                      </p:cBhvr>
                                      <p:tavLst>
                                        <p:tav tm="0">
                                          <p:val>
                                            <p:strVal val="#ppt_x"/>
                                          </p:val>
                                        </p:tav>
                                        <p:tav tm="100000">
                                          <p:val>
                                            <p:strVal val="#ppt_x"/>
                                          </p:val>
                                        </p:tav>
                                      </p:tavLst>
                                    </p:anim>
                                    <p:anim calcmode="lin" valueType="num">
                                      <p:cBhvr>
                                        <p:cTn id="28" dur="500" fill="hold"/>
                                        <p:tgtEl>
                                          <p:spTgt spid="29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iterate>
                                    <p:tmAbs val="0"/>
                                  </p:iterate>
                                  <p:childTnLst>
                                    <p:set>
                                      <p:cBhvr>
                                        <p:cTn id="31" fill="hold"/>
                                        <p:tgtEl>
                                          <p:spTgt spid="295"/>
                                        </p:tgtEl>
                                        <p:attrNameLst>
                                          <p:attrName>style.visibility</p:attrName>
                                        </p:attrNameLst>
                                      </p:cBhvr>
                                      <p:to>
                                        <p:strVal val="visible"/>
                                      </p:to>
                                    </p:set>
                                    <p:anim calcmode="lin" valueType="num">
                                      <p:cBhvr>
                                        <p:cTn id="32" dur="500" fill="hold"/>
                                        <p:tgtEl>
                                          <p:spTgt spid="295"/>
                                        </p:tgtEl>
                                        <p:attrNameLst>
                                          <p:attrName>ppt_x</p:attrName>
                                        </p:attrNameLst>
                                      </p:cBhvr>
                                      <p:tavLst>
                                        <p:tav tm="0">
                                          <p:val>
                                            <p:strVal val="#ppt_x"/>
                                          </p:val>
                                        </p:tav>
                                        <p:tav tm="100000">
                                          <p:val>
                                            <p:strVal val="#ppt_x"/>
                                          </p:val>
                                        </p:tav>
                                      </p:tavLst>
                                    </p:anim>
                                    <p:anim calcmode="lin" valueType="num">
                                      <p:cBhvr>
                                        <p:cTn id="33" dur="500" fill="hold"/>
                                        <p:tgtEl>
                                          <p:spTgt spid="29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iterate>
                                    <p:tmAbs val="0"/>
                                  </p:iterate>
                                  <p:childTnLst>
                                    <p:set>
                                      <p:cBhvr>
                                        <p:cTn id="36" fill="hold"/>
                                        <p:tgtEl>
                                          <p:spTgt spid="296"/>
                                        </p:tgtEl>
                                        <p:attrNameLst>
                                          <p:attrName>style.visibility</p:attrName>
                                        </p:attrNameLst>
                                      </p:cBhvr>
                                      <p:to>
                                        <p:strVal val="visible"/>
                                      </p:to>
                                    </p:set>
                                    <p:anim calcmode="lin" valueType="num">
                                      <p:cBhvr>
                                        <p:cTn id="37" dur="500" fill="hold"/>
                                        <p:tgtEl>
                                          <p:spTgt spid="296"/>
                                        </p:tgtEl>
                                        <p:attrNameLst>
                                          <p:attrName>ppt_x</p:attrName>
                                        </p:attrNameLst>
                                      </p:cBhvr>
                                      <p:tavLst>
                                        <p:tav tm="0">
                                          <p:val>
                                            <p:strVal val="#ppt_x"/>
                                          </p:val>
                                        </p:tav>
                                        <p:tav tm="100000">
                                          <p:val>
                                            <p:strVal val="#ppt_x"/>
                                          </p:val>
                                        </p:tav>
                                      </p:tavLst>
                                    </p:anim>
                                    <p:anim calcmode="lin" valueType="num">
                                      <p:cBhvr>
                                        <p:cTn id="38" dur="500" fill="hold"/>
                                        <p:tgtEl>
                                          <p:spTgt spid="29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iterate>
                                    <p:tmAbs val="0"/>
                                  </p:iterate>
                                  <p:childTnLst>
                                    <p:set>
                                      <p:cBhvr>
                                        <p:cTn id="41" fill="hold"/>
                                        <p:tgtEl>
                                          <p:spTgt spid="297"/>
                                        </p:tgtEl>
                                        <p:attrNameLst>
                                          <p:attrName>style.visibility</p:attrName>
                                        </p:attrNameLst>
                                      </p:cBhvr>
                                      <p:to>
                                        <p:strVal val="visible"/>
                                      </p:to>
                                    </p:set>
                                    <p:anim calcmode="lin" valueType="num">
                                      <p:cBhvr>
                                        <p:cTn id="42" dur="500" fill="hold"/>
                                        <p:tgtEl>
                                          <p:spTgt spid="297"/>
                                        </p:tgtEl>
                                        <p:attrNameLst>
                                          <p:attrName>ppt_x</p:attrName>
                                        </p:attrNameLst>
                                      </p:cBhvr>
                                      <p:tavLst>
                                        <p:tav tm="0">
                                          <p:val>
                                            <p:strVal val="#ppt_x"/>
                                          </p:val>
                                        </p:tav>
                                        <p:tav tm="100000">
                                          <p:val>
                                            <p:strVal val="#ppt_x"/>
                                          </p:val>
                                        </p:tav>
                                      </p:tavLst>
                                    </p:anim>
                                    <p:anim calcmode="lin" valueType="num">
                                      <p:cBhvr>
                                        <p:cTn id="43" dur="500" fill="hold"/>
                                        <p:tgtEl>
                                          <p:spTgt spid="29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iterate>
                                    <p:tmAbs val="0"/>
                                  </p:iterate>
                                  <p:childTnLst>
                                    <p:set>
                                      <p:cBhvr>
                                        <p:cTn id="46" fill="hold"/>
                                        <p:tgtEl>
                                          <p:spTgt spid="298"/>
                                        </p:tgtEl>
                                        <p:attrNameLst>
                                          <p:attrName>style.visibility</p:attrName>
                                        </p:attrNameLst>
                                      </p:cBhvr>
                                      <p:to>
                                        <p:strVal val="visible"/>
                                      </p:to>
                                    </p:set>
                                    <p:anim calcmode="lin" valueType="num">
                                      <p:cBhvr>
                                        <p:cTn id="47" dur="500" fill="hold"/>
                                        <p:tgtEl>
                                          <p:spTgt spid="298"/>
                                        </p:tgtEl>
                                        <p:attrNameLst>
                                          <p:attrName>ppt_x</p:attrName>
                                        </p:attrNameLst>
                                      </p:cBhvr>
                                      <p:tavLst>
                                        <p:tav tm="0">
                                          <p:val>
                                            <p:strVal val="#ppt_x"/>
                                          </p:val>
                                        </p:tav>
                                        <p:tav tm="100000">
                                          <p:val>
                                            <p:strVal val="#ppt_x"/>
                                          </p:val>
                                        </p:tav>
                                      </p:tavLst>
                                    </p:anim>
                                    <p:anim calcmode="lin" valueType="num">
                                      <p:cBhvr>
                                        <p:cTn id="48" dur="500" fill="hold"/>
                                        <p:tgtEl>
                                          <p:spTgt spid="2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animBg="1" advAuto="0"/>
      <p:bldP spid="289" grpId="0" animBg="1" advAuto="0"/>
      <p:bldP spid="290" grpId="0" animBg="1" advAuto="0"/>
      <p:bldP spid="291" grpId="0" animBg="1" advAuto="0"/>
      <p:bldP spid="292" grpId="0" animBg="1" advAuto="0"/>
      <p:bldP spid="295" grpId="0" animBg="1" advAuto="0"/>
      <p:bldP spid="296" grpId="0" animBg="1" advAuto="0"/>
      <p:bldP spid="297" grpId="0" animBg="1" advAuto="0"/>
      <p:bldP spid="298"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he Ambassador Age Group"/>
          <p:cNvSpPr txBox="1"/>
          <p:nvPr/>
        </p:nvSpPr>
        <p:spPr>
          <a:xfrm>
            <a:off x="3628386" y="273186"/>
            <a:ext cx="14203566" cy="1446550"/>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8800">
                <a:solidFill>
                  <a:srgbClr val="445469"/>
                </a:solidFill>
                <a:latin typeface="Miso"/>
                <a:ea typeface="Miso"/>
                <a:cs typeface="Miso"/>
                <a:sym typeface="Miso"/>
              </a:defRPr>
            </a:lvl1pPr>
          </a:lstStyle>
          <a:p>
            <a:r>
              <a:rPr dirty="0"/>
              <a:t>The </a:t>
            </a:r>
            <a:r>
              <a:rPr sz="8000" dirty="0"/>
              <a:t>Ambassador</a:t>
            </a:r>
            <a:r>
              <a:rPr dirty="0"/>
              <a:t> Age Group </a:t>
            </a:r>
          </a:p>
        </p:txBody>
      </p:sp>
      <p:sp>
        <p:nvSpPr>
          <p:cNvPr id="302" name="Rectangle"/>
          <p:cNvSpPr/>
          <p:nvPr/>
        </p:nvSpPr>
        <p:spPr>
          <a:xfrm>
            <a:off x="9953652" y="2453969"/>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303" name="Ambassadors Ministry"/>
          <p:cNvSpPr txBox="1"/>
          <p:nvPr/>
        </p:nvSpPr>
        <p:spPr>
          <a:xfrm>
            <a:off x="9284812" y="1719736"/>
            <a:ext cx="2890714"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Ambassadors Ministry</a:t>
            </a:r>
          </a:p>
        </p:txBody>
      </p:sp>
      <p:grpSp>
        <p:nvGrpSpPr>
          <p:cNvPr id="306" name="Group"/>
          <p:cNvGrpSpPr/>
          <p:nvPr/>
        </p:nvGrpSpPr>
        <p:grpSpPr>
          <a:xfrm>
            <a:off x="2307283" y="5796783"/>
            <a:ext cx="16804710" cy="1606748"/>
            <a:chOff x="0" y="0"/>
            <a:chExt cx="16804708" cy="1606745"/>
          </a:xfrm>
        </p:grpSpPr>
        <p:sp>
          <p:nvSpPr>
            <p:cNvPr id="304" name="Individuals in this age group want to know authentic, trustworthy people. They want to hear their name spoken. They want to be smiled at even when they don’t feel like smiling back. They especially want to feel that the adults in their lives think they a"/>
            <p:cNvSpPr/>
            <p:nvPr/>
          </p:nvSpPr>
          <p:spPr>
            <a:xfrm>
              <a:off x="294707" y="0"/>
              <a:ext cx="16510001" cy="160674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t">
              <a:spAutoFit/>
            </a:bodyPr>
            <a:lstStyle>
              <a:lvl1pPr algn="l" defTabSz="1828433">
                <a:lnSpc>
                  <a:spcPct val="110000"/>
                </a:lnSpc>
                <a:defRPr>
                  <a:solidFill>
                    <a:srgbClr val="445469"/>
                  </a:solidFill>
                  <a:latin typeface="Miso"/>
                  <a:ea typeface="Miso"/>
                  <a:cs typeface="Miso"/>
                  <a:sym typeface="Miso"/>
                </a:defRPr>
              </a:lvl1pPr>
            </a:lstStyle>
            <a:p>
              <a:r>
                <a:rPr sz="2800" dirty="0"/>
                <a:t>Individuals in this age group want to know authentic, trustworthy people. They want to hear their name spoken. They want to be smiled at even when they don’t feel like smiling back. They especially want to feel that the adults in their lives think they are important and worth something. </a:t>
              </a:r>
            </a:p>
          </p:txBody>
        </p:sp>
        <p:sp>
          <p:nvSpPr>
            <p:cNvPr id="305" name="Shape"/>
            <p:cNvSpPr/>
            <p:nvPr/>
          </p:nvSpPr>
          <p:spPr>
            <a:xfrm rot="10800000" flipH="1">
              <a:off x="0" y="179201"/>
              <a:ext cx="109699" cy="101519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581"/>
                    <a:pt x="21600" y="1297"/>
                  </a:cubicBezTo>
                  <a:lnTo>
                    <a:pt x="21600" y="20303"/>
                  </a:lnTo>
                  <a:cubicBezTo>
                    <a:pt x="21600" y="21019"/>
                    <a:pt x="16764" y="21600"/>
                    <a:pt x="10800" y="21600"/>
                  </a:cubicBezTo>
                  <a:lnTo>
                    <a:pt x="10800" y="21600"/>
                  </a:lnTo>
                  <a:cubicBezTo>
                    <a:pt x="4835" y="21600"/>
                    <a:pt x="0" y="21019"/>
                    <a:pt x="0" y="20303"/>
                  </a:cubicBezTo>
                  <a:lnTo>
                    <a:pt x="0" y="1297"/>
                  </a:lnTo>
                  <a:cubicBezTo>
                    <a:pt x="0" y="581"/>
                    <a:pt x="4835" y="0"/>
                    <a:pt x="10800" y="0"/>
                  </a:cubicBezTo>
                  <a:close/>
                </a:path>
              </a:pathLst>
            </a:custGeom>
            <a:solidFill>
              <a:srgbClr val="9BBB5C"/>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grpSp>
      <p:grpSp>
        <p:nvGrpSpPr>
          <p:cNvPr id="309" name="Group"/>
          <p:cNvGrpSpPr/>
          <p:nvPr/>
        </p:nvGrpSpPr>
        <p:grpSpPr>
          <a:xfrm>
            <a:off x="2307282" y="8016728"/>
            <a:ext cx="16804710" cy="1606748"/>
            <a:chOff x="0" y="0"/>
            <a:chExt cx="16804708" cy="1066849"/>
          </a:xfrm>
        </p:grpSpPr>
        <p:sp>
          <p:nvSpPr>
            <p:cNvPr id="307" name="The teenager thrives in an atmosphere of freedom to explore and grow within limits defined by caring and knowledgeable adults. This is your calling as a teen ministry leader: to grow healthy, God-knowing teens."/>
            <p:cNvSpPr/>
            <p:nvPr/>
          </p:nvSpPr>
          <p:spPr>
            <a:xfrm>
              <a:off x="294707" y="0"/>
              <a:ext cx="16510001" cy="106684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t">
              <a:spAutoFit/>
            </a:bodyPr>
            <a:lstStyle>
              <a:lvl1pPr algn="l" defTabSz="1828433">
                <a:lnSpc>
                  <a:spcPct val="110000"/>
                </a:lnSpc>
                <a:defRPr>
                  <a:solidFill>
                    <a:srgbClr val="445469"/>
                  </a:solidFill>
                  <a:latin typeface="Miso"/>
                  <a:ea typeface="Miso"/>
                  <a:cs typeface="Miso"/>
                  <a:sym typeface="Miso"/>
                </a:defRPr>
              </a:lvl1pPr>
            </a:lstStyle>
            <a:p>
              <a:r>
                <a:rPr sz="2800" dirty="0"/>
                <a:t>The teenager thrives in an atmosphere of freedom to explore and grow within limits defined by caring and knowledgeable adults. This is your calling as a teen ministry leader: to grow healthy, God-knowing teens. </a:t>
              </a:r>
            </a:p>
          </p:txBody>
        </p:sp>
        <p:sp>
          <p:nvSpPr>
            <p:cNvPr id="308" name="Shape"/>
            <p:cNvSpPr/>
            <p:nvPr/>
          </p:nvSpPr>
          <p:spPr>
            <a:xfrm rot="10800000" flipH="1">
              <a:off x="0" y="28453"/>
              <a:ext cx="109699" cy="91359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581"/>
                    <a:pt x="21600" y="1297"/>
                  </a:cubicBezTo>
                  <a:lnTo>
                    <a:pt x="21600" y="20303"/>
                  </a:lnTo>
                  <a:cubicBezTo>
                    <a:pt x="21600" y="21019"/>
                    <a:pt x="16764" y="21600"/>
                    <a:pt x="10800" y="21600"/>
                  </a:cubicBezTo>
                  <a:lnTo>
                    <a:pt x="10800" y="21600"/>
                  </a:lnTo>
                  <a:cubicBezTo>
                    <a:pt x="4835" y="21600"/>
                    <a:pt x="0" y="21019"/>
                    <a:pt x="0" y="20303"/>
                  </a:cubicBezTo>
                  <a:lnTo>
                    <a:pt x="0" y="1297"/>
                  </a:lnTo>
                  <a:cubicBezTo>
                    <a:pt x="0" y="581"/>
                    <a:pt x="4835" y="0"/>
                    <a:pt x="10800" y="0"/>
                  </a:cubicBezTo>
                  <a:close/>
                </a:path>
              </a:pathLst>
            </a:custGeom>
            <a:solidFill>
              <a:srgbClr val="F29B26"/>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grpSp>
      <p:grpSp>
        <p:nvGrpSpPr>
          <p:cNvPr id="312" name="Group"/>
          <p:cNvGrpSpPr/>
          <p:nvPr/>
        </p:nvGrpSpPr>
        <p:grpSpPr>
          <a:xfrm>
            <a:off x="2327813" y="10204724"/>
            <a:ext cx="16804710" cy="3028676"/>
            <a:chOff x="0" y="0"/>
            <a:chExt cx="16804708" cy="3028674"/>
          </a:xfrm>
        </p:grpSpPr>
        <p:sp>
          <p:nvSpPr>
            <p:cNvPr id="310" name="The upper teen age group needs someone to lead, casting the way forward. They do not want or need someone to dictate, herd, lambaste, nitpick, or lecture. What teens need as their leader is someone who knows where they are going (to the Kingdom), genuine"/>
            <p:cNvSpPr/>
            <p:nvPr/>
          </p:nvSpPr>
          <p:spPr>
            <a:xfrm>
              <a:off x="294707" y="0"/>
              <a:ext cx="16510001" cy="3028674"/>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t">
              <a:spAutoFit/>
            </a:bodyPr>
            <a:lstStyle>
              <a:lvl1pPr algn="l" defTabSz="1828433">
                <a:lnSpc>
                  <a:spcPct val="110000"/>
                </a:lnSpc>
                <a:defRPr>
                  <a:solidFill>
                    <a:srgbClr val="445469"/>
                  </a:solidFill>
                  <a:latin typeface="Miso"/>
                  <a:ea typeface="Miso"/>
                  <a:cs typeface="Miso"/>
                  <a:sym typeface="Miso"/>
                </a:defRPr>
              </a:lvl1pPr>
            </a:lstStyle>
            <a:p>
              <a:r>
                <a:rPr sz="2800" dirty="0"/>
                <a:t>The upper teen age group needs someone to lead, casting the way forward. They do not want or need someone to dictate, herd, lambaste, nitpick, or lecture. What teens need as their leader is someone who knows where they are going (to the Kingdom), genuinely lives the gospel, offers care and friendliness, listens without judging, is well prepared for meetings and events, knows Bible answers when called on, keeps Jesus in view at all times, has patience and a sense of humor about life, and can get the right help from elsewhere when it’s needed. </a:t>
              </a:r>
            </a:p>
          </p:txBody>
        </p:sp>
        <p:sp>
          <p:nvSpPr>
            <p:cNvPr id="311" name="Shape"/>
            <p:cNvSpPr/>
            <p:nvPr/>
          </p:nvSpPr>
          <p:spPr>
            <a:xfrm rot="10800000" flipH="1">
              <a:off x="0" y="188600"/>
              <a:ext cx="109699" cy="180259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581"/>
                    <a:pt x="21600" y="1297"/>
                  </a:cubicBezTo>
                  <a:lnTo>
                    <a:pt x="21600" y="20303"/>
                  </a:lnTo>
                  <a:cubicBezTo>
                    <a:pt x="21600" y="21019"/>
                    <a:pt x="16764" y="21600"/>
                    <a:pt x="10800" y="21600"/>
                  </a:cubicBezTo>
                  <a:lnTo>
                    <a:pt x="10800" y="21600"/>
                  </a:lnTo>
                  <a:cubicBezTo>
                    <a:pt x="4835" y="21600"/>
                    <a:pt x="0" y="21019"/>
                    <a:pt x="0" y="20303"/>
                  </a:cubicBezTo>
                  <a:lnTo>
                    <a:pt x="0" y="1297"/>
                  </a:lnTo>
                  <a:cubicBezTo>
                    <a:pt x="0" y="581"/>
                    <a:pt x="4835" y="0"/>
                    <a:pt x="10800" y="0"/>
                  </a:cubicBezTo>
                  <a:close/>
                </a:path>
              </a:pathLst>
            </a:custGeom>
            <a:solidFill>
              <a:srgbClr val="BD392F"/>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grpSp>
      <p:grpSp>
        <p:nvGrpSpPr>
          <p:cNvPr id="315" name="Group"/>
          <p:cNvGrpSpPr/>
          <p:nvPr/>
        </p:nvGrpSpPr>
        <p:grpSpPr>
          <a:xfrm>
            <a:off x="2307283" y="4215468"/>
            <a:ext cx="16677887" cy="1147319"/>
            <a:chOff x="0" y="-205273"/>
            <a:chExt cx="16677885" cy="1147318"/>
          </a:xfrm>
        </p:grpSpPr>
        <p:sp>
          <p:nvSpPr>
            <p:cNvPr id="313" name="“Late adolescents” are in the discovery phase of life. They want to differentiate themselves from others and they want to be allowed to question things they don’t understand."/>
            <p:cNvSpPr/>
            <p:nvPr/>
          </p:nvSpPr>
          <p:spPr>
            <a:xfrm>
              <a:off x="167884" y="-205273"/>
              <a:ext cx="16510001" cy="113277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09709" tIns="109709" rIns="109709" bIns="109709" numCol="1" anchor="t">
              <a:spAutoFit/>
            </a:bodyPr>
            <a:lstStyle>
              <a:lvl1pPr algn="l" defTabSz="1828433">
                <a:lnSpc>
                  <a:spcPct val="110000"/>
                </a:lnSpc>
                <a:defRPr>
                  <a:solidFill>
                    <a:srgbClr val="445469"/>
                  </a:solidFill>
                  <a:latin typeface="Miso"/>
                  <a:ea typeface="Miso"/>
                  <a:cs typeface="Miso"/>
                  <a:sym typeface="Miso"/>
                </a:defRPr>
              </a:lvl1pPr>
            </a:lstStyle>
            <a:p>
              <a:r>
                <a:rPr sz="2800" dirty="0"/>
                <a:t>“Late adolescents” are in the discovery phase of life. They want to differentiate themselves from others and they want to be allowed to question things they don’t understand. </a:t>
              </a:r>
            </a:p>
          </p:txBody>
        </p:sp>
        <p:sp>
          <p:nvSpPr>
            <p:cNvPr id="314" name="Shape"/>
            <p:cNvSpPr/>
            <p:nvPr/>
          </p:nvSpPr>
          <p:spPr>
            <a:xfrm rot="10800000" flipH="1">
              <a:off x="0" y="28452"/>
              <a:ext cx="109699" cy="91359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6765" y="0"/>
                    <a:pt x="21600" y="581"/>
                    <a:pt x="21600" y="1297"/>
                  </a:cubicBezTo>
                  <a:lnTo>
                    <a:pt x="21600" y="20303"/>
                  </a:lnTo>
                  <a:cubicBezTo>
                    <a:pt x="21600" y="21019"/>
                    <a:pt x="16764" y="21600"/>
                    <a:pt x="10800" y="21600"/>
                  </a:cubicBezTo>
                  <a:lnTo>
                    <a:pt x="10800" y="21600"/>
                  </a:lnTo>
                  <a:cubicBezTo>
                    <a:pt x="4835" y="21600"/>
                    <a:pt x="0" y="21019"/>
                    <a:pt x="0" y="20303"/>
                  </a:cubicBezTo>
                  <a:lnTo>
                    <a:pt x="0" y="1297"/>
                  </a:lnTo>
                  <a:cubicBezTo>
                    <a:pt x="0" y="581"/>
                    <a:pt x="4835" y="0"/>
                    <a:pt x="10800" y="0"/>
                  </a:cubicBezTo>
                  <a:close/>
                </a:path>
              </a:pathLst>
            </a:custGeom>
            <a:solidFill>
              <a:srgbClr val="1EA185"/>
            </a:solidFill>
            <a:ln w="12700" cap="flat">
              <a:noFill/>
              <a:miter lim="400000"/>
            </a:ln>
            <a:effectLst/>
          </p:spPr>
          <p:txBody>
            <a:bodyPr wrap="square" lIns="45719" tIns="45719" rIns="45719" bIns="45719" numCol="1" anchor="ctr">
              <a:noAutofit/>
            </a:bodyPr>
            <a:lstStyle/>
            <a:p>
              <a:pPr defTabSz="1828433">
                <a:defRPr sz="3600">
                  <a:solidFill>
                    <a:srgbClr val="FFFFFF"/>
                  </a:solidFill>
                  <a:latin typeface="+mn-lt"/>
                  <a:ea typeface="+mn-ea"/>
                  <a:cs typeface="+mn-cs"/>
                  <a:sym typeface="Helvetica"/>
                </a:defRPr>
              </a:pPr>
              <a:endParaRPr/>
            </a:p>
          </p:txBody>
        </p:sp>
      </p:grpSp>
      <p:sp>
        <p:nvSpPr>
          <p:cNvPr id="316"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317"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318"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xmlns:m="http://schemas.openxmlformats.org/officeDocument/2006/math" xmlns:a14="http://schemas.microsoft.com/office/drawing/2010/main">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he Logo"/>
          <p:cNvSpPr txBox="1"/>
          <p:nvPr/>
        </p:nvSpPr>
        <p:spPr>
          <a:xfrm>
            <a:off x="7866099" y="373837"/>
            <a:ext cx="3673441" cy="1107996"/>
          </a:xfrm>
          <a:prstGeom prst="rect">
            <a:avLst/>
          </a:prstGeom>
          <a:ln w="12700">
            <a:solidFill>
              <a:srgbClr val="FF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1828433">
              <a:defRPr sz="7000">
                <a:solidFill>
                  <a:srgbClr val="445469"/>
                </a:solidFill>
                <a:latin typeface="Miso"/>
                <a:ea typeface="Miso"/>
                <a:cs typeface="Miso"/>
                <a:sym typeface="Miso"/>
              </a:defRPr>
            </a:lvl1pPr>
          </a:lstStyle>
          <a:p>
            <a:r>
              <a:rPr sz="6600" dirty="0"/>
              <a:t>The Logo</a:t>
            </a:r>
          </a:p>
        </p:txBody>
      </p:sp>
      <p:sp>
        <p:nvSpPr>
          <p:cNvPr id="321" name="Rectangle"/>
          <p:cNvSpPr/>
          <p:nvPr/>
        </p:nvSpPr>
        <p:spPr>
          <a:xfrm>
            <a:off x="8946877" y="2158287"/>
            <a:ext cx="1553039" cy="91438"/>
          </a:xfrm>
          <a:prstGeom prst="rect">
            <a:avLst/>
          </a:prstGeom>
          <a:solidFill>
            <a:srgbClr val="445469"/>
          </a:solidFill>
          <a:ln w="12700">
            <a:miter lim="400000"/>
          </a:ln>
        </p:spPr>
        <p:txBody>
          <a:bodyPr lIns="45719" rIns="45719" anchor="ctr"/>
          <a:lstStyle/>
          <a:p>
            <a:pPr defTabSz="1828433">
              <a:defRPr sz="3600">
                <a:solidFill>
                  <a:srgbClr val="9BBB5C"/>
                </a:solidFill>
                <a:latin typeface="+mn-lt"/>
                <a:ea typeface="+mn-ea"/>
                <a:cs typeface="+mn-cs"/>
                <a:sym typeface="Helvetica"/>
              </a:defRPr>
            </a:pPr>
            <a:endParaRPr/>
          </a:p>
        </p:txBody>
      </p:sp>
      <p:sp>
        <p:nvSpPr>
          <p:cNvPr id="322" name="Three concepts"/>
          <p:cNvSpPr txBox="1"/>
          <p:nvPr/>
        </p:nvSpPr>
        <p:spPr>
          <a:xfrm>
            <a:off x="8693137" y="1525654"/>
            <a:ext cx="2060515" cy="10743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08744" tIns="108744" rIns="108744" bIns="108744">
            <a:spAutoFit/>
          </a:bodyPr>
          <a:lstStyle>
            <a:lvl1pPr defTabSz="1087636">
              <a:lnSpc>
                <a:spcPct val="120000"/>
              </a:lnSpc>
              <a:spcBef>
                <a:spcPts val="700"/>
              </a:spcBef>
              <a:defRPr sz="3000">
                <a:solidFill>
                  <a:srgbClr val="445469"/>
                </a:solidFill>
                <a:latin typeface="Miso"/>
                <a:ea typeface="Miso"/>
                <a:cs typeface="Miso"/>
                <a:sym typeface="Miso"/>
              </a:defRPr>
            </a:lvl1pPr>
          </a:lstStyle>
          <a:p>
            <a:r>
              <a:t>Three concepts</a:t>
            </a:r>
          </a:p>
        </p:txBody>
      </p:sp>
      <p:sp>
        <p:nvSpPr>
          <p:cNvPr id="323" name="Rectangle 5"/>
          <p:cNvSpPr/>
          <p:nvPr/>
        </p:nvSpPr>
        <p:spPr>
          <a:xfrm>
            <a:off x="20945707" y="0"/>
            <a:ext cx="3438293" cy="13716000"/>
          </a:xfrm>
          <a:prstGeom prst="rect">
            <a:avLst/>
          </a:prstGeom>
          <a:solidFill>
            <a:srgbClr val="A71500"/>
          </a:solidFill>
          <a:ln w="12700">
            <a:miter lim="400000"/>
          </a:ln>
        </p:spPr>
        <p:txBody>
          <a:bodyPr lIns="71436" tIns="71436" rIns="71436" bIns="71436" anchor="ctr"/>
          <a:lstStyle/>
          <a:p>
            <a:pPr>
              <a:defRPr sz="3000">
                <a:solidFill>
                  <a:srgbClr val="FFFFFF"/>
                </a:solidFill>
              </a:defRPr>
            </a:pPr>
            <a:endParaRPr/>
          </a:p>
        </p:txBody>
      </p:sp>
      <p:pic>
        <p:nvPicPr>
          <p:cNvPr id="324" name="Picture 6" descr="Picture 6"/>
          <p:cNvPicPr>
            <a:picLocks noChangeAspect="1"/>
          </p:cNvPicPr>
          <p:nvPr/>
        </p:nvPicPr>
        <p:blipFill>
          <a:blip r:embed="rId2"/>
          <a:stretch>
            <a:fillRect/>
          </a:stretch>
        </p:blipFill>
        <p:spPr>
          <a:xfrm>
            <a:off x="21255153" y="10414000"/>
            <a:ext cx="2819401" cy="2819400"/>
          </a:xfrm>
          <a:prstGeom prst="rect">
            <a:avLst/>
          </a:prstGeom>
          <a:ln w="12700">
            <a:miter lim="400000"/>
          </a:ln>
        </p:spPr>
      </p:pic>
      <p:pic>
        <p:nvPicPr>
          <p:cNvPr id="325" name="Picture 7" descr="Picture 7"/>
          <p:cNvPicPr>
            <a:picLocks noChangeAspect="1"/>
          </p:cNvPicPr>
          <p:nvPr/>
        </p:nvPicPr>
        <p:blipFill>
          <a:blip r:embed="rId3"/>
          <a:stretch>
            <a:fillRect/>
          </a:stretch>
        </p:blipFill>
        <p:spPr>
          <a:xfrm>
            <a:off x="-201592" y="0"/>
            <a:ext cx="2919453" cy="2623562"/>
          </a:xfrm>
          <a:prstGeom prst="rect">
            <a:avLst/>
          </a:prstGeom>
          <a:ln w="12700">
            <a:miter lim="400000"/>
          </a:ln>
        </p:spPr>
      </p:pic>
      <p:pic>
        <p:nvPicPr>
          <p:cNvPr id="326" name="Image" descr="Image"/>
          <p:cNvPicPr>
            <a:picLocks noChangeAspect="1"/>
          </p:cNvPicPr>
          <p:nvPr/>
        </p:nvPicPr>
        <p:blipFill>
          <a:blip r:embed="rId4"/>
          <a:stretch>
            <a:fillRect/>
          </a:stretch>
        </p:blipFill>
        <p:spPr>
          <a:xfrm>
            <a:off x="6509365" y="4566658"/>
            <a:ext cx="6428058" cy="6427990"/>
          </a:xfrm>
          <a:prstGeom prst="rect">
            <a:avLst/>
          </a:prstGeom>
          <a:ln w="12700">
            <a:miter lim="400000"/>
          </a:ln>
        </p:spPr>
      </p:pic>
      <p:pic>
        <p:nvPicPr>
          <p:cNvPr id="327" name="Image" descr="Image"/>
          <p:cNvPicPr>
            <a:picLocks noChangeAspect="1"/>
          </p:cNvPicPr>
          <p:nvPr/>
        </p:nvPicPr>
        <p:blipFill>
          <a:blip r:embed="rId5"/>
          <a:stretch>
            <a:fillRect/>
          </a:stretch>
        </p:blipFill>
        <p:spPr>
          <a:xfrm>
            <a:off x="7289876" y="5356376"/>
            <a:ext cx="4867036" cy="5351600"/>
          </a:xfrm>
          <a:prstGeom prst="rect">
            <a:avLst/>
          </a:prstGeom>
          <a:ln w="12700">
            <a:miter lim="400000"/>
          </a:ln>
        </p:spPr>
      </p:pic>
      <p:sp>
        <p:nvSpPr>
          <p:cNvPr id="328" name="The cross in the logo points to the fact that Jesus’ sacrifice is the center of a relationship with Him. The cross on the earth is symbolic of His sacrifice, giving us hope of a new and better life both here on earth through the concept of servant leader"/>
          <p:cNvSpPr txBox="1"/>
          <p:nvPr/>
        </p:nvSpPr>
        <p:spPr>
          <a:xfrm>
            <a:off x="373225" y="2641945"/>
            <a:ext cx="5657176" cy="47089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lgn="r" defTabSz="1828433">
              <a:defRPr sz="3000">
                <a:solidFill>
                  <a:srgbClr val="445469"/>
                </a:solidFill>
                <a:latin typeface="Miso"/>
                <a:ea typeface="Miso"/>
                <a:cs typeface="Miso"/>
                <a:sym typeface="Miso"/>
              </a:defRPr>
            </a:lvl1pPr>
          </a:lstStyle>
          <a:p>
            <a:r>
              <a:rPr dirty="0"/>
              <a:t>The cross in the logo points to the fact that Jesus’ sacrifice is the center of a relationship with Him. The cross on the earth is symbolic of His sacrifice, giving us hope of a new and better life both here on earth through the concept of servant leadership and through an earth made new at His return. </a:t>
            </a:r>
          </a:p>
        </p:txBody>
      </p:sp>
      <p:sp>
        <p:nvSpPr>
          <p:cNvPr id="329" name="The open book is the Word of God, the foundation for our faith, knowledge, and lifestyle. It is open because it’s a message for us to internalize as our constant guide and companion. It is also for sharing with all who will freely receive it."/>
          <p:cNvSpPr txBox="1"/>
          <p:nvPr/>
        </p:nvSpPr>
        <p:spPr>
          <a:xfrm>
            <a:off x="13420334" y="3334442"/>
            <a:ext cx="6883078" cy="3323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lgn="l" defTabSz="1828433">
              <a:defRPr sz="3000">
                <a:solidFill>
                  <a:srgbClr val="445469"/>
                </a:solidFill>
                <a:latin typeface="Miso"/>
                <a:ea typeface="Miso"/>
                <a:cs typeface="Miso"/>
                <a:sym typeface="Miso"/>
              </a:defRPr>
            </a:lvl1pPr>
          </a:lstStyle>
          <a:p>
            <a:r>
              <a:rPr dirty="0"/>
              <a:t>The open book is the Word of God, the foundation for our faith, knowledge, and lifestyle. It is open because it’s a message for us to internalize as our constant guide and companion. It is also for sharing with all who will freely receive it. </a:t>
            </a:r>
          </a:p>
        </p:txBody>
      </p:sp>
      <p:sp>
        <p:nvSpPr>
          <p:cNvPr id="330" name="The colours of the gradient in the back represents the sunrise. As the sun rises, the life of every “ambassador” goes up to grow in the knowledge and the love of Jesus."/>
          <p:cNvSpPr txBox="1"/>
          <p:nvPr/>
        </p:nvSpPr>
        <p:spPr>
          <a:xfrm>
            <a:off x="13420334" y="9726593"/>
            <a:ext cx="6883078" cy="24006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nchor="ctr">
            <a:spAutoFit/>
          </a:bodyPr>
          <a:lstStyle>
            <a:lvl1pPr algn="l" defTabSz="1828433">
              <a:defRPr sz="3000">
                <a:solidFill>
                  <a:srgbClr val="445469"/>
                </a:solidFill>
                <a:latin typeface="Miso"/>
                <a:ea typeface="Miso"/>
                <a:cs typeface="Miso"/>
                <a:sym typeface="Miso"/>
              </a:defRPr>
            </a:lvl1pPr>
          </a:lstStyle>
          <a:p>
            <a:r>
              <a:rPr dirty="0"/>
              <a:t>The </a:t>
            </a:r>
            <a:r>
              <a:rPr dirty="0" err="1"/>
              <a:t>colours</a:t>
            </a:r>
            <a:r>
              <a:rPr dirty="0"/>
              <a:t> of the gradient in the back represents the sunrise. As the sun rises, the life of every “ambassador” goes up to grow in the knowledge and the love of Jesus.</a:t>
            </a:r>
          </a:p>
        </p:txBody>
      </p:sp>
      <p:sp>
        <p:nvSpPr>
          <p:cNvPr id="331" name="The logo has the intention of transmitting what are the key-points of this ministry."/>
          <p:cNvSpPr txBox="1"/>
          <p:nvPr/>
        </p:nvSpPr>
        <p:spPr>
          <a:xfrm>
            <a:off x="950399" y="9992872"/>
            <a:ext cx="5080001" cy="27390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r" defTabSz="1828433">
              <a:defRPr sz="3000">
                <a:solidFill>
                  <a:srgbClr val="445469"/>
                </a:solidFill>
                <a:latin typeface="Miso"/>
                <a:ea typeface="Miso"/>
                <a:cs typeface="Miso"/>
                <a:sym typeface="Miso"/>
              </a:defRPr>
            </a:lvl1pPr>
          </a:lstStyle>
          <a:p>
            <a:r>
              <a:rPr dirty="0"/>
              <a:t>The logo has the intention of transmitting what are the key-points of this ministry.</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p:tmAbs val="0"/>
                                  </p:iterate>
                                  <p:childTnLst>
                                    <p:set>
                                      <p:cBhvr>
                                        <p:cTn id="6" fill="hold"/>
                                        <p:tgtEl>
                                          <p:spTgt spid="328"/>
                                        </p:tgtEl>
                                        <p:attrNameLst>
                                          <p:attrName>style.visibility</p:attrName>
                                        </p:attrNameLst>
                                      </p:cBhvr>
                                      <p:to>
                                        <p:strVal val="visible"/>
                                      </p:to>
                                    </p:set>
                                    <p:anim calcmode="lin" valueType="num">
                                      <p:cBhvr>
                                        <p:cTn id="7" dur="500" fill="hold"/>
                                        <p:tgtEl>
                                          <p:spTgt spid="328"/>
                                        </p:tgtEl>
                                        <p:attrNameLst>
                                          <p:attrName>ppt_x</p:attrName>
                                        </p:attrNameLst>
                                      </p:cBhvr>
                                      <p:tavLst>
                                        <p:tav tm="0">
                                          <p:val>
                                            <p:strVal val="#ppt_x"/>
                                          </p:val>
                                        </p:tav>
                                        <p:tav tm="100000">
                                          <p:val>
                                            <p:strVal val="#ppt_x"/>
                                          </p:val>
                                        </p:tav>
                                      </p:tavLst>
                                    </p:anim>
                                    <p:anim calcmode="lin" valueType="num">
                                      <p:cBhvr>
                                        <p:cTn id="8" dur="500" fill="hold"/>
                                        <p:tgtEl>
                                          <p:spTgt spid="3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iterate>
                                    <p:tmAbs val="0"/>
                                  </p:iterate>
                                  <p:childTnLst>
                                    <p:set>
                                      <p:cBhvr>
                                        <p:cTn id="11" fill="hold"/>
                                        <p:tgtEl>
                                          <p:spTgt spid="329"/>
                                        </p:tgtEl>
                                        <p:attrNameLst>
                                          <p:attrName>style.visibility</p:attrName>
                                        </p:attrNameLst>
                                      </p:cBhvr>
                                      <p:to>
                                        <p:strVal val="visible"/>
                                      </p:to>
                                    </p:set>
                                    <p:anim calcmode="lin" valueType="num">
                                      <p:cBhvr>
                                        <p:cTn id="12" dur="500" fill="hold"/>
                                        <p:tgtEl>
                                          <p:spTgt spid="329"/>
                                        </p:tgtEl>
                                        <p:attrNameLst>
                                          <p:attrName>ppt_x</p:attrName>
                                        </p:attrNameLst>
                                      </p:cBhvr>
                                      <p:tavLst>
                                        <p:tav tm="0">
                                          <p:val>
                                            <p:strVal val="#ppt_x"/>
                                          </p:val>
                                        </p:tav>
                                        <p:tav tm="100000">
                                          <p:val>
                                            <p:strVal val="#ppt_x"/>
                                          </p:val>
                                        </p:tav>
                                      </p:tavLst>
                                    </p:anim>
                                    <p:anim calcmode="lin" valueType="num">
                                      <p:cBhvr>
                                        <p:cTn id="13" dur="500" fill="hold"/>
                                        <p:tgtEl>
                                          <p:spTgt spid="32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iterate>
                                    <p:tmAbs val="0"/>
                                  </p:iterate>
                                  <p:childTnLst>
                                    <p:set>
                                      <p:cBhvr>
                                        <p:cTn id="16" fill="hold"/>
                                        <p:tgtEl>
                                          <p:spTgt spid="330"/>
                                        </p:tgtEl>
                                        <p:attrNameLst>
                                          <p:attrName>style.visibility</p:attrName>
                                        </p:attrNameLst>
                                      </p:cBhvr>
                                      <p:to>
                                        <p:strVal val="visible"/>
                                      </p:to>
                                    </p:set>
                                    <p:anim calcmode="lin" valueType="num">
                                      <p:cBhvr>
                                        <p:cTn id="17" dur="500" fill="hold"/>
                                        <p:tgtEl>
                                          <p:spTgt spid="330"/>
                                        </p:tgtEl>
                                        <p:attrNameLst>
                                          <p:attrName>ppt_x</p:attrName>
                                        </p:attrNameLst>
                                      </p:cBhvr>
                                      <p:tavLst>
                                        <p:tav tm="0">
                                          <p:val>
                                            <p:strVal val="#ppt_x"/>
                                          </p:val>
                                        </p:tav>
                                        <p:tav tm="100000">
                                          <p:val>
                                            <p:strVal val="#ppt_x"/>
                                          </p:val>
                                        </p:tav>
                                      </p:tavLst>
                                    </p:anim>
                                    <p:anim calcmode="lin" valueType="num">
                                      <p:cBhvr>
                                        <p:cTn id="18" dur="500" fill="hold"/>
                                        <p:tgtEl>
                                          <p:spTgt spid="33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iterate>
                                    <p:tmAbs val="0"/>
                                  </p:iterate>
                                  <p:childTnLst>
                                    <p:set>
                                      <p:cBhvr>
                                        <p:cTn id="21" fill="hold"/>
                                        <p:tgtEl>
                                          <p:spTgt spid="331"/>
                                        </p:tgtEl>
                                        <p:attrNameLst>
                                          <p:attrName>style.visibility</p:attrName>
                                        </p:attrNameLst>
                                      </p:cBhvr>
                                      <p:to>
                                        <p:strVal val="visible"/>
                                      </p:to>
                                    </p:set>
                                    <p:anim calcmode="lin" valueType="num">
                                      <p:cBhvr>
                                        <p:cTn id="22" dur="500" fill="hold"/>
                                        <p:tgtEl>
                                          <p:spTgt spid="331"/>
                                        </p:tgtEl>
                                        <p:attrNameLst>
                                          <p:attrName>ppt_x</p:attrName>
                                        </p:attrNameLst>
                                      </p:cBhvr>
                                      <p:tavLst>
                                        <p:tav tm="0">
                                          <p:val>
                                            <p:strVal val="#ppt_x"/>
                                          </p:val>
                                        </p:tav>
                                        <p:tav tm="100000">
                                          <p:val>
                                            <p:strVal val="#ppt_x"/>
                                          </p:val>
                                        </p:tav>
                                      </p:tavLst>
                                    </p:anim>
                                    <p:anim calcmode="lin" valueType="num">
                                      <p:cBhvr>
                                        <p:cTn id="23" dur="500" fill="hold"/>
                                        <p:tgtEl>
                                          <p:spTgt spid="3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animBg="1" advAuto="0"/>
      <p:bldP spid="329" grpId="0" animBg="1" advAuto="0"/>
      <p:bldP spid="330" grpId="0" animBg="1" advAuto="0"/>
      <p:bldP spid="331" grpId="0" animBg="1" advAuto="0"/>
    </p:bld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6" tIns="71436" rIns="71436" bIns="71436" numCol="1" spcCol="38100" rtlCol="0" anchor="ctr">
        <a:spAutoFit/>
      </a:bodyPr>
      <a:lstStyle>
        <a:defPPr marL="0" marR="0" indent="0" algn="ctr" defTabSz="82153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228</TotalTime>
  <Words>2561</Words>
  <Application>Microsoft Office PowerPoint</Application>
  <PresentationFormat>Custom</PresentationFormat>
  <Paragraphs>264</Paragraphs>
  <Slides>27</Slides>
  <Notes>0</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Arial</vt:lpstr>
      <vt:lpstr>Calibri</vt:lpstr>
      <vt:lpstr>Gill Sans</vt:lpstr>
      <vt:lpstr>Helvetica</vt:lpstr>
      <vt:lpstr>Helvetica Light</vt:lpstr>
      <vt:lpstr>Helvetica Neue</vt:lpstr>
      <vt:lpstr>Helvetica Neue Light</vt:lpstr>
      <vt:lpstr>Helvetica Neue Medium</vt:lpstr>
      <vt:lpstr>Helvetica Neue Thin</vt:lpstr>
      <vt:lpstr>Lato Bold</vt:lpstr>
      <vt:lpstr>Miso</vt:lpstr>
      <vt:lpstr>Miso Light</vt:lpstr>
      <vt:lpstr>White</vt:lpstr>
      <vt:lpstr>PowerPoint Presentation</vt:lpstr>
      <vt:lpstr>Ambassador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Manderson, Maria</dc:creator>
  <cp:lastModifiedBy>user</cp:lastModifiedBy>
  <cp:revision>6</cp:revision>
  <cp:lastPrinted>2020-07-08T22:08:25Z</cp:lastPrinted>
  <dcterms:modified xsi:type="dcterms:W3CDTF">2022-07-01T10:46:19Z</dcterms:modified>
</cp:coreProperties>
</file>